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98" r:id="rId2"/>
    <p:sldId id="294" r:id="rId3"/>
    <p:sldId id="286" r:id="rId4"/>
    <p:sldId id="277" r:id="rId5"/>
    <p:sldId id="287" r:id="rId6"/>
    <p:sldId id="288" r:id="rId7"/>
    <p:sldId id="290" r:id="rId8"/>
    <p:sldId id="291" r:id="rId9"/>
    <p:sldId id="295" r:id="rId10"/>
    <p:sldId id="297" r:id="rId11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FFC000"/>
    <a:srgbClr val="CCECFF"/>
    <a:srgbClr val="99CCFF"/>
    <a:srgbClr val="336699"/>
    <a:srgbClr val="002060"/>
    <a:srgbClr val="0066CC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774" autoAdjust="0"/>
  </p:normalViewPr>
  <p:slideViewPr>
    <p:cSldViewPr snapToGrid="0" snapToObjects="1" showGuides="1">
      <p:cViewPr varScale="1">
        <p:scale>
          <a:sx n="45" d="100"/>
          <a:sy n="45" d="100"/>
        </p:scale>
        <p:origin x="1560" y="72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5" name="Shape 3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7109641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78739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ítulo y subtítulo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ortada_blanca.png" descr="portada_blanc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00639" y="9296400"/>
            <a:ext cx="396749" cy="411733"/>
          </a:xfrm>
          <a:prstGeom prst="rect">
            <a:avLst/>
          </a:prstGeom>
        </p:spPr>
        <p:txBody>
          <a:bodyPr wrap="none"/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ondo_pag.png" descr="fondo_pa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Rectángulo"/>
          <p:cNvSpPr/>
          <p:nvPr/>
        </p:nvSpPr>
        <p:spPr>
          <a:xfrm>
            <a:off x="11366500" y="-12700"/>
            <a:ext cx="1637159" cy="609600"/>
          </a:xfrm>
          <a:prstGeom prst="rect">
            <a:avLst/>
          </a:prstGeom>
          <a:solidFill>
            <a:srgbClr val="FFA1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379200" y="88900"/>
            <a:ext cx="1611759" cy="406401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>
            <a:spAutoFit/>
          </a:bodyPr>
          <a:lstStyle>
            <a:lvl1pPr>
              <a:defRPr sz="2000" b="0">
                <a:solidFill>
                  <a:srgbClr val="FFFFFF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5" name="Texto del título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Texto del título</a:t>
            </a:r>
          </a:p>
        </p:txBody>
      </p:sp>
      <p:sp>
        <p:nvSpPr>
          <p:cNvPr id="6" name="Nivel de texto 1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</p:sldLayoutIdLst>
  <p:transition spd="med"/>
  <p:txStyles>
    <p:title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Rubik Bold"/>
        </a:defRPr>
      </a:lvl1pPr>
      <a:lvl2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Rubik Bold"/>
        </a:defRPr>
      </a:lvl2pPr>
      <a:lvl3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Rubik Bold"/>
        </a:defRPr>
      </a:lvl3pPr>
      <a:lvl4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Rubik Bold"/>
        </a:defRPr>
      </a:lvl4pPr>
      <a:lvl5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Rubik Bold"/>
        </a:defRPr>
      </a:lvl5pPr>
      <a:lvl6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Rubik Bold"/>
        </a:defRPr>
      </a:lvl6pPr>
      <a:lvl7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Rubik Bold"/>
        </a:defRPr>
      </a:lvl7pPr>
      <a:lvl8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Rubik Bold"/>
        </a:defRPr>
      </a:lvl8pPr>
      <a:lvl9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Rubik Bold"/>
        </a:defRPr>
      </a:lvl9pPr>
    </p:titleStyle>
    <p:bodyStyle>
      <a:lvl1pPr marL="375046" marR="0" indent="-375046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2700" b="0" i="0" u="none" strike="noStrike" cap="none" spc="0" baseline="0">
          <a:solidFill>
            <a:srgbClr val="5E5E5E"/>
          </a:solidFill>
          <a:uFillTx/>
          <a:latin typeface="Rubik Regular"/>
          <a:ea typeface="Rubik Regular"/>
          <a:cs typeface="Rubik Regular"/>
          <a:sym typeface="Rubik Regular"/>
        </a:defRPr>
      </a:lvl1pPr>
      <a:lvl2pPr marL="819546" marR="0" indent="-375046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2700" b="0" i="0" u="none" strike="noStrike" cap="none" spc="0" baseline="0">
          <a:solidFill>
            <a:srgbClr val="5E5E5E"/>
          </a:solidFill>
          <a:uFillTx/>
          <a:latin typeface="Rubik Regular"/>
          <a:ea typeface="Rubik Regular"/>
          <a:cs typeface="Rubik Regular"/>
          <a:sym typeface="Rubik Regular"/>
        </a:defRPr>
      </a:lvl2pPr>
      <a:lvl3pPr marL="1264046" marR="0" indent="-375046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2700" b="0" i="0" u="none" strike="noStrike" cap="none" spc="0" baseline="0">
          <a:solidFill>
            <a:srgbClr val="5E5E5E"/>
          </a:solidFill>
          <a:uFillTx/>
          <a:latin typeface="Rubik Regular"/>
          <a:ea typeface="Rubik Regular"/>
          <a:cs typeface="Rubik Regular"/>
          <a:sym typeface="Rubik Regular"/>
        </a:defRPr>
      </a:lvl3pPr>
      <a:lvl4pPr marL="1708546" marR="0" indent="-375046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2700" b="0" i="0" u="none" strike="noStrike" cap="none" spc="0" baseline="0">
          <a:solidFill>
            <a:srgbClr val="5E5E5E"/>
          </a:solidFill>
          <a:uFillTx/>
          <a:latin typeface="Rubik Regular"/>
          <a:ea typeface="Rubik Regular"/>
          <a:cs typeface="Rubik Regular"/>
          <a:sym typeface="Rubik Regular"/>
        </a:defRPr>
      </a:lvl4pPr>
      <a:lvl5pPr marL="2153046" marR="0" indent="-375046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2700" b="0" i="0" u="none" strike="noStrike" cap="none" spc="0" baseline="0">
          <a:solidFill>
            <a:srgbClr val="5E5E5E"/>
          </a:solidFill>
          <a:uFillTx/>
          <a:latin typeface="Rubik Regular"/>
          <a:ea typeface="Rubik Regular"/>
          <a:cs typeface="Rubik Regular"/>
          <a:sym typeface="Rubik Regular"/>
        </a:defRPr>
      </a:lvl5pPr>
      <a:lvl6pPr marL="2597546" marR="0" indent="-375046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2700" b="0" i="0" u="none" strike="noStrike" cap="none" spc="0" baseline="0">
          <a:solidFill>
            <a:srgbClr val="5E5E5E"/>
          </a:solidFill>
          <a:uFillTx/>
          <a:latin typeface="Rubik Regular"/>
          <a:ea typeface="Rubik Regular"/>
          <a:cs typeface="Rubik Regular"/>
          <a:sym typeface="Rubik Regular"/>
        </a:defRPr>
      </a:lvl6pPr>
      <a:lvl7pPr marL="3042046" marR="0" indent="-375046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2700" b="0" i="0" u="none" strike="noStrike" cap="none" spc="0" baseline="0">
          <a:solidFill>
            <a:srgbClr val="5E5E5E"/>
          </a:solidFill>
          <a:uFillTx/>
          <a:latin typeface="Rubik Regular"/>
          <a:ea typeface="Rubik Regular"/>
          <a:cs typeface="Rubik Regular"/>
          <a:sym typeface="Rubik Regular"/>
        </a:defRPr>
      </a:lvl7pPr>
      <a:lvl8pPr marL="3486546" marR="0" indent="-375046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2700" b="0" i="0" u="none" strike="noStrike" cap="none" spc="0" baseline="0">
          <a:solidFill>
            <a:srgbClr val="5E5E5E"/>
          </a:solidFill>
          <a:uFillTx/>
          <a:latin typeface="Rubik Regular"/>
          <a:ea typeface="Rubik Regular"/>
          <a:cs typeface="Rubik Regular"/>
          <a:sym typeface="Rubik Regular"/>
        </a:defRPr>
      </a:lvl8pPr>
      <a:lvl9pPr marL="3931046" marR="0" indent="-375046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2700" b="0" i="0" u="none" strike="noStrike" cap="none" spc="0" baseline="0">
          <a:solidFill>
            <a:srgbClr val="5E5E5E"/>
          </a:solidFill>
          <a:uFillTx/>
          <a:latin typeface="Rubik Regular"/>
          <a:ea typeface="Rubik Regular"/>
          <a:cs typeface="Rubik Regular"/>
          <a:sym typeface="Rubik Regular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ubik Bold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ubik Bold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ubik Bold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ubik Bold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ubik Bold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ubik Bold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ubik Bold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ubik Bold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ubik Bold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Nombre de autor/a"/>
          <p:cNvSpPr txBox="1"/>
          <p:nvPr/>
        </p:nvSpPr>
        <p:spPr>
          <a:xfrm>
            <a:off x="5110703" y="6259457"/>
            <a:ext cx="7293155" cy="2318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3100" b="0">
                <a:solidFill>
                  <a:srgbClr val="FFFFFF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pPr algn="r"/>
            <a:r>
              <a:rPr lang="es-ES" sz="2400" dirty="0">
                <a:solidFill>
                  <a:schemeClr val="lt1"/>
                </a:solidFill>
                <a:latin typeface="Roboto Slab"/>
                <a:ea typeface="Roboto Slab"/>
                <a:sym typeface="Roboto Slab"/>
              </a:rPr>
              <a:t>Claudia Benítez Núñez</a:t>
            </a:r>
          </a:p>
          <a:p>
            <a:pPr algn="r"/>
            <a:r>
              <a:rPr lang="es-ES" sz="2400" dirty="0">
                <a:solidFill>
                  <a:schemeClr val="lt1"/>
                </a:solidFill>
                <a:latin typeface="Roboto Slab"/>
                <a:ea typeface="Roboto Slab"/>
                <a:sym typeface="Roboto Slab"/>
              </a:rPr>
              <a:t>Daniel Dorta </a:t>
            </a:r>
            <a:r>
              <a:rPr lang="es-ES" sz="2400" dirty="0" err="1">
                <a:solidFill>
                  <a:schemeClr val="lt1"/>
                </a:solidFill>
                <a:latin typeface="Roboto Slab"/>
                <a:ea typeface="Roboto Slab"/>
                <a:sym typeface="Roboto Slab"/>
              </a:rPr>
              <a:t>Afonso</a:t>
            </a:r>
            <a:endParaRPr lang="es-ES" sz="2400" dirty="0">
              <a:solidFill>
                <a:schemeClr val="lt1"/>
              </a:solidFill>
              <a:latin typeface="Roboto Slab"/>
              <a:ea typeface="Roboto Slab"/>
              <a:sym typeface="Roboto Slab"/>
            </a:endParaRPr>
          </a:p>
          <a:p>
            <a:pPr algn="r"/>
            <a:r>
              <a:rPr lang="es-ES" sz="2400" dirty="0">
                <a:solidFill>
                  <a:schemeClr val="lt1"/>
                </a:solidFill>
                <a:latin typeface="Roboto Slab"/>
                <a:ea typeface="Roboto Slab"/>
                <a:sym typeface="Roboto Slab"/>
              </a:rPr>
              <a:t>José Luis Ballesteros Rodríguez</a:t>
            </a:r>
          </a:p>
          <a:p>
            <a:pPr algn="r"/>
            <a:r>
              <a:rPr lang="es-ES" sz="2400" dirty="0">
                <a:solidFill>
                  <a:schemeClr val="lt1"/>
                </a:solidFill>
                <a:latin typeface="Roboto Slab"/>
                <a:ea typeface="Roboto Slab"/>
                <a:sym typeface="Roboto Slab"/>
              </a:rPr>
              <a:t>Nieves Lidia Díaz </a:t>
            </a:r>
            <a:r>
              <a:rPr lang="es-ES" sz="2400" dirty="0" err="1">
                <a:solidFill>
                  <a:schemeClr val="lt1"/>
                </a:solidFill>
                <a:latin typeface="Roboto Slab"/>
                <a:ea typeface="Roboto Slab"/>
                <a:sym typeface="Roboto Slab"/>
              </a:rPr>
              <a:t>Díaz</a:t>
            </a:r>
            <a:endParaRPr lang="es-ES" sz="2400" dirty="0">
              <a:solidFill>
                <a:schemeClr val="lt1"/>
              </a:solidFill>
              <a:latin typeface="Roboto Slab"/>
              <a:ea typeface="Roboto Slab"/>
              <a:sym typeface="Roboto Slab"/>
            </a:endParaRPr>
          </a:p>
          <a:p>
            <a:pPr algn="r"/>
            <a:r>
              <a:rPr lang="es-ES" sz="2400" dirty="0">
                <a:solidFill>
                  <a:schemeClr val="lt1"/>
                </a:solidFill>
                <a:latin typeface="Roboto Slab"/>
                <a:ea typeface="Roboto Slab"/>
                <a:sym typeface="Roboto Slab"/>
              </a:rPr>
              <a:t>Petra de </a:t>
            </a:r>
            <a:r>
              <a:rPr lang="es-ES" sz="2400" dirty="0" err="1">
                <a:solidFill>
                  <a:schemeClr val="lt1"/>
                </a:solidFill>
                <a:latin typeface="Roboto Slab"/>
                <a:ea typeface="Roboto Slab"/>
                <a:sym typeface="Roboto Slab"/>
              </a:rPr>
              <a:t>Saá</a:t>
            </a:r>
            <a:r>
              <a:rPr lang="es-ES" sz="2400" dirty="0">
                <a:solidFill>
                  <a:schemeClr val="lt1"/>
                </a:solidFill>
                <a:latin typeface="Roboto Slab"/>
                <a:ea typeface="Roboto Slab"/>
                <a:sym typeface="Roboto Slab"/>
              </a:rPr>
              <a:t> Pérez</a:t>
            </a:r>
            <a:endParaRPr lang="en-GB" sz="2400" dirty="0">
              <a:solidFill>
                <a:schemeClr val="lt1"/>
              </a:solidFill>
              <a:latin typeface="Roboto Slab"/>
              <a:ea typeface="Roboto Slab"/>
              <a:sym typeface="Roboto Slab"/>
            </a:endParaRPr>
          </a:p>
          <a:p>
            <a:pPr algn="r"/>
            <a:endParaRPr lang="es-E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FECHA DEL EVENTO"/>
          <p:cNvSpPr txBox="1"/>
          <p:nvPr/>
        </p:nvSpPr>
        <p:spPr>
          <a:xfrm>
            <a:off x="4909046" y="8712200"/>
            <a:ext cx="7293155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000" b="0">
                <a:solidFill>
                  <a:srgbClr val="FFFFFF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r>
              <a:t>FECHA DEL EVENTO</a:t>
            </a:r>
          </a:p>
        </p:txBody>
      </p:sp>
      <p:sp>
        <p:nvSpPr>
          <p:cNvPr id="41" name="Texto"/>
          <p:cNvSpPr txBox="1"/>
          <p:nvPr/>
        </p:nvSpPr>
        <p:spPr>
          <a:xfrm>
            <a:off x="4909046" y="9055100"/>
            <a:ext cx="7293155" cy="406401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spAutoFit/>
          </a:bodyPr>
          <a:lstStyle/>
          <a:p>
            <a:pPr algn="l">
              <a:defRPr sz="2000" b="0">
                <a:solidFill>
                  <a:srgbClr val="FFA100"/>
                </a:solidFill>
                <a:latin typeface="+mn-lt"/>
                <a:ea typeface="+mn-ea"/>
                <a:cs typeface="+mn-cs"/>
                <a:sym typeface="Rubik Bold"/>
              </a:defRPr>
            </a:pPr>
            <a:endParaRPr/>
          </a:p>
        </p:txBody>
      </p:sp>
      <p:sp>
        <p:nvSpPr>
          <p:cNvPr id="43" name="Figura"/>
          <p:cNvSpPr/>
          <p:nvPr/>
        </p:nvSpPr>
        <p:spPr>
          <a:xfrm>
            <a:off x="0" y="-12701"/>
            <a:ext cx="3407928" cy="9753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076" y="21600"/>
                </a:moveTo>
                <a:cubicBezTo>
                  <a:pt x="13397" y="21600"/>
                  <a:pt x="10718" y="21600"/>
                  <a:pt x="8038" y="21600"/>
                </a:cubicBezTo>
                <a:cubicBezTo>
                  <a:pt x="5359" y="21600"/>
                  <a:pt x="2679" y="21600"/>
                  <a:pt x="0" y="21600"/>
                </a:cubicBezTo>
                <a:cubicBezTo>
                  <a:pt x="0" y="20967"/>
                  <a:pt x="0" y="20334"/>
                  <a:pt x="0" y="19701"/>
                </a:cubicBezTo>
                <a:cubicBezTo>
                  <a:pt x="0" y="19068"/>
                  <a:pt x="0" y="18435"/>
                  <a:pt x="0" y="17802"/>
                </a:cubicBezTo>
                <a:cubicBezTo>
                  <a:pt x="103" y="17802"/>
                  <a:pt x="206" y="17802"/>
                  <a:pt x="309" y="17802"/>
                </a:cubicBezTo>
                <a:cubicBezTo>
                  <a:pt x="412" y="17802"/>
                  <a:pt x="512" y="17802"/>
                  <a:pt x="615" y="17801"/>
                </a:cubicBezTo>
                <a:cubicBezTo>
                  <a:pt x="715" y="17800"/>
                  <a:pt x="816" y="17799"/>
                  <a:pt x="916" y="17797"/>
                </a:cubicBezTo>
                <a:cubicBezTo>
                  <a:pt x="1019" y="17795"/>
                  <a:pt x="1119" y="17793"/>
                  <a:pt x="1222" y="17791"/>
                </a:cubicBezTo>
                <a:cubicBezTo>
                  <a:pt x="1322" y="17789"/>
                  <a:pt x="1419" y="17787"/>
                  <a:pt x="1519" y="17785"/>
                </a:cubicBezTo>
                <a:cubicBezTo>
                  <a:pt x="1619" y="17783"/>
                  <a:pt x="1717" y="17780"/>
                  <a:pt x="1817" y="17777"/>
                </a:cubicBezTo>
                <a:cubicBezTo>
                  <a:pt x="1917" y="17774"/>
                  <a:pt x="2014" y="17770"/>
                  <a:pt x="2114" y="17766"/>
                </a:cubicBezTo>
                <a:cubicBezTo>
                  <a:pt x="2211" y="17762"/>
                  <a:pt x="2311" y="17758"/>
                  <a:pt x="2409" y="17754"/>
                </a:cubicBezTo>
                <a:cubicBezTo>
                  <a:pt x="2506" y="17750"/>
                  <a:pt x="2600" y="17746"/>
                  <a:pt x="2697" y="17741"/>
                </a:cubicBezTo>
                <a:cubicBezTo>
                  <a:pt x="2791" y="17735"/>
                  <a:pt x="2888" y="17730"/>
                  <a:pt x="2983" y="17724"/>
                </a:cubicBezTo>
                <a:cubicBezTo>
                  <a:pt x="3077" y="17719"/>
                  <a:pt x="3174" y="17713"/>
                  <a:pt x="3268" y="17707"/>
                </a:cubicBezTo>
                <a:cubicBezTo>
                  <a:pt x="3362" y="17700"/>
                  <a:pt x="3457" y="17693"/>
                  <a:pt x="3551" y="17686"/>
                </a:cubicBezTo>
                <a:cubicBezTo>
                  <a:pt x="3645" y="17679"/>
                  <a:pt x="3739" y="17672"/>
                  <a:pt x="3834" y="17664"/>
                </a:cubicBezTo>
                <a:cubicBezTo>
                  <a:pt x="3879" y="17660"/>
                  <a:pt x="3926" y="17656"/>
                  <a:pt x="3972" y="17652"/>
                </a:cubicBezTo>
                <a:cubicBezTo>
                  <a:pt x="4019" y="17648"/>
                  <a:pt x="4066" y="17644"/>
                  <a:pt x="4113" y="17640"/>
                </a:cubicBezTo>
                <a:cubicBezTo>
                  <a:pt x="4202" y="17632"/>
                  <a:pt x="4290" y="17623"/>
                  <a:pt x="4381" y="17614"/>
                </a:cubicBezTo>
                <a:cubicBezTo>
                  <a:pt x="4473" y="17605"/>
                  <a:pt x="4564" y="17596"/>
                  <a:pt x="4658" y="17586"/>
                </a:cubicBezTo>
                <a:cubicBezTo>
                  <a:pt x="4673" y="17566"/>
                  <a:pt x="4687" y="17545"/>
                  <a:pt x="4702" y="17525"/>
                </a:cubicBezTo>
                <a:cubicBezTo>
                  <a:pt x="4743" y="17465"/>
                  <a:pt x="4788" y="17404"/>
                  <a:pt x="4832" y="17344"/>
                </a:cubicBezTo>
                <a:cubicBezTo>
                  <a:pt x="4846" y="17322"/>
                  <a:pt x="4861" y="17300"/>
                  <a:pt x="4876" y="17279"/>
                </a:cubicBezTo>
                <a:cubicBezTo>
                  <a:pt x="4891" y="17257"/>
                  <a:pt x="4905" y="17236"/>
                  <a:pt x="4920" y="17214"/>
                </a:cubicBezTo>
                <a:cubicBezTo>
                  <a:pt x="4936" y="17188"/>
                  <a:pt x="4953" y="17162"/>
                  <a:pt x="4970" y="17135"/>
                </a:cubicBezTo>
                <a:cubicBezTo>
                  <a:pt x="4988" y="17109"/>
                  <a:pt x="5005" y="17083"/>
                  <a:pt x="5023" y="17057"/>
                </a:cubicBezTo>
                <a:cubicBezTo>
                  <a:pt x="5042" y="17027"/>
                  <a:pt x="5061" y="16997"/>
                  <a:pt x="5081" y="16967"/>
                </a:cubicBezTo>
                <a:cubicBezTo>
                  <a:pt x="5100" y="16937"/>
                  <a:pt x="5120" y="16907"/>
                  <a:pt x="5141" y="16878"/>
                </a:cubicBezTo>
                <a:cubicBezTo>
                  <a:pt x="5162" y="16844"/>
                  <a:pt x="5182" y="16811"/>
                  <a:pt x="5203" y="16777"/>
                </a:cubicBezTo>
                <a:cubicBezTo>
                  <a:pt x="5224" y="16744"/>
                  <a:pt x="5245" y="16710"/>
                  <a:pt x="5268" y="16676"/>
                </a:cubicBezTo>
                <a:cubicBezTo>
                  <a:pt x="5290" y="16639"/>
                  <a:pt x="5312" y="16602"/>
                  <a:pt x="5334" y="16565"/>
                </a:cubicBezTo>
                <a:cubicBezTo>
                  <a:pt x="5357" y="16528"/>
                  <a:pt x="5379" y="16491"/>
                  <a:pt x="5403" y="16454"/>
                </a:cubicBezTo>
                <a:cubicBezTo>
                  <a:pt x="5425" y="16414"/>
                  <a:pt x="5448" y="16373"/>
                  <a:pt x="5471" y="16333"/>
                </a:cubicBezTo>
                <a:cubicBezTo>
                  <a:pt x="5494" y="16292"/>
                  <a:pt x="5518" y="16252"/>
                  <a:pt x="5541" y="16211"/>
                </a:cubicBezTo>
                <a:cubicBezTo>
                  <a:pt x="5565" y="16168"/>
                  <a:pt x="5588" y="16124"/>
                  <a:pt x="5612" y="16081"/>
                </a:cubicBezTo>
                <a:cubicBezTo>
                  <a:pt x="5636" y="16037"/>
                  <a:pt x="5661" y="15994"/>
                  <a:pt x="5686" y="15950"/>
                </a:cubicBezTo>
                <a:cubicBezTo>
                  <a:pt x="5733" y="15858"/>
                  <a:pt x="5780" y="15766"/>
                  <a:pt x="5827" y="15673"/>
                </a:cubicBezTo>
                <a:cubicBezTo>
                  <a:pt x="5874" y="15575"/>
                  <a:pt x="5924" y="15478"/>
                  <a:pt x="5974" y="15380"/>
                </a:cubicBezTo>
                <a:cubicBezTo>
                  <a:pt x="6018" y="15278"/>
                  <a:pt x="6065" y="15176"/>
                  <a:pt x="6113" y="15073"/>
                </a:cubicBezTo>
                <a:cubicBezTo>
                  <a:pt x="6160" y="14967"/>
                  <a:pt x="6207" y="14860"/>
                  <a:pt x="6254" y="14754"/>
                </a:cubicBezTo>
                <a:cubicBezTo>
                  <a:pt x="6274" y="14699"/>
                  <a:pt x="6295" y="14644"/>
                  <a:pt x="6316" y="14589"/>
                </a:cubicBezTo>
                <a:cubicBezTo>
                  <a:pt x="6337" y="14534"/>
                  <a:pt x="6358" y="14479"/>
                  <a:pt x="6380" y="14424"/>
                </a:cubicBezTo>
                <a:cubicBezTo>
                  <a:pt x="6400" y="14368"/>
                  <a:pt x="6419" y="14311"/>
                  <a:pt x="6440" y="14254"/>
                </a:cubicBezTo>
                <a:cubicBezTo>
                  <a:pt x="6460" y="14198"/>
                  <a:pt x="6481" y="14141"/>
                  <a:pt x="6501" y="14084"/>
                </a:cubicBezTo>
                <a:cubicBezTo>
                  <a:pt x="6519" y="14026"/>
                  <a:pt x="6537" y="13968"/>
                  <a:pt x="6554" y="13910"/>
                </a:cubicBezTo>
                <a:cubicBezTo>
                  <a:pt x="6572" y="13852"/>
                  <a:pt x="6590" y="13794"/>
                  <a:pt x="6607" y="13736"/>
                </a:cubicBezTo>
                <a:cubicBezTo>
                  <a:pt x="6623" y="13677"/>
                  <a:pt x="6640" y="13618"/>
                  <a:pt x="6656" y="13558"/>
                </a:cubicBezTo>
                <a:cubicBezTo>
                  <a:pt x="6672" y="13499"/>
                  <a:pt x="6688" y="13439"/>
                  <a:pt x="6704" y="13379"/>
                </a:cubicBezTo>
                <a:cubicBezTo>
                  <a:pt x="6716" y="13320"/>
                  <a:pt x="6729" y="13260"/>
                  <a:pt x="6742" y="13200"/>
                </a:cubicBezTo>
                <a:cubicBezTo>
                  <a:pt x="6754" y="13140"/>
                  <a:pt x="6768" y="13079"/>
                  <a:pt x="6781" y="13019"/>
                </a:cubicBezTo>
                <a:cubicBezTo>
                  <a:pt x="6791" y="12959"/>
                  <a:pt x="6802" y="12898"/>
                  <a:pt x="6812" y="12837"/>
                </a:cubicBezTo>
                <a:cubicBezTo>
                  <a:pt x="6822" y="12776"/>
                  <a:pt x="6832" y="12715"/>
                  <a:pt x="6843" y="12654"/>
                </a:cubicBezTo>
                <a:cubicBezTo>
                  <a:pt x="6850" y="12593"/>
                  <a:pt x="6857" y="12532"/>
                  <a:pt x="6865" y="12470"/>
                </a:cubicBezTo>
                <a:cubicBezTo>
                  <a:pt x="6872" y="12409"/>
                  <a:pt x="6880" y="12348"/>
                  <a:pt x="6887" y="12286"/>
                </a:cubicBezTo>
                <a:cubicBezTo>
                  <a:pt x="6890" y="12225"/>
                  <a:pt x="6893" y="12163"/>
                  <a:pt x="6896" y="12102"/>
                </a:cubicBezTo>
                <a:cubicBezTo>
                  <a:pt x="6899" y="12041"/>
                  <a:pt x="6902" y="11979"/>
                  <a:pt x="6905" y="11918"/>
                </a:cubicBezTo>
                <a:cubicBezTo>
                  <a:pt x="6903" y="11856"/>
                  <a:pt x="6902" y="11795"/>
                  <a:pt x="6902" y="11733"/>
                </a:cubicBezTo>
                <a:cubicBezTo>
                  <a:pt x="6902" y="11672"/>
                  <a:pt x="6902" y="11610"/>
                  <a:pt x="6902" y="11548"/>
                </a:cubicBezTo>
                <a:cubicBezTo>
                  <a:pt x="6896" y="11487"/>
                  <a:pt x="6891" y="11426"/>
                  <a:pt x="6886" y="11365"/>
                </a:cubicBezTo>
                <a:cubicBezTo>
                  <a:pt x="6881" y="11304"/>
                  <a:pt x="6877" y="11242"/>
                  <a:pt x="6872" y="11181"/>
                </a:cubicBezTo>
                <a:cubicBezTo>
                  <a:pt x="6862" y="11120"/>
                  <a:pt x="6852" y="11060"/>
                  <a:pt x="6842" y="10999"/>
                </a:cubicBezTo>
                <a:cubicBezTo>
                  <a:pt x="6832" y="10938"/>
                  <a:pt x="6822" y="10878"/>
                  <a:pt x="6813" y="10817"/>
                </a:cubicBezTo>
                <a:cubicBezTo>
                  <a:pt x="6799" y="10757"/>
                  <a:pt x="6784" y="10697"/>
                  <a:pt x="6769" y="10637"/>
                </a:cubicBezTo>
                <a:cubicBezTo>
                  <a:pt x="6754" y="10578"/>
                  <a:pt x="6740" y="10518"/>
                  <a:pt x="6725" y="10458"/>
                </a:cubicBezTo>
                <a:cubicBezTo>
                  <a:pt x="6704" y="10398"/>
                  <a:pt x="6684" y="10339"/>
                  <a:pt x="6663" y="10280"/>
                </a:cubicBezTo>
                <a:cubicBezTo>
                  <a:pt x="6643" y="10220"/>
                  <a:pt x="6622" y="10161"/>
                  <a:pt x="6601" y="10102"/>
                </a:cubicBezTo>
                <a:cubicBezTo>
                  <a:pt x="6575" y="10044"/>
                  <a:pt x="6548" y="9986"/>
                  <a:pt x="6522" y="9928"/>
                </a:cubicBezTo>
                <a:cubicBezTo>
                  <a:pt x="6495" y="9871"/>
                  <a:pt x="6469" y="9813"/>
                  <a:pt x="6442" y="9755"/>
                </a:cubicBezTo>
                <a:cubicBezTo>
                  <a:pt x="6410" y="9699"/>
                  <a:pt x="6378" y="9642"/>
                  <a:pt x="6345" y="9586"/>
                </a:cubicBezTo>
                <a:cubicBezTo>
                  <a:pt x="6313" y="9529"/>
                  <a:pt x="6280" y="9473"/>
                  <a:pt x="6248" y="9417"/>
                </a:cubicBezTo>
                <a:cubicBezTo>
                  <a:pt x="6210" y="9362"/>
                  <a:pt x="6171" y="9307"/>
                  <a:pt x="6133" y="9252"/>
                </a:cubicBezTo>
                <a:cubicBezTo>
                  <a:pt x="6095" y="9197"/>
                  <a:pt x="6057" y="9142"/>
                  <a:pt x="6018" y="9087"/>
                </a:cubicBezTo>
                <a:cubicBezTo>
                  <a:pt x="5971" y="9034"/>
                  <a:pt x="5925" y="8981"/>
                  <a:pt x="5879" y="8928"/>
                </a:cubicBezTo>
                <a:cubicBezTo>
                  <a:pt x="5833" y="8875"/>
                  <a:pt x="5787" y="8822"/>
                  <a:pt x="5742" y="8769"/>
                </a:cubicBezTo>
                <a:cubicBezTo>
                  <a:pt x="5724" y="8751"/>
                  <a:pt x="5706" y="8733"/>
                  <a:pt x="5689" y="8716"/>
                </a:cubicBezTo>
                <a:cubicBezTo>
                  <a:pt x="5672" y="8698"/>
                  <a:pt x="5655" y="8681"/>
                  <a:pt x="5638" y="8663"/>
                </a:cubicBezTo>
                <a:cubicBezTo>
                  <a:pt x="5619" y="8646"/>
                  <a:pt x="5601" y="8628"/>
                  <a:pt x="5583" y="8611"/>
                </a:cubicBezTo>
                <a:cubicBezTo>
                  <a:pt x="5565" y="8593"/>
                  <a:pt x="5547" y="8576"/>
                  <a:pt x="5530" y="8559"/>
                </a:cubicBezTo>
                <a:cubicBezTo>
                  <a:pt x="5510" y="8542"/>
                  <a:pt x="5491" y="8525"/>
                  <a:pt x="5472" y="8508"/>
                </a:cubicBezTo>
                <a:cubicBezTo>
                  <a:pt x="5453" y="8492"/>
                  <a:pt x="5434" y="8475"/>
                  <a:pt x="5415" y="8458"/>
                </a:cubicBezTo>
                <a:cubicBezTo>
                  <a:pt x="5394" y="8442"/>
                  <a:pt x="5374" y="8425"/>
                  <a:pt x="5353" y="8409"/>
                </a:cubicBezTo>
                <a:cubicBezTo>
                  <a:pt x="5333" y="8393"/>
                  <a:pt x="5313" y="8376"/>
                  <a:pt x="5294" y="8360"/>
                </a:cubicBezTo>
                <a:cubicBezTo>
                  <a:pt x="5272" y="8343"/>
                  <a:pt x="5251" y="8327"/>
                  <a:pt x="5230" y="8310"/>
                </a:cubicBezTo>
                <a:cubicBezTo>
                  <a:pt x="5209" y="8294"/>
                  <a:pt x="5188" y="8278"/>
                  <a:pt x="5167" y="8262"/>
                </a:cubicBezTo>
                <a:cubicBezTo>
                  <a:pt x="5145" y="8246"/>
                  <a:pt x="5123" y="8230"/>
                  <a:pt x="5101" y="8215"/>
                </a:cubicBezTo>
                <a:cubicBezTo>
                  <a:pt x="5079" y="8199"/>
                  <a:pt x="5057" y="8184"/>
                  <a:pt x="5035" y="8168"/>
                </a:cubicBezTo>
                <a:cubicBezTo>
                  <a:pt x="5011" y="8152"/>
                  <a:pt x="4988" y="8137"/>
                  <a:pt x="4965" y="8121"/>
                </a:cubicBezTo>
                <a:cubicBezTo>
                  <a:pt x="4941" y="8106"/>
                  <a:pt x="4919" y="8090"/>
                  <a:pt x="4897" y="8075"/>
                </a:cubicBezTo>
                <a:cubicBezTo>
                  <a:pt x="4873" y="8059"/>
                  <a:pt x="4849" y="8044"/>
                  <a:pt x="4826" y="8029"/>
                </a:cubicBezTo>
                <a:cubicBezTo>
                  <a:pt x="4803" y="8014"/>
                  <a:pt x="4780" y="7999"/>
                  <a:pt x="4758" y="7984"/>
                </a:cubicBezTo>
                <a:cubicBezTo>
                  <a:pt x="4733" y="7969"/>
                  <a:pt x="4708" y="7955"/>
                  <a:pt x="4683" y="7940"/>
                </a:cubicBezTo>
                <a:cubicBezTo>
                  <a:pt x="4659" y="7926"/>
                  <a:pt x="4634" y="7911"/>
                  <a:pt x="4611" y="7897"/>
                </a:cubicBezTo>
                <a:cubicBezTo>
                  <a:pt x="4584" y="7882"/>
                  <a:pt x="4558" y="7868"/>
                  <a:pt x="4532" y="7854"/>
                </a:cubicBezTo>
                <a:cubicBezTo>
                  <a:pt x="4506" y="7839"/>
                  <a:pt x="4480" y="7825"/>
                  <a:pt x="4455" y="7810"/>
                </a:cubicBezTo>
                <a:cubicBezTo>
                  <a:pt x="4428" y="7796"/>
                  <a:pt x="4402" y="7782"/>
                  <a:pt x="4376" y="7768"/>
                </a:cubicBezTo>
                <a:cubicBezTo>
                  <a:pt x="4350" y="7754"/>
                  <a:pt x="4324" y="7740"/>
                  <a:pt x="4299" y="7726"/>
                </a:cubicBezTo>
                <a:cubicBezTo>
                  <a:pt x="4272" y="7712"/>
                  <a:pt x="4246" y="7698"/>
                  <a:pt x="4219" y="7684"/>
                </a:cubicBezTo>
                <a:cubicBezTo>
                  <a:pt x="4193" y="7671"/>
                  <a:pt x="4166" y="7657"/>
                  <a:pt x="4140" y="7644"/>
                </a:cubicBezTo>
                <a:cubicBezTo>
                  <a:pt x="4081" y="7617"/>
                  <a:pt x="4025" y="7590"/>
                  <a:pt x="3969" y="7564"/>
                </a:cubicBezTo>
                <a:cubicBezTo>
                  <a:pt x="3910" y="7538"/>
                  <a:pt x="3854" y="7512"/>
                  <a:pt x="3798" y="7486"/>
                </a:cubicBezTo>
                <a:cubicBezTo>
                  <a:pt x="3739" y="7461"/>
                  <a:pt x="3680" y="7435"/>
                  <a:pt x="3622" y="7410"/>
                </a:cubicBezTo>
                <a:cubicBezTo>
                  <a:pt x="3563" y="7385"/>
                  <a:pt x="3501" y="7361"/>
                  <a:pt x="3442" y="7336"/>
                </a:cubicBezTo>
                <a:cubicBezTo>
                  <a:pt x="3380" y="7312"/>
                  <a:pt x="3318" y="7289"/>
                  <a:pt x="3256" y="7265"/>
                </a:cubicBezTo>
                <a:cubicBezTo>
                  <a:pt x="3195" y="7241"/>
                  <a:pt x="3130" y="7218"/>
                  <a:pt x="3068" y="7194"/>
                </a:cubicBezTo>
                <a:cubicBezTo>
                  <a:pt x="3003" y="7172"/>
                  <a:pt x="2941" y="7149"/>
                  <a:pt x="2877" y="7127"/>
                </a:cubicBezTo>
                <a:cubicBezTo>
                  <a:pt x="2809" y="7105"/>
                  <a:pt x="2741" y="7082"/>
                  <a:pt x="2674" y="7060"/>
                </a:cubicBezTo>
                <a:cubicBezTo>
                  <a:pt x="2606" y="7039"/>
                  <a:pt x="2541" y="7018"/>
                  <a:pt x="2473" y="6998"/>
                </a:cubicBezTo>
                <a:cubicBezTo>
                  <a:pt x="2439" y="6987"/>
                  <a:pt x="2405" y="6976"/>
                  <a:pt x="2370" y="6966"/>
                </a:cubicBezTo>
                <a:cubicBezTo>
                  <a:pt x="2336" y="6956"/>
                  <a:pt x="2301" y="6945"/>
                  <a:pt x="2267" y="6935"/>
                </a:cubicBezTo>
                <a:cubicBezTo>
                  <a:pt x="2197" y="6914"/>
                  <a:pt x="2126" y="6894"/>
                  <a:pt x="2055" y="6874"/>
                </a:cubicBezTo>
                <a:cubicBezTo>
                  <a:pt x="1985" y="6855"/>
                  <a:pt x="1914" y="6835"/>
                  <a:pt x="1843" y="6817"/>
                </a:cubicBezTo>
                <a:cubicBezTo>
                  <a:pt x="1808" y="6807"/>
                  <a:pt x="1772" y="6797"/>
                  <a:pt x="1736" y="6788"/>
                </a:cubicBezTo>
                <a:cubicBezTo>
                  <a:pt x="1700" y="6779"/>
                  <a:pt x="1664" y="6769"/>
                  <a:pt x="1628" y="6760"/>
                </a:cubicBezTo>
                <a:cubicBezTo>
                  <a:pt x="1590" y="6751"/>
                  <a:pt x="1552" y="6742"/>
                  <a:pt x="1515" y="6732"/>
                </a:cubicBezTo>
                <a:cubicBezTo>
                  <a:pt x="1477" y="6723"/>
                  <a:pt x="1440" y="6714"/>
                  <a:pt x="1402" y="6706"/>
                </a:cubicBezTo>
                <a:cubicBezTo>
                  <a:pt x="1365" y="6697"/>
                  <a:pt x="1327" y="6688"/>
                  <a:pt x="1290" y="6679"/>
                </a:cubicBezTo>
                <a:cubicBezTo>
                  <a:pt x="1252" y="6671"/>
                  <a:pt x="1215" y="6662"/>
                  <a:pt x="1178" y="6653"/>
                </a:cubicBezTo>
                <a:cubicBezTo>
                  <a:pt x="1101" y="6636"/>
                  <a:pt x="1028" y="6618"/>
                  <a:pt x="951" y="6602"/>
                </a:cubicBezTo>
                <a:cubicBezTo>
                  <a:pt x="874" y="6585"/>
                  <a:pt x="795" y="6569"/>
                  <a:pt x="718" y="6552"/>
                </a:cubicBezTo>
                <a:cubicBezTo>
                  <a:pt x="639" y="6536"/>
                  <a:pt x="562" y="6520"/>
                  <a:pt x="483" y="6505"/>
                </a:cubicBezTo>
                <a:cubicBezTo>
                  <a:pt x="403" y="6490"/>
                  <a:pt x="324" y="6474"/>
                  <a:pt x="244" y="6460"/>
                </a:cubicBezTo>
                <a:cubicBezTo>
                  <a:pt x="203" y="6452"/>
                  <a:pt x="163" y="6445"/>
                  <a:pt x="122" y="6437"/>
                </a:cubicBezTo>
                <a:cubicBezTo>
                  <a:pt x="82" y="6430"/>
                  <a:pt x="41" y="6423"/>
                  <a:pt x="0" y="6416"/>
                </a:cubicBezTo>
                <a:cubicBezTo>
                  <a:pt x="0" y="5346"/>
                  <a:pt x="0" y="4277"/>
                  <a:pt x="0" y="3208"/>
                </a:cubicBezTo>
                <a:cubicBezTo>
                  <a:pt x="0" y="2139"/>
                  <a:pt x="0" y="1069"/>
                  <a:pt x="0" y="0"/>
                </a:cubicBezTo>
                <a:cubicBezTo>
                  <a:pt x="221" y="11"/>
                  <a:pt x="441" y="23"/>
                  <a:pt x="661" y="34"/>
                </a:cubicBezTo>
                <a:cubicBezTo>
                  <a:pt x="881" y="45"/>
                  <a:pt x="1101" y="57"/>
                  <a:pt x="1322" y="68"/>
                </a:cubicBezTo>
                <a:cubicBezTo>
                  <a:pt x="1535" y="82"/>
                  <a:pt x="1750" y="97"/>
                  <a:pt x="1964" y="112"/>
                </a:cubicBezTo>
                <a:cubicBezTo>
                  <a:pt x="2178" y="126"/>
                  <a:pt x="2392" y="141"/>
                  <a:pt x="2606" y="155"/>
                </a:cubicBezTo>
                <a:cubicBezTo>
                  <a:pt x="2812" y="173"/>
                  <a:pt x="3019" y="191"/>
                  <a:pt x="3226" y="209"/>
                </a:cubicBezTo>
                <a:cubicBezTo>
                  <a:pt x="3432" y="227"/>
                  <a:pt x="3639" y="244"/>
                  <a:pt x="3845" y="262"/>
                </a:cubicBezTo>
                <a:cubicBezTo>
                  <a:pt x="4044" y="283"/>
                  <a:pt x="4243" y="304"/>
                  <a:pt x="4442" y="326"/>
                </a:cubicBezTo>
                <a:cubicBezTo>
                  <a:pt x="4641" y="347"/>
                  <a:pt x="4841" y="368"/>
                  <a:pt x="5041" y="389"/>
                </a:cubicBezTo>
                <a:cubicBezTo>
                  <a:pt x="5232" y="413"/>
                  <a:pt x="5424" y="437"/>
                  <a:pt x="5617" y="461"/>
                </a:cubicBezTo>
                <a:cubicBezTo>
                  <a:pt x="5809" y="485"/>
                  <a:pt x="6002" y="509"/>
                  <a:pt x="6195" y="533"/>
                </a:cubicBezTo>
                <a:cubicBezTo>
                  <a:pt x="6380" y="560"/>
                  <a:pt x="6566" y="587"/>
                  <a:pt x="6751" y="614"/>
                </a:cubicBezTo>
                <a:cubicBezTo>
                  <a:pt x="6937" y="641"/>
                  <a:pt x="7122" y="668"/>
                  <a:pt x="7308" y="695"/>
                </a:cubicBezTo>
                <a:cubicBezTo>
                  <a:pt x="7486" y="726"/>
                  <a:pt x="7665" y="756"/>
                  <a:pt x="7844" y="786"/>
                </a:cubicBezTo>
                <a:cubicBezTo>
                  <a:pt x="8023" y="816"/>
                  <a:pt x="8203" y="846"/>
                  <a:pt x="8383" y="876"/>
                </a:cubicBezTo>
                <a:cubicBezTo>
                  <a:pt x="8553" y="909"/>
                  <a:pt x="8724" y="942"/>
                  <a:pt x="8895" y="975"/>
                </a:cubicBezTo>
                <a:cubicBezTo>
                  <a:pt x="9066" y="1007"/>
                  <a:pt x="9238" y="1040"/>
                  <a:pt x="9410" y="1073"/>
                </a:cubicBezTo>
                <a:cubicBezTo>
                  <a:pt x="9574" y="1108"/>
                  <a:pt x="9738" y="1144"/>
                  <a:pt x="9902" y="1180"/>
                </a:cubicBezTo>
                <a:cubicBezTo>
                  <a:pt x="10067" y="1216"/>
                  <a:pt x="10232" y="1251"/>
                  <a:pt x="10397" y="1287"/>
                </a:cubicBezTo>
                <a:cubicBezTo>
                  <a:pt x="10554" y="1325"/>
                  <a:pt x="10711" y="1363"/>
                  <a:pt x="10868" y="1401"/>
                </a:cubicBezTo>
                <a:cubicBezTo>
                  <a:pt x="11025" y="1439"/>
                  <a:pt x="11181" y="1477"/>
                  <a:pt x="11339" y="1515"/>
                </a:cubicBezTo>
                <a:cubicBezTo>
                  <a:pt x="11490" y="1556"/>
                  <a:pt x="11641" y="1596"/>
                  <a:pt x="11792" y="1637"/>
                </a:cubicBezTo>
                <a:cubicBezTo>
                  <a:pt x="11942" y="1678"/>
                  <a:pt x="12093" y="1718"/>
                  <a:pt x="12243" y="1759"/>
                </a:cubicBezTo>
                <a:cubicBezTo>
                  <a:pt x="12387" y="1802"/>
                  <a:pt x="12531" y="1845"/>
                  <a:pt x="12675" y="1889"/>
                </a:cubicBezTo>
                <a:cubicBezTo>
                  <a:pt x="12819" y="1932"/>
                  <a:pt x="12963" y="1975"/>
                  <a:pt x="13105" y="2018"/>
                </a:cubicBezTo>
                <a:cubicBezTo>
                  <a:pt x="13242" y="2064"/>
                  <a:pt x="13379" y="2110"/>
                  <a:pt x="13516" y="2155"/>
                </a:cubicBezTo>
                <a:cubicBezTo>
                  <a:pt x="13652" y="2201"/>
                  <a:pt x="13789" y="2247"/>
                  <a:pt x="13924" y="2293"/>
                </a:cubicBezTo>
                <a:cubicBezTo>
                  <a:pt x="14054" y="2341"/>
                  <a:pt x="14183" y="2388"/>
                  <a:pt x="14313" y="2436"/>
                </a:cubicBezTo>
                <a:cubicBezTo>
                  <a:pt x="14442" y="2484"/>
                  <a:pt x="14572" y="2532"/>
                  <a:pt x="14701" y="2580"/>
                </a:cubicBezTo>
                <a:cubicBezTo>
                  <a:pt x="14825" y="2630"/>
                  <a:pt x="14948" y="2680"/>
                  <a:pt x="15070" y="2730"/>
                </a:cubicBezTo>
                <a:cubicBezTo>
                  <a:pt x="15193" y="2780"/>
                  <a:pt x="15315" y="2830"/>
                  <a:pt x="15437" y="2880"/>
                </a:cubicBezTo>
                <a:cubicBezTo>
                  <a:pt x="15552" y="2932"/>
                  <a:pt x="15667" y="2984"/>
                  <a:pt x="15782" y="3036"/>
                </a:cubicBezTo>
                <a:cubicBezTo>
                  <a:pt x="15897" y="3089"/>
                  <a:pt x="16012" y="3141"/>
                  <a:pt x="16126" y="3193"/>
                </a:cubicBezTo>
                <a:cubicBezTo>
                  <a:pt x="16235" y="3247"/>
                  <a:pt x="16344" y="3301"/>
                  <a:pt x="16453" y="3355"/>
                </a:cubicBezTo>
                <a:cubicBezTo>
                  <a:pt x="16562" y="3410"/>
                  <a:pt x="16671" y="3464"/>
                  <a:pt x="16780" y="3518"/>
                </a:cubicBezTo>
                <a:cubicBezTo>
                  <a:pt x="16883" y="3574"/>
                  <a:pt x="16985" y="3630"/>
                  <a:pt x="17087" y="3686"/>
                </a:cubicBezTo>
                <a:cubicBezTo>
                  <a:pt x="17189" y="3742"/>
                  <a:pt x="17291" y="3798"/>
                  <a:pt x="17392" y="3854"/>
                </a:cubicBezTo>
                <a:cubicBezTo>
                  <a:pt x="17487" y="3912"/>
                  <a:pt x="17581" y="3970"/>
                  <a:pt x="17675" y="4029"/>
                </a:cubicBezTo>
                <a:cubicBezTo>
                  <a:pt x="17769" y="4087"/>
                  <a:pt x="17862" y="4145"/>
                  <a:pt x="17955" y="4203"/>
                </a:cubicBezTo>
                <a:cubicBezTo>
                  <a:pt x="18043" y="4263"/>
                  <a:pt x="18131" y="4322"/>
                  <a:pt x="18218" y="4382"/>
                </a:cubicBezTo>
                <a:cubicBezTo>
                  <a:pt x="18306" y="4442"/>
                  <a:pt x="18394" y="4501"/>
                  <a:pt x="18482" y="4561"/>
                </a:cubicBezTo>
                <a:cubicBezTo>
                  <a:pt x="18563" y="4622"/>
                  <a:pt x="18643" y="4683"/>
                  <a:pt x="18723" y="4745"/>
                </a:cubicBezTo>
                <a:cubicBezTo>
                  <a:pt x="18804" y="4806"/>
                  <a:pt x="18884" y="4867"/>
                  <a:pt x="18965" y="4929"/>
                </a:cubicBezTo>
                <a:cubicBezTo>
                  <a:pt x="19038" y="4992"/>
                  <a:pt x="19111" y="5055"/>
                  <a:pt x="19184" y="5118"/>
                </a:cubicBezTo>
                <a:cubicBezTo>
                  <a:pt x="19257" y="5180"/>
                  <a:pt x="19330" y="5243"/>
                  <a:pt x="19403" y="5307"/>
                </a:cubicBezTo>
                <a:cubicBezTo>
                  <a:pt x="19471" y="5371"/>
                  <a:pt x="19538" y="5435"/>
                  <a:pt x="19605" y="5500"/>
                </a:cubicBezTo>
                <a:cubicBezTo>
                  <a:pt x="19672" y="5564"/>
                  <a:pt x="19739" y="5629"/>
                  <a:pt x="19807" y="5693"/>
                </a:cubicBezTo>
                <a:cubicBezTo>
                  <a:pt x="19866" y="5759"/>
                  <a:pt x="19925" y="5825"/>
                  <a:pt x="19985" y="5891"/>
                </a:cubicBezTo>
                <a:cubicBezTo>
                  <a:pt x="20045" y="5957"/>
                  <a:pt x="20104" y="6023"/>
                  <a:pt x="20163" y="6088"/>
                </a:cubicBezTo>
                <a:cubicBezTo>
                  <a:pt x="20216" y="6156"/>
                  <a:pt x="20268" y="6223"/>
                  <a:pt x="20321" y="6291"/>
                </a:cubicBezTo>
                <a:cubicBezTo>
                  <a:pt x="20373" y="6358"/>
                  <a:pt x="20425" y="6425"/>
                  <a:pt x="20478" y="6493"/>
                </a:cubicBezTo>
                <a:cubicBezTo>
                  <a:pt x="20524" y="6561"/>
                  <a:pt x="20569" y="6629"/>
                  <a:pt x="20614" y="6698"/>
                </a:cubicBezTo>
                <a:cubicBezTo>
                  <a:pt x="20659" y="6766"/>
                  <a:pt x="20703" y="6835"/>
                  <a:pt x="20749" y="6903"/>
                </a:cubicBezTo>
                <a:cubicBezTo>
                  <a:pt x="20787" y="6973"/>
                  <a:pt x="20826" y="7042"/>
                  <a:pt x="20865" y="7111"/>
                </a:cubicBezTo>
                <a:cubicBezTo>
                  <a:pt x="20904" y="7181"/>
                  <a:pt x="20943" y="7250"/>
                  <a:pt x="20982" y="7320"/>
                </a:cubicBezTo>
                <a:cubicBezTo>
                  <a:pt x="21013" y="7390"/>
                  <a:pt x="21044" y="7461"/>
                  <a:pt x="21076" y="7532"/>
                </a:cubicBezTo>
                <a:cubicBezTo>
                  <a:pt x="21108" y="7603"/>
                  <a:pt x="21139" y="7674"/>
                  <a:pt x="21170" y="7744"/>
                </a:cubicBezTo>
                <a:cubicBezTo>
                  <a:pt x="21195" y="7816"/>
                  <a:pt x="21219" y="7887"/>
                  <a:pt x="21244" y="7959"/>
                </a:cubicBezTo>
                <a:cubicBezTo>
                  <a:pt x="21268" y="8030"/>
                  <a:pt x="21292" y="8102"/>
                  <a:pt x="21317" y="8173"/>
                </a:cubicBezTo>
                <a:cubicBezTo>
                  <a:pt x="21335" y="8246"/>
                  <a:pt x="21353" y="8318"/>
                  <a:pt x="21370" y="8391"/>
                </a:cubicBezTo>
                <a:cubicBezTo>
                  <a:pt x="21388" y="8463"/>
                  <a:pt x="21406" y="8536"/>
                  <a:pt x="21423" y="8609"/>
                </a:cubicBezTo>
                <a:cubicBezTo>
                  <a:pt x="21434" y="8682"/>
                  <a:pt x="21444" y="8755"/>
                  <a:pt x="21454" y="8828"/>
                </a:cubicBezTo>
                <a:cubicBezTo>
                  <a:pt x="21465" y="8901"/>
                  <a:pt x="21475" y="8974"/>
                  <a:pt x="21485" y="9047"/>
                </a:cubicBezTo>
                <a:cubicBezTo>
                  <a:pt x="21494" y="9195"/>
                  <a:pt x="21500" y="9343"/>
                  <a:pt x="21509" y="9491"/>
                </a:cubicBezTo>
                <a:cubicBezTo>
                  <a:pt x="21521" y="9634"/>
                  <a:pt x="21529" y="9777"/>
                  <a:pt x="21541" y="9920"/>
                </a:cubicBezTo>
                <a:cubicBezTo>
                  <a:pt x="21550" y="10056"/>
                  <a:pt x="21556" y="10193"/>
                  <a:pt x="21565" y="10329"/>
                </a:cubicBezTo>
                <a:cubicBezTo>
                  <a:pt x="21571" y="10460"/>
                  <a:pt x="21579" y="10592"/>
                  <a:pt x="21585" y="10723"/>
                </a:cubicBezTo>
                <a:cubicBezTo>
                  <a:pt x="21588" y="10850"/>
                  <a:pt x="21594" y="10976"/>
                  <a:pt x="21597" y="11103"/>
                </a:cubicBezTo>
                <a:cubicBezTo>
                  <a:pt x="21597" y="11227"/>
                  <a:pt x="21600" y="11352"/>
                  <a:pt x="21600" y="11476"/>
                </a:cubicBezTo>
                <a:cubicBezTo>
                  <a:pt x="21600" y="11600"/>
                  <a:pt x="21600" y="11722"/>
                  <a:pt x="21600" y="11845"/>
                </a:cubicBezTo>
                <a:cubicBezTo>
                  <a:pt x="21597" y="11967"/>
                  <a:pt x="21594" y="12089"/>
                  <a:pt x="21591" y="12212"/>
                </a:cubicBezTo>
                <a:cubicBezTo>
                  <a:pt x="21588" y="12335"/>
                  <a:pt x="21588" y="12459"/>
                  <a:pt x="21585" y="12581"/>
                </a:cubicBezTo>
                <a:cubicBezTo>
                  <a:pt x="21582" y="12708"/>
                  <a:pt x="21576" y="12834"/>
                  <a:pt x="21574" y="12960"/>
                </a:cubicBezTo>
                <a:cubicBezTo>
                  <a:pt x="21571" y="13089"/>
                  <a:pt x="21565" y="13219"/>
                  <a:pt x="21562" y="13347"/>
                </a:cubicBezTo>
                <a:cubicBezTo>
                  <a:pt x="21559" y="13482"/>
                  <a:pt x="21553" y="13616"/>
                  <a:pt x="21550" y="13750"/>
                </a:cubicBezTo>
                <a:cubicBezTo>
                  <a:pt x="21547" y="13890"/>
                  <a:pt x="21541" y="14030"/>
                  <a:pt x="21538" y="14170"/>
                </a:cubicBezTo>
                <a:cubicBezTo>
                  <a:pt x="21535" y="14318"/>
                  <a:pt x="21529" y="14467"/>
                  <a:pt x="21526" y="14614"/>
                </a:cubicBezTo>
                <a:cubicBezTo>
                  <a:pt x="21523" y="14771"/>
                  <a:pt x="21518" y="14927"/>
                  <a:pt x="21515" y="15084"/>
                </a:cubicBezTo>
                <a:cubicBezTo>
                  <a:pt x="21515" y="15250"/>
                  <a:pt x="21512" y="15416"/>
                  <a:pt x="21512" y="15582"/>
                </a:cubicBezTo>
                <a:cubicBezTo>
                  <a:pt x="21512" y="15759"/>
                  <a:pt x="21509" y="15937"/>
                  <a:pt x="21509" y="16114"/>
                </a:cubicBezTo>
                <a:cubicBezTo>
                  <a:pt x="21347" y="16114"/>
                  <a:pt x="21185" y="16114"/>
                  <a:pt x="21023" y="16114"/>
                </a:cubicBezTo>
                <a:cubicBezTo>
                  <a:pt x="20852" y="16114"/>
                  <a:pt x="20684" y="16114"/>
                  <a:pt x="20514" y="16114"/>
                </a:cubicBezTo>
                <a:cubicBezTo>
                  <a:pt x="20340" y="16114"/>
                  <a:pt x="20166" y="16114"/>
                  <a:pt x="19992" y="16114"/>
                </a:cubicBezTo>
                <a:cubicBezTo>
                  <a:pt x="19816" y="16114"/>
                  <a:pt x="19639" y="16114"/>
                  <a:pt x="19462" y="16114"/>
                </a:cubicBezTo>
                <a:cubicBezTo>
                  <a:pt x="19286" y="16114"/>
                  <a:pt x="19106" y="16114"/>
                  <a:pt x="18929" y="16114"/>
                </a:cubicBezTo>
                <a:cubicBezTo>
                  <a:pt x="18756" y="16114"/>
                  <a:pt x="18579" y="16114"/>
                  <a:pt x="18405" y="16114"/>
                </a:cubicBezTo>
                <a:cubicBezTo>
                  <a:pt x="18235" y="16114"/>
                  <a:pt x="18064" y="16114"/>
                  <a:pt x="17893" y="16114"/>
                </a:cubicBezTo>
                <a:cubicBezTo>
                  <a:pt x="17731" y="16114"/>
                  <a:pt x="17569" y="16114"/>
                  <a:pt x="17407" y="16114"/>
                </a:cubicBezTo>
                <a:cubicBezTo>
                  <a:pt x="17254" y="16114"/>
                  <a:pt x="17101" y="16114"/>
                  <a:pt x="16948" y="16114"/>
                </a:cubicBezTo>
                <a:cubicBezTo>
                  <a:pt x="16809" y="16114"/>
                  <a:pt x="16668" y="16114"/>
                  <a:pt x="16527" y="16114"/>
                </a:cubicBezTo>
                <a:cubicBezTo>
                  <a:pt x="16400" y="16114"/>
                  <a:pt x="16274" y="16114"/>
                  <a:pt x="16147" y="16114"/>
                </a:cubicBezTo>
                <a:cubicBezTo>
                  <a:pt x="16041" y="16114"/>
                  <a:pt x="15932" y="16114"/>
                  <a:pt x="15823" y="16114"/>
                </a:cubicBezTo>
                <a:cubicBezTo>
                  <a:pt x="15735" y="16114"/>
                  <a:pt x="15646" y="16114"/>
                  <a:pt x="15555" y="16114"/>
                </a:cubicBezTo>
                <a:cubicBezTo>
                  <a:pt x="15490" y="16114"/>
                  <a:pt x="15423" y="16114"/>
                  <a:pt x="15355" y="16114"/>
                </a:cubicBezTo>
                <a:cubicBezTo>
                  <a:pt x="15314" y="16114"/>
                  <a:pt x="15273" y="16114"/>
                  <a:pt x="15231" y="16114"/>
                </a:cubicBezTo>
                <a:cubicBezTo>
                  <a:pt x="15217" y="16114"/>
                  <a:pt x="15202" y="16114"/>
                  <a:pt x="15184" y="16114"/>
                </a:cubicBezTo>
                <a:cubicBezTo>
                  <a:pt x="15178" y="16121"/>
                  <a:pt x="15172" y="16126"/>
                  <a:pt x="15165" y="16132"/>
                </a:cubicBezTo>
                <a:cubicBezTo>
                  <a:pt x="15158" y="16138"/>
                  <a:pt x="15150" y="16144"/>
                  <a:pt x="15143" y="16149"/>
                </a:cubicBezTo>
                <a:cubicBezTo>
                  <a:pt x="15124" y="16166"/>
                  <a:pt x="15104" y="16183"/>
                  <a:pt x="15084" y="16200"/>
                </a:cubicBezTo>
                <a:cubicBezTo>
                  <a:pt x="15063" y="16217"/>
                  <a:pt x="15043" y="16234"/>
                  <a:pt x="15022" y="16251"/>
                </a:cubicBezTo>
                <a:cubicBezTo>
                  <a:pt x="15009" y="16264"/>
                  <a:pt x="14995" y="16276"/>
                  <a:pt x="14981" y="16288"/>
                </a:cubicBezTo>
                <a:cubicBezTo>
                  <a:pt x="14966" y="16301"/>
                  <a:pt x="14952" y="16313"/>
                  <a:pt x="14937" y="16325"/>
                </a:cubicBezTo>
                <a:cubicBezTo>
                  <a:pt x="14922" y="16340"/>
                  <a:pt x="14907" y="16355"/>
                  <a:pt x="14892" y="16370"/>
                </a:cubicBezTo>
                <a:cubicBezTo>
                  <a:pt x="14877" y="16385"/>
                  <a:pt x="14862" y="16400"/>
                  <a:pt x="14846" y="16415"/>
                </a:cubicBezTo>
                <a:cubicBezTo>
                  <a:pt x="14828" y="16432"/>
                  <a:pt x="14810" y="16449"/>
                  <a:pt x="14793" y="16466"/>
                </a:cubicBezTo>
                <a:cubicBezTo>
                  <a:pt x="14775" y="16483"/>
                  <a:pt x="14757" y="16500"/>
                  <a:pt x="14740" y="16517"/>
                </a:cubicBezTo>
                <a:cubicBezTo>
                  <a:pt x="14722" y="16536"/>
                  <a:pt x="14704" y="16556"/>
                  <a:pt x="14685" y="16575"/>
                </a:cubicBezTo>
                <a:cubicBezTo>
                  <a:pt x="14666" y="16594"/>
                  <a:pt x="14647" y="16614"/>
                  <a:pt x="14628" y="16633"/>
                </a:cubicBezTo>
                <a:cubicBezTo>
                  <a:pt x="14609" y="16654"/>
                  <a:pt x="14589" y="16676"/>
                  <a:pt x="14570" y="16697"/>
                </a:cubicBezTo>
                <a:cubicBezTo>
                  <a:pt x="14551" y="16719"/>
                  <a:pt x="14532" y="16740"/>
                  <a:pt x="14513" y="16761"/>
                </a:cubicBezTo>
                <a:cubicBezTo>
                  <a:pt x="14494" y="16785"/>
                  <a:pt x="14474" y="16808"/>
                  <a:pt x="14454" y="16832"/>
                </a:cubicBezTo>
                <a:cubicBezTo>
                  <a:pt x="14433" y="16855"/>
                  <a:pt x="14413" y="16878"/>
                  <a:pt x="14392" y="16901"/>
                </a:cubicBezTo>
                <a:cubicBezTo>
                  <a:pt x="14373" y="16927"/>
                  <a:pt x="14354" y="16952"/>
                  <a:pt x="14335" y="16978"/>
                </a:cubicBezTo>
                <a:cubicBezTo>
                  <a:pt x="14316" y="17003"/>
                  <a:pt x="14296" y="17028"/>
                  <a:pt x="14277" y="17053"/>
                </a:cubicBezTo>
                <a:cubicBezTo>
                  <a:pt x="14258" y="17081"/>
                  <a:pt x="14239" y="17108"/>
                  <a:pt x="14220" y="17135"/>
                </a:cubicBezTo>
                <a:cubicBezTo>
                  <a:pt x="14200" y="17162"/>
                  <a:pt x="14180" y="17188"/>
                  <a:pt x="14160" y="17215"/>
                </a:cubicBezTo>
                <a:cubicBezTo>
                  <a:pt x="14142" y="17244"/>
                  <a:pt x="14123" y="17273"/>
                  <a:pt x="14105" y="17301"/>
                </a:cubicBezTo>
                <a:cubicBezTo>
                  <a:pt x="14086" y="17330"/>
                  <a:pt x="14067" y="17358"/>
                  <a:pt x="14048" y="17387"/>
                </a:cubicBezTo>
                <a:cubicBezTo>
                  <a:pt x="14031" y="17417"/>
                  <a:pt x="14015" y="17447"/>
                  <a:pt x="13997" y="17478"/>
                </a:cubicBezTo>
                <a:cubicBezTo>
                  <a:pt x="13980" y="17508"/>
                  <a:pt x="13962" y="17538"/>
                  <a:pt x="13945" y="17568"/>
                </a:cubicBezTo>
                <a:cubicBezTo>
                  <a:pt x="13930" y="17599"/>
                  <a:pt x="13914" y="17631"/>
                  <a:pt x="13899" y="17662"/>
                </a:cubicBezTo>
                <a:cubicBezTo>
                  <a:pt x="13883" y="17693"/>
                  <a:pt x="13867" y="17725"/>
                  <a:pt x="13850" y="17756"/>
                </a:cubicBezTo>
                <a:cubicBezTo>
                  <a:pt x="13837" y="17789"/>
                  <a:pt x="13824" y="17822"/>
                  <a:pt x="13811" y="17855"/>
                </a:cubicBezTo>
                <a:cubicBezTo>
                  <a:pt x="13797" y="17888"/>
                  <a:pt x="13784" y="17921"/>
                  <a:pt x="13771" y="17954"/>
                </a:cubicBezTo>
                <a:cubicBezTo>
                  <a:pt x="13761" y="17987"/>
                  <a:pt x="13750" y="18021"/>
                  <a:pt x="13740" y="18055"/>
                </a:cubicBezTo>
                <a:cubicBezTo>
                  <a:pt x="13729" y="18089"/>
                  <a:pt x="13718" y="18123"/>
                  <a:pt x="13706" y="18157"/>
                </a:cubicBezTo>
                <a:cubicBezTo>
                  <a:pt x="13697" y="18192"/>
                  <a:pt x="13688" y="18227"/>
                  <a:pt x="13680" y="18263"/>
                </a:cubicBezTo>
                <a:cubicBezTo>
                  <a:pt x="13671" y="18298"/>
                  <a:pt x="13662" y="18333"/>
                  <a:pt x="13653" y="18368"/>
                </a:cubicBezTo>
                <a:cubicBezTo>
                  <a:pt x="13649" y="18404"/>
                  <a:pt x="13644" y="18440"/>
                  <a:pt x="13639" y="18477"/>
                </a:cubicBezTo>
                <a:cubicBezTo>
                  <a:pt x="13635" y="18513"/>
                  <a:pt x="13630" y="18549"/>
                  <a:pt x="13624" y="18585"/>
                </a:cubicBezTo>
                <a:cubicBezTo>
                  <a:pt x="13622" y="18622"/>
                  <a:pt x="13621" y="18658"/>
                  <a:pt x="13619" y="18695"/>
                </a:cubicBezTo>
                <a:cubicBezTo>
                  <a:pt x="13618" y="18732"/>
                  <a:pt x="13616" y="18769"/>
                  <a:pt x="13615" y="18805"/>
                </a:cubicBezTo>
                <a:cubicBezTo>
                  <a:pt x="13618" y="18843"/>
                  <a:pt x="13621" y="18880"/>
                  <a:pt x="13624" y="18918"/>
                </a:cubicBezTo>
                <a:cubicBezTo>
                  <a:pt x="13627" y="18955"/>
                  <a:pt x="13630" y="18993"/>
                  <a:pt x="13632" y="19031"/>
                </a:cubicBezTo>
                <a:cubicBezTo>
                  <a:pt x="13640" y="19069"/>
                  <a:pt x="13646" y="19107"/>
                  <a:pt x="13653" y="19145"/>
                </a:cubicBezTo>
                <a:cubicBezTo>
                  <a:pt x="13659" y="19184"/>
                  <a:pt x="13665" y="19222"/>
                  <a:pt x="13671" y="19260"/>
                </a:cubicBezTo>
                <a:cubicBezTo>
                  <a:pt x="13684" y="19298"/>
                  <a:pt x="13697" y="19337"/>
                  <a:pt x="13709" y="19376"/>
                </a:cubicBezTo>
                <a:cubicBezTo>
                  <a:pt x="13721" y="19415"/>
                  <a:pt x="13733" y="19454"/>
                  <a:pt x="13744" y="19492"/>
                </a:cubicBezTo>
                <a:cubicBezTo>
                  <a:pt x="13762" y="19531"/>
                  <a:pt x="13779" y="19570"/>
                  <a:pt x="13796" y="19609"/>
                </a:cubicBezTo>
                <a:cubicBezTo>
                  <a:pt x="13812" y="19648"/>
                  <a:pt x="13828" y="19687"/>
                  <a:pt x="13844" y="19726"/>
                </a:cubicBezTo>
                <a:cubicBezTo>
                  <a:pt x="13868" y="19765"/>
                  <a:pt x="13891" y="19805"/>
                  <a:pt x="13913" y="19844"/>
                </a:cubicBezTo>
                <a:cubicBezTo>
                  <a:pt x="13936" y="19883"/>
                  <a:pt x="13958" y="19923"/>
                  <a:pt x="13980" y="19962"/>
                </a:cubicBezTo>
                <a:cubicBezTo>
                  <a:pt x="14009" y="20002"/>
                  <a:pt x="14039" y="20042"/>
                  <a:pt x="14068" y="20081"/>
                </a:cubicBezTo>
                <a:cubicBezTo>
                  <a:pt x="14097" y="20121"/>
                  <a:pt x="14126" y="20160"/>
                  <a:pt x="14154" y="20200"/>
                </a:cubicBezTo>
                <a:cubicBezTo>
                  <a:pt x="14189" y="20240"/>
                  <a:pt x="14224" y="20279"/>
                  <a:pt x="14259" y="20318"/>
                </a:cubicBezTo>
                <a:cubicBezTo>
                  <a:pt x="14294" y="20358"/>
                  <a:pt x="14329" y="20397"/>
                  <a:pt x="14363" y="20437"/>
                </a:cubicBezTo>
                <a:cubicBezTo>
                  <a:pt x="14405" y="20476"/>
                  <a:pt x="14447" y="20515"/>
                  <a:pt x="14489" y="20554"/>
                </a:cubicBezTo>
                <a:cubicBezTo>
                  <a:pt x="14531" y="20594"/>
                  <a:pt x="14572" y="20633"/>
                  <a:pt x="14613" y="20672"/>
                </a:cubicBezTo>
                <a:cubicBezTo>
                  <a:pt x="14663" y="20711"/>
                  <a:pt x="14713" y="20751"/>
                  <a:pt x="14763" y="20790"/>
                </a:cubicBezTo>
                <a:cubicBezTo>
                  <a:pt x="14812" y="20829"/>
                  <a:pt x="14862" y="20869"/>
                  <a:pt x="14910" y="20908"/>
                </a:cubicBezTo>
                <a:cubicBezTo>
                  <a:pt x="14968" y="20947"/>
                  <a:pt x="15025" y="20986"/>
                  <a:pt x="15082" y="21024"/>
                </a:cubicBezTo>
                <a:cubicBezTo>
                  <a:pt x="15139" y="21063"/>
                  <a:pt x="15196" y="21102"/>
                  <a:pt x="15252" y="21141"/>
                </a:cubicBezTo>
                <a:cubicBezTo>
                  <a:pt x="15317" y="21180"/>
                  <a:pt x="15381" y="21218"/>
                  <a:pt x="15446" y="21256"/>
                </a:cubicBezTo>
                <a:cubicBezTo>
                  <a:pt x="15510" y="21295"/>
                  <a:pt x="15574" y="21333"/>
                  <a:pt x="15638" y="21372"/>
                </a:cubicBezTo>
                <a:cubicBezTo>
                  <a:pt x="15711" y="21410"/>
                  <a:pt x="15785" y="21448"/>
                  <a:pt x="15858" y="21486"/>
                </a:cubicBezTo>
                <a:cubicBezTo>
                  <a:pt x="15931" y="21524"/>
                  <a:pt x="16004" y="21562"/>
                  <a:pt x="16076" y="21600"/>
                </a:cubicBezTo>
              </a:path>
            </a:pathLst>
          </a:custGeom>
          <a:solidFill>
            <a:srgbClr val="FFFFFF">
              <a:alpha val="2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l" defTabSz="449262">
              <a:lnSpc>
                <a:spcPct val="93000"/>
              </a:lnSpc>
              <a:defRPr b="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C511DF7D-99D6-4593-93D2-03166AFC49D8}"/>
              </a:ext>
            </a:extLst>
          </p:cNvPr>
          <p:cNvSpPr/>
          <p:nvPr/>
        </p:nvSpPr>
        <p:spPr>
          <a:xfrm>
            <a:off x="0" y="8280402"/>
            <a:ext cx="13004800" cy="14861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D3EEFBC-137A-4104-A0FB-4FDB9E7D7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7808" y="0"/>
            <a:ext cx="3068714" cy="3809320"/>
          </a:xfrm>
          <a:prstGeom prst="rect">
            <a:avLst/>
          </a:prstGeom>
        </p:spPr>
      </p:pic>
      <p:sp>
        <p:nvSpPr>
          <p:cNvPr id="42" name="Título de la ponencia…"/>
          <p:cNvSpPr txBox="1">
            <a:spLocks noGrp="1"/>
          </p:cNvSpPr>
          <p:nvPr>
            <p:ph type="ctrTitle" idx="4294967295"/>
          </p:nvPr>
        </p:nvSpPr>
        <p:spPr>
          <a:xfrm>
            <a:off x="1224042" y="2770670"/>
            <a:ext cx="10493387" cy="2640113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s-ES" sz="6600" dirty="0"/>
              <a:t>Modelo para la gestión </a:t>
            </a:r>
            <a:br>
              <a:rPr lang="es-ES" sz="6600" dirty="0"/>
            </a:br>
            <a:r>
              <a:rPr lang="es-ES" sz="6600" dirty="0"/>
              <a:t>del conocimiento científico en entornos de </a:t>
            </a:r>
            <a:r>
              <a:rPr lang="es-ES" sz="6600" dirty="0" err="1"/>
              <a:t>coopetición</a:t>
            </a:r>
            <a:endParaRPr lang="es-E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FDE5254-0B2D-4445-A30F-C3681B9F96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826" y="8504580"/>
            <a:ext cx="3134904" cy="122162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AB8FD5E6-9D3F-4637-B98A-113C12BB3C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3723" y="8443880"/>
            <a:ext cx="3520972" cy="132266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E75826B-4A96-383D-4186-5A480A6886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7807" y="8350502"/>
            <a:ext cx="4009180" cy="1376543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8E0F8F26-1B0F-110B-61AA-1CDA76CC49BA}"/>
              </a:ext>
            </a:extLst>
          </p:cNvPr>
          <p:cNvSpPr txBox="1"/>
          <p:nvPr/>
        </p:nvSpPr>
        <p:spPr>
          <a:xfrm>
            <a:off x="96583" y="394504"/>
            <a:ext cx="8877296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dirty="0">
                <a:solidFill>
                  <a:schemeClr val="lt1"/>
                </a:solidFill>
                <a:latin typeface="Roboto Slab"/>
                <a:cs typeface="+mn-cs"/>
              </a:rPr>
              <a:t>Esta publicación es parte del proyecto de I+D+i 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i="1" dirty="0">
                <a:solidFill>
                  <a:schemeClr val="lt1"/>
                </a:solidFill>
                <a:latin typeface="Roboto Slab"/>
                <a:cs typeface="+mn-cs"/>
              </a:rPr>
              <a:t>PID2020-114550GB-I00</a:t>
            </a:r>
            <a:r>
              <a:rPr lang="es-ES" dirty="0">
                <a:solidFill>
                  <a:schemeClr val="lt1"/>
                </a:solidFill>
                <a:latin typeface="Roboto Slab"/>
                <a:cs typeface="+mn-cs"/>
              </a:rPr>
              <a:t> financiado por:</a:t>
            </a:r>
            <a:br>
              <a:rPr lang="es-ES" dirty="0"/>
            </a:br>
            <a:endParaRPr lang="es-ES" dirty="0">
              <a:solidFill>
                <a:schemeClr val="lt1"/>
              </a:solidFill>
              <a:latin typeface="Roboto Slab"/>
              <a:cs typeface="+mn-cs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4FA07DE-B58F-C1FE-359C-46C71BE7C3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6987" y="113097"/>
            <a:ext cx="3879358" cy="1472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678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Nombre de autor/a"/>
          <p:cNvSpPr txBox="1"/>
          <p:nvPr/>
        </p:nvSpPr>
        <p:spPr>
          <a:xfrm>
            <a:off x="5110703" y="6259457"/>
            <a:ext cx="7293155" cy="2318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3100" b="0">
                <a:solidFill>
                  <a:srgbClr val="FFFFFF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pPr algn="r"/>
            <a:r>
              <a:rPr lang="es-ES" sz="2400" dirty="0">
                <a:solidFill>
                  <a:schemeClr val="lt1"/>
                </a:solidFill>
                <a:latin typeface="Roboto Slab"/>
                <a:ea typeface="Roboto Slab"/>
                <a:sym typeface="Roboto Slab"/>
              </a:rPr>
              <a:t>Claudia Benítez Núñez</a:t>
            </a:r>
          </a:p>
          <a:p>
            <a:pPr algn="r"/>
            <a:r>
              <a:rPr lang="es-ES" sz="2400" dirty="0">
                <a:solidFill>
                  <a:schemeClr val="lt1"/>
                </a:solidFill>
                <a:latin typeface="Roboto Slab"/>
                <a:ea typeface="Roboto Slab"/>
                <a:sym typeface="Roboto Slab"/>
              </a:rPr>
              <a:t>Daniel Dorta </a:t>
            </a:r>
            <a:r>
              <a:rPr lang="es-ES" sz="2400" dirty="0" err="1">
                <a:solidFill>
                  <a:schemeClr val="lt1"/>
                </a:solidFill>
                <a:latin typeface="Roboto Slab"/>
                <a:ea typeface="Roboto Slab"/>
                <a:sym typeface="Roboto Slab"/>
              </a:rPr>
              <a:t>Afonso</a:t>
            </a:r>
            <a:endParaRPr lang="es-ES" sz="2400" dirty="0">
              <a:solidFill>
                <a:schemeClr val="lt1"/>
              </a:solidFill>
              <a:latin typeface="Roboto Slab"/>
              <a:ea typeface="Roboto Slab"/>
              <a:sym typeface="Roboto Slab"/>
            </a:endParaRPr>
          </a:p>
          <a:p>
            <a:pPr algn="r"/>
            <a:r>
              <a:rPr lang="es-ES" sz="2400" dirty="0">
                <a:solidFill>
                  <a:schemeClr val="lt1"/>
                </a:solidFill>
                <a:latin typeface="Roboto Slab"/>
                <a:ea typeface="Roboto Slab"/>
                <a:sym typeface="Roboto Slab"/>
              </a:rPr>
              <a:t>José Luis Ballesteros Rodríguez</a:t>
            </a:r>
          </a:p>
          <a:p>
            <a:pPr algn="r"/>
            <a:r>
              <a:rPr lang="es-ES" sz="2400" dirty="0">
                <a:solidFill>
                  <a:schemeClr val="lt1"/>
                </a:solidFill>
                <a:latin typeface="Roboto Slab"/>
                <a:ea typeface="Roboto Slab"/>
                <a:sym typeface="Roboto Slab"/>
              </a:rPr>
              <a:t>Nieves Lidia Díaz </a:t>
            </a:r>
            <a:r>
              <a:rPr lang="es-ES" sz="2400" dirty="0" err="1">
                <a:solidFill>
                  <a:schemeClr val="lt1"/>
                </a:solidFill>
                <a:latin typeface="Roboto Slab"/>
                <a:ea typeface="Roboto Slab"/>
                <a:sym typeface="Roboto Slab"/>
              </a:rPr>
              <a:t>Díaz</a:t>
            </a:r>
            <a:endParaRPr lang="es-ES" sz="2400" dirty="0">
              <a:solidFill>
                <a:schemeClr val="lt1"/>
              </a:solidFill>
              <a:latin typeface="Roboto Slab"/>
              <a:ea typeface="Roboto Slab"/>
              <a:sym typeface="Roboto Slab"/>
            </a:endParaRPr>
          </a:p>
          <a:p>
            <a:pPr algn="r"/>
            <a:r>
              <a:rPr lang="es-ES" sz="2400" dirty="0">
                <a:solidFill>
                  <a:schemeClr val="lt1"/>
                </a:solidFill>
                <a:latin typeface="Roboto Slab"/>
                <a:ea typeface="Roboto Slab"/>
                <a:sym typeface="Roboto Slab"/>
              </a:rPr>
              <a:t>Petra de </a:t>
            </a:r>
            <a:r>
              <a:rPr lang="es-ES" sz="2400" dirty="0" err="1">
                <a:solidFill>
                  <a:schemeClr val="lt1"/>
                </a:solidFill>
                <a:latin typeface="Roboto Slab"/>
                <a:ea typeface="Roboto Slab"/>
                <a:sym typeface="Roboto Slab"/>
              </a:rPr>
              <a:t>Saá</a:t>
            </a:r>
            <a:r>
              <a:rPr lang="es-ES" sz="2400" dirty="0">
                <a:solidFill>
                  <a:schemeClr val="lt1"/>
                </a:solidFill>
                <a:latin typeface="Roboto Slab"/>
                <a:ea typeface="Roboto Slab"/>
                <a:sym typeface="Roboto Slab"/>
              </a:rPr>
              <a:t> Pérez</a:t>
            </a:r>
            <a:endParaRPr lang="en-GB" sz="2400" dirty="0">
              <a:solidFill>
                <a:schemeClr val="lt1"/>
              </a:solidFill>
              <a:latin typeface="Roboto Slab"/>
              <a:ea typeface="Roboto Slab"/>
              <a:sym typeface="Roboto Slab"/>
            </a:endParaRPr>
          </a:p>
          <a:p>
            <a:pPr algn="r"/>
            <a:endParaRPr lang="es-E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FECHA DEL EVENTO"/>
          <p:cNvSpPr txBox="1"/>
          <p:nvPr/>
        </p:nvSpPr>
        <p:spPr>
          <a:xfrm>
            <a:off x="4909046" y="8712200"/>
            <a:ext cx="7293155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000" b="0">
                <a:solidFill>
                  <a:srgbClr val="FFFFFF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r>
              <a:t>FECHA DEL EVENTO</a:t>
            </a:r>
          </a:p>
        </p:txBody>
      </p:sp>
      <p:sp>
        <p:nvSpPr>
          <p:cNvPr id="41" name="Texto"/>
          <p:cNvSpPr txBox="1"/>
          <p:nvPr/>
        </p:nvSpPr>
        <p:spPr>
          <a:xfrm>
            <a:off x="4909046" y="9055100"/>
            <a:ext cx="7293155" cy="406401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spAutoFit/>
          </a:bodyPr>
          <a:lstStyle/>
          <a:p>
            <a:pPr algn="l">
              <a:defRPr sz="2000" b="0">
                <a:solidFill>
                  <a:srgbClr val="FFA100"/>
                </a:solidFill>
                <a:latin typeface="+mn-lt"/>
                <a:ea typeface="+mn-ea"/>
                <a:cs typeface="+mn-cs"/>
                <a:sym typeface="Rubik Bold"/>
              </a:defRPr>
            </a:pPr>
            <a:endParaRPr/>
          </a:p>
        </p:txBody>
      </p:sp>
      <p:sp>
        <p:nvSpPr>
          <p:cNvPr id="43" name="Figura"/>
          <p:cNvSpPr/>
          <p:nvPr/>
        </p:nvSpPr>
        <p:spPr>
          <a:xfrm>
            <a:off x="0" y="-12701"/>
            <a:ext cx="3407928" cy="9753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076" y="21600"/>
                </a:moveTo>
                <a:cubicBezTo>
                  <a:pt x="13397" y="21600"/>
                  <a:pt x="10718" y="21600"/>
                  <a:pt x="8038" y="21600"/>
                </a:cubicBezTo>
                <a:cubicBezTo>
                  <a:pt x="5359" y="21600"/>
                  <a:pt x="2679" y="21600"/>
                  <a:pt x="0" y="21600"/>
                </a:cubicBezTo>
                <a:cubicBezTo>
                  <a:pt x="0" y="20967"/>
                  <a:pt x="0" y="20334"/>
                  <a:pt x="0" y="19701"/>
                </a:cubicBezTo>
                <a:cubicBezTo>
                  <a:pt x="0" y="19068"/>
                  <a:pt x="0" y="18435"/>
                  <a:pt x="0" y="17802"/>
                </a:cubicBezTo>
                <a:cubicBezTo>
                  <a:pt x="103" y="17802"/>
                  <a:pt x="206" y="17802"/>
                  <a:pt x="309" y="17802"/>
                </a:cubicBezTo>
                <a:cubicBezTo>
                  <a:pt x="412" y="17802"/>
                  <a:pt x="512" y="17802"/>
                  <a:pt x="615" y="17801"/>
                </a:cubicBezTo>
                <a:cubicBezTo>
                  <a:pt x="715" y="17800"/>
                  <a:pt x="816" y="17799"/>
                  <a:pt x="916" y="17797"/>
                </a:cubicBezTo>
                <a:cubicBezTo>
                  <a:pt x="1019" y="17795"/>
                  <a:pt x="1119" y="17793"/>
                  <a:pt x="1222" y="17791"/>
                </a:cubicBezTo>
                <a:cubicBezTo>
                  <a:pt x="1322" y="17789"/>
                  <a:pt x="1419" y="17787"/>
                  <a:pt x="1519" y="17785"/>
                </a:cubicBezTo>
                <a:cubicBezTo>
                  <a:pt x="1619" y="17783"/>
                  <a:pt x="1717" y="17780"/>
                  <a:pt x="1817" y="17777"/>
                </a:cubicBezTo>
                <a:cubicBezTo>
                  <a:pt x="1917" y="17774"/>
                  <a:pt x="2014" y="17770"/>
                  <a:pt x="2114" y="17766"/>
                </a:cubicBezTo>
                <a:cubicBezTo>
                  <a:pt x="2211" y="17762"/>
                  <a:pt x="2311" y="17758"/>
                  <a:pt x="2409" y="17754"/>
                </a:cubicBezTo>
                <a:cubicBezTo>
                  <a:pt x="2506" y="17750"/>
                  <a:pt x="2600" y="17746"/>
                  <a:pt x="2697" y="17741"/>
                </a:cubicBezTo>
                <a:cubicBezTo>
                  <a:pt x="2791" y="17735"/>
                  <a:pt x="2888" y="17730"/>
                  <a:pt x="2983" y="17724"/>
                </a:cubicBezTo>
                <a:cubicBezTo>
                  <a:pt x="3077" y="17719"/>
                  <a:pt x="3174" y="17713"/>
                  <a:pt x="3268" y="17707"/>
                </a:cubicBezTo>
                <a:cubicBezTo>
                  <a:pt x="3362" y="17700"/>
                  <a:pt x="3457" y="17693"/>
                  <a:pt x="3551" y="17686"/>
                </a:cubicBezTo>
                <a:cubicBezTo>
                  <a:pt x="3645" y="17679"/>
                  <a:pt x="3739" y="17672"/>
                  <a:pt x="3834" y="17664"/>
                </a:cubicBezTo>
                <a:cubicBezTo>
                  <a:pt x="3879" y="17660"/>
                  <a:pt x="3926" y="17656"/>
                  <a:pt x="3972" y="17652"/>
                </a:cubicBezTo>
                <a:cubicBezTo>
                  <a:pt x="4019" y="17648"/>
                  <a:pt x="4066" y="17644"/>
                  <a:pt x="4113" y="17640"/>
                </a:cubicBezTo>
                <a:cubicBezTo>
                  <a:pt x="4202" y="17632"/>
                  <a:pt x="4290" y="17623"/>
                  <a:pt x="4381" y="17614"/>
                </a:cubicBezTo>
                <a:cubicBezTo>
                  <a:pt x="4473" y="17605"/>
                  <a:pt x="4564" y="17596"/>
                  <a:pt x="4658" y="17586"/>
                </a:cubicBezTo>
                <a:cubicBezTo>
                  <a:pt x="4673" y="17566"/>
                  <a:pt x="4687" y="17545"/>
                  <a:pt x="4702" y="17525"/>
                </a:cubicBezTo>
                <a:cubicBezTo>
                  <a:pt x="4743" y="17465"/>
                  <a:pt x="4788" y="17404"/>
                  <a:pt x="4832" y="17344"/>
                </a:cubicBezTo>
                <a:cubicBezTo>
                  <a:pt x="4846" y="17322"/>
                  <a:pt x="4861" y="17300"/>
                  <a:pt x="4876" y="17279"/>
                </a:cubicBezTo>
                <a:cubicBezTo>
                  <a:pt x="4891" y="17257"/>
                  <a:pt x="4905" y="17236"/>
                  <a:pt x="4920" y="17214"/>
                </a:cubicBezTo>
                <a:cubicBezTo>
                  <a:pt x="4936" y="17188"/>
                  <a:pt x="4953" y="17162"/>
                  <a:pt x="4970" y="17135"/>
                </a:cubicBezTo>
                <a:cubicBezTo>
                  <a:pt x="4988" y="17109"/>
                  <a:pt x="5005" y="17083"/>
                  <a:pt x="5023" y="17057"/>
                </a:cubicBezTo>
                <a:cubicBezTo>
                  <a:pt x="5042" y="17027"/>
                  <a:pt x="5061" y="16997"/>
                  <a:pt x="5081" y="16967"/>
                </a:cubicBezTo>
                <a:cubicBezTo>
                  <a:pt x="5100" y="16937"/>
                  <a:pt x="5120" y="16907"/>
                  <a:pt x="5141" y="16878"/>
                </a:cubicBezTo>
                <a:cubicBezTo>
                  <a:pt x="5162" y="16844"/>
                  <a:pt x="5182" y="16811"/>
                  <a:pt x="5203" y="16777"/>
                </a:cubicBezTo>
                <a:cubicBezTo>
                  <a:pt x="5224" y="16744"/>
                  <a:pt x="5245" y="16710"/>
                  <a:pt x="5268" y="16676"/>
                </a:cubicBezTo>
                <a:cubicBezTo>
                  <a:pt x="5290" y="16639"/>
                  <a:pt x="5312" y="16602"/>
                  <a:pt x="5334" y="16565"/>
                </a:cubicBezTo>
                <a:cubicBezTo>
                  <a:pt x="5357" y="16528"/>
                  <a:pt x="5379" y="16491"/>
                  <a:pt x="5403" y="16454"/>
                </a:cubicBezTo>
                <a:cubicBezTo>
                  <a:pt x="5425" y="16414"/>
                  <a:pt x="5448" y="16373"/>
                  <a:pt x="5471" y="16333"/>
                </a:cubicBezTo>
                <a:cubicBezTo>
                  <a:pt x="5494" y="16292"/>
                  <a:pt x="5518" y="16252"/>
                  <a:pt x="5541" y="16211"/>
                </a:cubicBezTo>
                <a:cubicBezTo>
                  <a:pt x="5565" y="16168"/>
                  <a:pt x="5588" y="16124"/>
                  <a:pt x="5612" y="16081"/>
                </a:cubicBezTo>
                <a:cubicBezTo>
                  <a:pt x="5636" y="16037"/>
                  <a:pt x="5661" y="15994"/>
                  <a:pt x="5686" y="15950"/>
                </a:cubicBezTo>
                <a:cubicBezTo>
                  <a:pt x="5733" y="15858"/>
                  <a:pt x="5780" y="15766"/>
                  <a:pt x="5827" y="15673"/>
                </a:cubicBezTo>
                <a:cubicBezTo>
                  <a:pt x="5874" y="15575"/>
                  <a:pt x="5924" y="15478"/>
                  <a:pt x="5974" y="15380"/>
                </a:cubicBezTo>
                <a:cubicBezTo>
                  <a:pt x="6018" y="15278"/>
                  <a:pt x="6065" y="15176"/>
                  <a:pt x="6113" y="15073"/>
                </a:cubicBezTo>
                <a:cubicBezTo>
                  <a:pt x="6160" y="14967"/>
                  <a:pt x="6207" y="14860"/>
                  <a:pt x="6254" y="14754"/>
                </a:cubicBezTo>
                <a:cubicBezTo>
                  <a:pt x="6274" y="14699"/>
                  <a:pt x="6295" y="14644"/>
                  <a:pt x="6316" y="14589"/>
                </a:cubicBezTo>
                <a:cubicBezTo>
                  <a:pt x="6337" y="14534"/>
                  <a:pt x="6358" y="14479"/>
                  <a:pt x="6380" y="14424"/>
                </a:cubicBezTo>
                <a:cubicBezTo>
                  <a:pt x="6400" y="14368"/>
                  <a:pt x="6419" y="14311"/>
                  <a:pt x="6440" y="14254"/>
                </a:cubicBezTo>
                <a:cubicBezTo>
                  <a:pt x="6460" y="14198"/>
                  <a:pt x="6481" y="14141"/>
                  <a:pt x="6501" y="14084"/>
                </a:cubicBezTo>
                <a:cubicBezTo>
                  <a:pt x="6519" y="14026"/>
                  <a:pt x="6537" y="13968"/>
                  <a:pt x="6554" y="13910"/>
                </a:cubicBezTo>
                <a:cubicBezTo>
                  <a:pt x="6572" y="13852"/>
                  <a:pt x="6590" y="13794"/>
                  <a:pt x="6607" y="13736"/>
                </a:cubicBezTo>
                <a:cubicBezTo>
                  <a:pt x="6623" y="13677"/>
                  <a:pt x="6640" y="13618"/>
                  <a:pt x="6656" y="13558"/>
                </a:cubicBezTo>
                <a:cubicBezTo>
                  <a:pt x="6672" y="13499"/>
                  <a:pt x="6688" y="13439"/>
                  <a:pt x="6704" y="13379"/>
                </a:cubicBezTo>
                <a:cubicBezTo>
                  <a:pt x="6716" y="13320"/>
                  <a:pt x="6729" y="13260"/>
                  <a:pt x="6742" y="13200"/>
                </a:cubicBezTo>
                <a:cubicBezTo>
                  <a:pt x="6754" y="13140"/>
                  <a:pt x="6768" y="13079"/>
                  <a:pt x="6781" y="13019"/>
                </a:cubicBezTo>
                <a:cubicBezTo>
                  <a:pt x="6791" y="12959"/>
                  <a:pt x="6802" y="12898"/>
                  <a:pt x="6812" y="12837"/>
                </a:cubicBezTo>
                <a:cubicBezTo>
                  <a:pt x="6822" y="12776"/>
                  <a:pt x="6832" y="12715"/>
                  <a:pt x="6843" y="12654"/>
                </a:cubicBezTo>
                <a:cubicBezTo>
                  <a:pt x="6850" y="12593"/>
                  <a:pt x="6857" y="12532"/>
                  <a:pt x="6865" y="12470"/>
                </a:cubicBezTo>
                <a:cubicBezTo>
                  <a:pt x="6872" y="12409"/>
                  <a:pt x="6880" y="12348"/>
                  <a:pt x="6887" y="12286"/>
                </a:cubicBezTo>
                <a:cubicBezTo>
                  <a:pt x="6890" y="12225"/>
                  <a:pt x="6893" y="12163"/>
                  <a:pt x="6896" y="12102"/>
                </a:cubicBezTo>
                <a:cubicBezTo>
                  <a:pt x="6899" y="12041"/>
                  <a:pt x="6902" y="11979"/>
                  <a:pt x="6905" y="11918"/>
                </a:cubicBezTo>
                <a:cubicBezTo>
                  <a:pt x="6903" y="11856"/>
                  <a:pt x="6902" y="11795"/>
                  <a:pt x="6902" y="11733"/>
                </a:cubicBezTo>
                <a:cubicBezTo>
                  <a:pt x="6902" y="11672"/>
                  <a:pt x="6902" y="11610"/>
                  <a:pt x="6902" y="11548"/>
                </a:cubicBezTo>
                <a:cubicBezTo>
                  <a:pt x="6896" y="11487"/>
                  <a:pt x="6891" y="11426"/>
                  <a:pt x="6886" y="11365"/>
                </a:cubicBezTo>
                <a:cubicBezTo>
                  <a:pt x="6881" y="11304"/>
                  <a:pt x="6877" y="11242"/>
                  <a:pt x="6872" y="11181"/>
                </a:cubicBezTo>
                <a:cubicBezTo>
                  <a:pt x="6862" y="11120"/>
                  <a:pt x="6852" y="11060"/>
                  <a:pt x="6842" y="10999"/>
                </a:cubicBezTo>
                <a:cubicBezTo>
                  <a:pt x="6832" y="10938"/>
                  <a:pt x="6822" y="10878"/>
                  <a:pt x="6813" y="10817"/>
                </a:cubicBezTo>
                <a:cubicBezTo>
                  <a:pt x="6799" y="10757"/>
                  <a:pt x="6784" y="10697"/>
                  <a:pt x="6769" y="10637"/>
                </a:cubicBezTo>
                <a:cubicBezTo>
                  <a:pt x="6754" y="10578"/>
                  <a:pt x="6740" y="10518"/>
                  <a:pt x="6725" y="10458"/>
                </a:cubicBezTo>
                <a:cubicBezTo>
                  <a:pt x="6704" y="10398"/>
                  <a:pt x="6684" y="10339"/>
                  <a:pt x="6663" y="10280"/>
                </a:cubicBezTo>
                <a:cubicBezTo>
                  <a:pt x="6643" y="10220"/>
                  <a:pt x="6622" y="10161"/>
                  <a:pt x="6601" y="10102"/>
                </a:cubicBezTo>
                <a:cubicBezTo>
                  <a:pt x="6575" y="10044"/>
                  <a:pt x="6548" y="9986"/>
                  <a:pt x="6522" y="9928"/>
                </a:cubicBezTo>
                <a:cubicBezTo>
                  <a:pt x="6495" y="9871"/>
                  <a:pt x="6469" y="9813"/>
                  <a:pt x="6442" y="9755"/>
                </a:cubicBezTo>
                <a:cubicBezTo>
                  <a:pt x="6410" y="9699"/>
                  <a:pt x="6378" y="9642"/>
                  <a:pt x="6345" y="9586"/>
                </a:cubicBezTo>
                <a:cubicBezTo>
                  <a:pt x="6313" y="9529"/>
                  <a:pt x="6280" y="9473"/>
                  <a:pt x="6248" y="9417"/>
                </a:cubicBezTo>
                <a:cubicBezTo>
                  <a:pt x="6210" y="9362"/>
                  <a:pt x="6171" y="9307"/>
                  <a:pt x="6133" y="9252"/>
                </a:cubicBezTo>
                <a:cubicBezTo>
                  <a:pt x="6095" y="9197"/>
                  <a:pt x="6057" y="9142"/>
                  <a:pt x="6018" y="9087"/>
                </a:cubicBezTo>
                <a:cubicBezTo>
                  <a:pt x="5971" y="9034"/>
                  <a:pt x="5925" y="8981"/>
                  <a:pt x="5879" y="8928"/>
                </a:cubicBezTo>
                <a:cubicBezTo>
                  <a:pt x="5833" y="8875"/>
                  <a:pt x="5787" y="8822"/>
                  <a:pt x="5742" y="8769"/>
                </a:cubicBezTo>
                <a:cubicBezTo>
                  <a:pt x="5724" y="8751"/>
                  <a:pt x="5706" y="8733"/>
                  <a:pt x="5689" y="8716"/>
                </a:cubicBezTo>
                <a:cubicBezTo>
                  <a:pt x="5672" y="8698"/>
                  <a:pt x="5655" y="8681"/>
                  <a:pt x="5638" y="8663"/>
                </a:cubicBezTo>
                <a:cubicBezTo>
                  <a:pt x="5619" y="8646"/>
                  <a:pt x="5601" y="8628"/>
                  <a:pt x="5583" y="8611"/>
                </a:cubicBezTo>
                <a:cubicBezTo>
                  <a:pt x="5565" y="8593"/>
                  <a:pt x="5547" y="8576"/>
                  <a:pt x="5530" y="8559"/>
                </a:cubicBezTo>
                <a:cubicBezTo>
                  <a:pt x="5510" y="8542"/>
                  <a:pt x="5491" y="8525"/>
                  <a:pt x="5472" y="8508"/>
                </a:cubicBezTo>
                <a:cubicBezTo>
                  <a:pt x="5453" y="8492"/>
                  <a:pt x="5434" y="8475"/>
                  <a:pt x="5415" y="8458"/>
                </a:cubicBezTo>
                <a:cubicBezTo>
                  <a:pt x="5394" y="8442"/>
                  <a:pt x="5374" y="8425"/>
                  <a:pt x="5353" y="8409"/>
                </a:cubicBezTo>
                <a:cubicBezTo>
                  <a:pt x="5333" y="8393"/>
                  <a:pt x="5313" y="8376"/>
                  <a:pt x="5294" y="8360"/>
                </a:cubicBezTo>
                <a:cubicBezTo>
                  <a:pt x="5272" y="8343"/>
                  <a:pt x="5251" y="8327"/>
                  <a:pt x="5230" y="8310"/>
                </a:cubicBezTo>
                <a:cubicBezTo>
                  <a:pt x="5209" y="8294"/>
                  <a:pt x="5188" y="8278"/>
                  <a:pt x="5167" y="8262"/>
                </a:cubicBezTo>
                <a:cubicBezTo>
                  <a:pt x="5145" y="8246"/>
                  <a:pt x="5123" y="8230"/>
                  <a:pt x="5101" y="8215"/>
                </a:cubicBezTo>
                <a:cubicBezTo>
                  <a:pt x="5079" y="8199"/>
                  <a:pt x="5057" y="8184"/>
                  <a:pt x="5035" y="8168"/>
                </a:cubicBezTo>
                <a:cubicBezTo>
                  <a:pt x="5011" y="8152"/>
                  <a:pt x="4988" y="8137"/>
                  <a:pt x="4965" y="8121"/>
                </a:cubicBezTo>
                <a:cubicBezTo>
                  <a:pt x="4941" y="8106"/>
                  <a:pt x="4919" y="8090"/>
                  <a:pt x="4897" y="8075"/>
                </a:cubicBezTo>
                <a:cubicBezTo>
                  <a:pt x="4873" y="8059"/>
                  <a:pt x="4849" y="8044"/>
                  <a:pt x="4826" y="8029"/>
                </a:cubicBezTo>
                <a:cubicBezTo>
                  <a:pt x="4803" y="8014"/>
                  <a:pt x="4780" y="7999"/>
                  <a:pt x="4758" y="7984"/>
                </a:cubicBezTo>
                <a:cubicBezTo>
                  <a:pt x="4733" y="7969"/>
                  <a:pt x="4708" y="7955"/>
                  <a:pt x="4683" y="7940"/>
                </a:cubicBezTo>
                <a:cubicBezTo>
                  <a:pt x="4659" y="7926"/>
                  <a:pt x="4634" y="7911"/>
                  <a:pt x="4611" y="7897"/>
                </a:cubicBezTo>
                <a:cubicBezTo>
                  <a:pt x="4584" y="7882"/>
                  <a:pt x="4558" y="7868"/>
                  <a:pt x="4532" y="7854"/>
                </a:cubicBezTo>
                <a:cubicBezTo>
                  <a:pt x="4506" y="7839"/>
                  <a:pt x="4480" y="7825"/>
                  <a:pt x="4455" y="7810"/>
                </a:cubicBezTo>
                <a:cubicBezTo>
                  <a:pt x="4428" y="7796"/>
                  <a:pt x="4402" y="7782"/>
                  <a:pt x="4376" y="7768"/>
                </a:cubicBezTo>
                <a:cubicBezTo>
                  <a:pt x="4350" y="7754"/>
                  <a:pt x="4324" y="7740"/>
                  <a:pt x="4299" y="7726"/>
                </a:cubicBezTo>
                <a:cubicBezTo>
                  <a:pt x="4272" y="7712"/>
                  <a:pt x="4246" y="7698"/>
                  <a:pt x="4219" y="7684"/>
                </a:cubicBezTo>
                <a:cubicBezTo>
                  <a:pt x="4193" y="7671"/>
                  <a:pt x="4166" y="7657"/>
                  <a:pt x="4140" y="7644"/>
                </a:cubicBezTo>
                <a:cubicBezTo>
                  <a:pt x="4081" y="7617"/>
                  <a:pt x="4025" y="7590"/>
                  <a:pt x="3969" y="7564"/>
                </a:cubicBezTo>
                <a:cubicBezTo>
                  <a:pt x="3910" y="7538"/>
                  <a:pt x="3854" y="7512"/>
                  <a:pt x="3798" y="7486"/>
                </a:cubicBezTo>
                <a:cubicBezTo>
                  <a:pt x="3739" y="7461"/>
                  <a:pt x="3680" y="7435"/>
                  <a:pt x="3622" y="7410"/>
                </a:cubicBezTo>
                <a:cubicBezTo>
                  <a:pt x="3563" y="7385"/>
                  <a:pt x="3501" y="7361"/>
                  <a:pt x="3442" y="7336"/>
                </a:cubicBezTo>
                <a:cubicBezTo>
                  <a:pt x="3380" y="7312"/>
                  <a:pt x="3318" y="7289"/>
                  <a:pt x="3256" y="7265"/>
                </a:cubicBezTo>
                <a:cubicBezTo>
                  <a:pt x="3195" y="7241"/>
                  <a:pt x="3130" y="7218"/>
                  <a:pt x="3068" y="7194"/>
                </a:cubicBezTo>
                <a:cubicBezTo>
                  <a:pt x="3003" y="7172"/>
                  <a:pt x="2941" y="7149"/>
                  <a:pt x="2877" y="7127"/>
                </a:cubicBezTo>
                <a:cubicBezTo>
                  <a:pt x="2809" y="7105"/>
                  <a:pt x="2741" y="7082"/>
                  <a:pt x="2674" y="7060"/>
                </a:cubicBezTo>
                <a:cubicBezTo>
                  <a:pt x="2606" y="7039"/>
                  <a:pt x="2541" y="7018"/>
                  <a:pt x="2473" y="6998"/>
                </a:cubicBezTo>
                <a:cubicBezTo>
                  <a:pt x="2439" y="6987"/>
                  <a:pt x="2405" y="6976"/>
                  <a:pt x="2370" y="6966"/>
                </a:cubicBezTo>
                <a:cubicBezTo>
                  <a:pt x="2336" y="6956"/>
                  <a:pt x="2301" y="6945"/>
                  <a:pt x="2267" y="6935"/>
                </a:cubicBezTo>
                <a:cubicBezTo>
                  <a:pt x="2197" y="6914"/>
                  <a:pt x="2126" y="6894"/>
                  <a:pt x="2055" y="6874"/>
                </a:cubicBezTo>
                <a:cubicBezTo>
                  <a:pt x="1985" y="6855"/>
                  <a:pt x="1914" y="6835"/>
                  <a:pt x="1843" y="6817"/>
                </a:cubicBezTo>
                <a:cubicBezTo>
                  <a:pt x="1808" y="6807"/>
                  <a:pt x="1772" y="6797"/>
                  <a:pt x="1736" y="6788"/>
                </a:cubicBezTo>
                <a:cubicBezTo>
                  <a:pt x="1700" y="6779"/>
                  <a:pt x="1664" y="6769"/>
                  <a:pt x="1628" y="6760"/>
                </a:cubicBezTo>
                <a:cubicBezTo>
                  <a:pt x="1590" y="6751"/>
                  <a:pt x="1552" y="6742"/>
                  <a:pt x="1515" y="6732"/>
                </a:cubicBezTo>
                <a:cubicBezTo>
                  <a:pt x="1477" y="6723"/>
                  <a:pt x="1440" y="6714"/>
                  <a:pt x="1402" y="6706"/>
                </a:cubicBezTo>
                <a:cubicBezTo>
                  <a:pt x="1365" y="6697"/>
                  <a:pt x="1327" y="6688"/>
                  <a:pt x="1290" y="6679"/>
                </a:cubicBezTo>
                <a:cubicBezTo>
                  <a:pt x="1252" y="6671"/>
                  <a:pt x="1215" y="6662"/>
                  <a:pt x="1178" y="6653"/>
                </a:cubicBezTo>
                <a:cubicBezTo>
                  <a:pt x="1101" y="6636"/>
                  <a:pt x="1028" y="6618"/>
                  <a:pt x="951" y="6602"/>
                </a:cubicBezTo>
                <a:cubicBezTo>
                  <a:pt x="874" y="6585"/>
                  <a:pt x="795" y="6569"/>
                  <a:pt x="718" y="6552"/>
                </a:cubicBezTo>
                <a:cubicBezTo>
                  <a:pt x="639" y="6536"/>
                  <a:pt x="562" y="6520"/>
                  <a:pt x="483" y="6505"/>
                </a:cubicBezTo>
                <a:cubicBezTo>
                  <a:pt x="403" y="6490"/>
                  <a:pt x="324" y="6474"/>
                  <a:pt x="244" y="6460"/>
                </a:cubicBezTo>
                <a:cubicBezTo>
                  <a:pt x="203" y="6452"/>
                  <a:pt x="163" y="6445"/>
                  <a:pt x="122" y="6437"/>
                </a:cubicBezTo>
                <a:cubicBezTo>
                  <a:pt x="82" y="6430"/>
                  <a:pt x="41" y="6423"/>
                  <a:pt x="0" y="6416"/>
                </a:cubicBezTo>
                <a:cubicBezTo>
                  <a:pt x="0" y="5346"/>
                  <a:pt x="0" y="4277"/>
                  <a:pt x="0" y="3208"/>
                </a:cubicBezTo>
                <a:cubicBezTo>
                  <a:pt x="0" y="2139"/>
                  <a:pt x="0" y="1069"/>
                  <a:pt x="0" y="0"/>
                </a:cubicBezTo>
                <a:cubicBezTo>
                  <a:pt x="221" y="11"/>
                  <a:pt x="441" y="23"/>
                  <a:pt x="661" y="34"/>
                </a:cubicBezTo>
                <a:cubicBezTo>
                  <a:pt x="881" y="45"/>
                  <a:pt x="1101" y="57"/>
                  <a:pt x="1322" y="68"/>
                </a:cubicBezTo>
                <a:cubicBezTo>
                  <a:pt x="1535" y="82"/>
                  <a:pt x="1750" y="97"/>
                  <a:pt x="1964" y="112"/>
                </a:cubicBezTo>
                <a:cubicBezTo>
                  <a:pt x="2178" y="126"/>
                  <a:pt x="2392" y="141"/>
                  <a:pt x="2606" y="155"/>
                </a:cubicBezTo>
                <a:cubicBezTo>
                  <a:pt x="2812" y="173"/>
                  <a:pt x="3019" y="191"/>
                  <a:pt x="3226" y="209"/>
                </a:cubicBezTo>
                <a:cubicBezTo>
                  <a:pt x="3432" y="227"/>
                  <a:pt x="3639" y="244"/>
                  <a:pt x="3845" y="262"/>
                </a:cubicBezTo>
                <a:cubicBezTo>
                  <a:pt x="4044" y="283"/>
                  <a:pt x="4243" y="304"/>
                  <a:pt x="4442" y="326"/>
                </a:cubicBezTo>
                <a:cubicBezTo>
                  <a:pt x="4641" y="347"/>
                  <a:pt x="4841" y="368"/>
                  <a:pt x="5041" y="389"/>
                </a:cubicBezTo>
                <a:cubicBezTo>
                  <a:pt x="5232" y="413"/>
                  <a:pt x="5424" y="437"/>
                  <a:pt x="5617" y="461"/>
                </a:cubicBezTo>
                <a:cubicBezTo>
                  <a:pt x="5809" y="485"/>
                  <a:pt x="6002" y="509"/>
                  <a:pt x="6195" y="533"/>
                </a:cubicBezTo>
                <a:cubicBezTo>
                  <a:pt x="6380" y="560"/>
                  <a:pt x="6566" y="587"/>
                  <a:pt x="6751" y="614"/>
                </a:cubicBezTo>
                <a:cubicBezTo>
                  <a:pt x="6937" y="641"/>
                  <a:pt x="7122" y="668"/>
                  <a:pt x="7308" y="695"/>
                </a:cubicBezTo>
                <a:cubicBezTo>
                  <a:pt x="7486" y="726"/>
                  <a:pt x="7665" y="756"/>
                  <a:pt x="7844" y="786"/>
                </a:cubicBezTo>
                <a:cubicBezTo>
                  <a:pt x="8023" y="816"/>
                  <a:pt x="8203" y="846"/>
                  <a:pt x="8383" y="876"/>
                </a:cubicBezTo>
                <a:cubicBezTo>
                  <a:pt x="8553" y="909"/>
                  <a:pt x="8724" y="942"/>
                  <a:pt x="8895" y="975"/>
                </a:cubicBezTo>
                <a:cubicBezTo>
                  <a:pt x="9066" y="1007"/>
                  <a:pt x="9238" y="1040"/>
                  <a:pt x="9410" y="1073"/>
                </a:cubicBezTo>
                <a:cubicBezTo>
                  <a:pt x="9574" y="1108"/>
                  <a:pt x="9738" y="1144"/>
                  <a:pt x="9902" y="1180"/>
                </a:cubicBezTo>
                <a:cubicBezTo>
                  <a:pt x="10067" y="1216"/>
                  <a:pt x="10232" y="1251"/>
                  <a:pt x="10397" y="1287"/>
                </a:cubicBezTo>
                <a:cubicBezTo>
                  <a:pt x="10554" y="1325"/>
                  <a:pt x="10711" y="1363"/>
                  <a:pt x="10868" y="1401"/>
                </a:cubicBezTo>
                <a:cubicBezTo>
                  <a:pt x="11025" y="1439"/>
                  <a:pt x="11181" y="1477"/>
                  <a:pt x="11339" y="1515"/>
                </a:cubicBezTo>
                <a:cubicBezTo>
                  <a:pt x="11490" y="1556"/>
                  <a:pt x="11641" y="1596"/>
                  <a:pt x="11792" y="1637"/>
                </a:cubicBezTo>
                <a:cubicBezTo>
                  <a:pt x="11942" y="1678"/>
                  <a:pt x="12093" y="1718"/>
                  <a:pt x="12243" y="1759"/>
                </a:cubicBezTo>
                <a:cubicBezTo>
                  <a:pt x="12387" y="1802"/>
                  <a:pt x="12531" y="1845"/>
                  <a:pt x="12675" y="1889"/>
                </a:cubicBezTo>
                <a:cubicBezTo>
                  <a:pt x="12819" y="1932"/>
                  <a:pt x="12963" y="1975"/>
                  <a:pt x="13105" y="2018"/>
                </a:cubicBezTo>
                <a:cubicBezTo>
                  <a:pt x="13242" y="2064"/>
                  <a:pt x="13379" y="2110"/>
                  <a:pt x="13516" y="2155"/>
                </a:cubicBezTo>
                <a:cubicBezTo>
                  <a:pt x="13652" y="2201"/>
                  <a:pt x="13789" y="2247"/>
                  <a:pt x="13924" y="2293"/>
                </a:cubicBezTo>
                <a:cubicBezTo>
                  <a:pt x="14054" y="2341"/>
                  <a:pt x="14183" y="2388"/>
                  <a:pt x="14313" y="2436"/>
                </a:cubicBezTo>
                <a:cubicBezTo>
                  <a:pt x="14442" y="2484"/>
                  <a:pt x="14572" y="2532"/>
                  <a:pt x="14701" y="2580"/>
                </a:cubicBezTo>
                <a:cubicBezTo>
                  <a:pt x="14825" y="2630"/>
                  <a:pt x="14948" y="2680"/>
                  <a:pt x="15070" y="2730"/>
                </a:cubicBezTo>
                <a:cubicBezTo>
                  <a:pt x="15193" y="2780"/>
                  <a:pt x="15315" y="2830"/>
                  <a:pt x="15437" y="2880"/>
                </a:cubicBezTo>
                <a:cubicBezTo>
                  <a:pt x="15552" y="2932"/>
                  <a:pt x="15667" y="2984"/>
                  <a:pt x="15782" y="3036"/>
                </a:cubicBezTo>
                <a:cubicBezTo>
                  <a:pt x="15897" y="3089"/>
                  <a:pt x="16012" y="3141"/>
                  <a:pt x="16126" y="3193"/>
                </a:cubicBezTo>
                <a:cubicBezTo>
                  <a:pt x="16235" y="3247"/>
                  <a:pt x="16344" y="3301"/>
                  <a:pt x="16453" y="3355"/>
                </a:cubicBezTo>
                <a:cubicBezTo>
                  <a:pt x="16562" y="3410"/>
                  <a:pt x="16671" y="3464"/>
                  <a:pt x="16780" y="3518"/>
                </a:cubicBezTo>
                <a:cubicBezTo>
                  <a:pt x="16883" y="3574"/>
                  <a:pt x="16985" y="3630"/>
                  <a:pt x="17087" y="3686"/>
                </a:cubicBezTo>
                <a:cubicBezTo>
                  <a:pt x="17189" y="3742"/>
                  <a:pt x="17291" y="3798"/>
                  <a:pt x="17392" y="3854"/>
                </a:cubicBezTo>
                <a:cubicBezTo>
                  <a:pt x="17487" y="3912"/>
                  <a:pt x="17581" y="3970"/>
                  <a:pt x="17675" y="4029"/>
                </a:cubicBezTo>
                <a:cubicBezTo>
                  <a:pt x="17769" y="4087"/>
                  <a:pt x="17862" y="4145"/>
                  <a:pt x="17955" y="4203"/>
                </a:cubicBezTo>
                <a:cubicBezTo>
                  <a:pt x="18043" y="4263"/>
                  <a:pt x="18131" y="4322"/>
                  <a:pt x="18218" y="4382"/>
                </a:cubicBezTo>
                <a:cubicBezTo>
                  <a:pt x="18306" y="4442"/>
                  <a:pt x="18394" y="4501"/>
                  <a:pt x="18482" y="4561"/>
                </a:cubicBezTo>
                <a:cubicBezTo>
                  <a:pt x="18563" y="4622"/>
                  <a:pt x="18643" y="4683"/>
                  <a:pt x="18723" y="4745"/>
                </a:cubicBezTo>
                <a:cubicBezTo>
                  <a:pt x="18804" y="4806"/>
                  <a:pt x="18884" y="4867"/>
                  <a:pt x="18965" y="4929"/>
                </a:cubicBezTo>
                <a:cubicBezTo>
                  <a:pt x="19038" y="4992"/>
                  <a:pt x="19111" y="5055"/>
                  <a:pt x="19184" y="5118"/>
                </a:cubicBezTo>
                <a:cubicBezTo>
                  <a:pt x="19257" y="5180"/>
                  <a:pt x="19330" y="5243"/>
                  <a:pt x="19403" y="5307"/>
                </a:cubicBezTo>
                <a:cubicBezTo>
                  <a:pt x="19471" y="5371"/>
                  <a:pt x="19538" y="5435"/>
                  <a:pt x="19605" y="5500"/>
                </a:cubicBezTo>
                <a:cubicBezTo>
                  <a:pt x="19672" y="5564"/>
                  <a:pt x="19739" y="5629"/>
                  <a:pt x="19807" y="5693"/>
                </a:cubicBezTo>
                <a:cubicBezTo>
                  <a:pt x="19866" y="5759"/>
                  <a:pt x="19925" y="5825"/>
                  <a:pt x="19985" y="5891"/>
                </a:cubicBezTo>
                <a:cubicBezTo>
                  <a:pt x="20045" y="5957"/>
                  <a:pt x="20104" y="6023"/>
                  <a:pt x="20163" y="6088"/>
                </a:cubicBezTo>
                <a:cubicBezTo>
                  <a:pt x="20216" y="6156"/>
                  <a:pt x="20268" y="6223"/>
                  <a:pt x="20321" y="6291"/>
                </a:cubicBezTo>
                <a:cubicBezTo>
                  <a:pt x="20373" y="6358"/>
                  <a:pt x="20425" y="6425"/>
                  <a:pt x="20478" y="6493"/>
                </a:cubicBezTo>
                <a:cubicBezTo>
                  <a:pt x="20524" y="6561"/>
                  <a:pt x="20569" y="6629"/>
                  <a:pt x="20614" y="6698"/>
                </a:cubicBezTo>
                <a:cubicBezTo>
                  <a:pt x="20659" y="6766"/>
                  <a:pt x="20703" y="6835"/>
                  <a:pt x="20749" y="6903"/>
                </a:cubicBezTo>
                <a:cubicBezTo>
                  <a:pt x="20787" y="6973"/>
                  <a:pt x="20826" y="7042"/>
                  <a:pt x="20865" y="7111"/>
                </a:cubicBezTo>
                <a:cubicBezTo>
                  <a:pt x="20904" y="7181"/>
                  <a:pt x="20943" y="7250"/>
                  <a:pt x="20982" y="7320"/>
                </a:cubicBezTo>
                <a:cubicBezTo>
                  <a:pt x="21013" y="7390"/>
                  <a:pt x="21044" y="7461"/>
                  <a:pt x="21076" y="7532"/>
                </a:cubicBezTo>
                <a:cubicBezTo>
                  <a:pt x="21108" y="7603"/>
                  <a:pt x="21139" y="7674"/>
                  <a:pt x="21170" y="7744"/>
                </a:cubicBezTo>
                <a:cubicBezTo>
                  <a:pt x="21195" y="7816"/>
                  <a:pt x="21219" y="7887"/>
                  <a:pt x="21244" y="7959"/>
                </a:cubicBezTo>
                <a:cubicBezTo>
                  <a:pt x="21268" y="8030"/>
                  <a:pt x="21292" y="8102"/>
                  <a:pt x="21317" y="8173"/>
                </a:cubicBezTo>
                <a:cubicBezTo>
                  <a:pt x="21335" y="8246"/>
                  <a:pt x="21353" y="8318"/>
                  <a:pt x="21370" y="8391"/>
                </a:cubicBezTo>
                <a:cubicBezTo>
                  <a:pt x="21388" y="8463"/>
                  <a:pt x="21406" y="8536"/>
                  <a:pt x="21423" y="8609"/>
                </a:cubicBezTo>
                <a:cubicBezTo>
                  <a:pt x="21434" y="8682"/>
                  <a:pt x="21444" y="8755"/>
                  <a:pt x="21454" y="8828"/>
                </a:cubicBezTo>
                <a:cubicBezTo>
                  <a:pt x="21465" y="8901"/>
                  <a:pt x="21475" y="8974"/>
                  <a:pt x="21485" y="9047"/>
                </a:cubicBezTo>
                <a:cubicBezTo>
                  <a:pt x="21494" y="9195"/>
                  <a:pt x="21500" y="9343"/>
                  <a:pt x="21509" y="9491"/>
                </a:cubicBezTo>
                <a:cubicBezTo>
                  <a:pt x="21521" y="9634"/>
                  <a:pt x="21529" y="9777"/>
                  <a:pt x="21541" y="9920"/>
                </a:cubicBezTo>
                <a:cubicBezTo>
                  <a:pt x="21550" y="10056"/>
                  <a:pt x="21556" y="10193"/>
                  <a:pt x="21565" y="10329"/>
                </a:cubicBezTo>
                <a:cubicBezTo>
                  <a:pt x="21571" y="10460"/>
                  <a:pt x="21579" y="10592"/>
                  <a:pt x="21585" y="10723"/>
                </a:cubicBezTo>
                <a:cubicBezTo>
                  <a:pt x="21588" y="10850"/>
                  <a:pt x="21594" y="10976"/>
                  <a:pt x="21597" y="11103"/>
                </a:cubicBezTo>
                <a:cubicBezTo>
                  <a:pt x="21597" y="11227"/>
                  <a:pt x="21600" y="11352"/>
                  <a:pt x="21600" y="11476"/>
                </a:cubicBezTo>
                <a:cubicBezTo>
                  <a:pt x="21600" y="11600"/>
                  <a:pt x="21600" y="11722"/>
                  <a:pt x="21600" y="11845"/>
                </a:cubicBezTo>
                <a:cubicBezTo>
                  <a:pt x="21597" y="11967"/>
                  <a:pt x="21594" y="12089"/>
                  <a:pt x="21591" y="12212"/>
                </a:cubicBezTo>
                <a:cubicBezTo>
                  <a:pt x="21588" y="12335"/>
                  <a:pt x="21588" y="12459"/>
                  <a:pt x="21585" y="12581"/>
                </a:cubicBezTo>
                <a:cubicBezTo>
                  <a:pt x="21582" y="12708"/>
                  <a:pt x="21576" y="12834"/>
                  <a:pt x="21574" y="12960"/>
                </a:cubicBezTo>
                <a:cubicBezTo>
                  <a:pt x="21571" y="13089"/>
                  <a:pt x="21565" y="13219"/>
                  <a:pt x="21562" y="13347"/>
                </a:cubicBezTo>
                <a:cubicBezTo>
                  <a:pt x="21559" y="13482"/>
                  <a:pt x="21553" y="13616"/>
                  <a:pt x="21550" y="13750"/>
                </a:cubicBezTo>
                <a:cubicBezTo>
                  <a:pt x="21547" y="13890"/>
                  <a:pt x="21541" y="14030"/>
                  <a:pt x="21538" y="14170"/>
                </a:cubicBezTo>
                <a:cubicBezTo>
                  <a:pt x="21535" y="14318"/>
                  <a:pt x="21529" y="14467"/>
                  <a:pt x="21526" y="14614"/>
                </a:cubicBezTo>
                <a:cubicBezTo>
                  <a:pt x="21523" y="14771"/>
                  <a:pt x="21518" y="14927"/>
                  <a:pt x="21515" y="15084"/>
                </a:cubicBezTo>
                <a:cubicBezTo>
                  <a:pt x="21515" y="15250"/>
                  <a:pt x="21512" y="15416"/>
                  <a:pt x="21512" y="15582"/>
                </a:cubicBezTo>
                <a:cubicBezTo>
                  <a:pt x="21512" y="15759"/>
                  <a:pt x="21509" y="15937"/>
                  <a:pt x="21509" y="16114"/>
                </a:cubicBezTo>
                <a:cubicBezTo>
                  <a:pt x="21347" y="16114"/>
                  <a:pt x="21185" y="16114"/>
                  <a:pt x="21023" y="16114"/>
                </a:cubicBezTo>
                <a:cubicBezTo>
                  <a:pt x="20852" y="16114"/>
                  <a:pt x="20684" y="16114"/>
                  <a:pt x="20514" y="16114"/>
                </a:cubicBezTo>
                <a:cubicBezTo>
                  <a:pt x="20340" y="16114"/>
                  <a:pt x="20166" y="16114"/>
                  <a:pt x="19992" y="16114"/>
                </a:cubicBezTo>
                <a:cubicBezTo>
                  <a:pt x="19816" y="16114"/>
                  <a:pt x="19639" y="16114"/>
                  <a:pt x="19462" y="16114"/>
                </a:cubicBezTo>
                <a:cubicBezTo>
                  <a:pt x="19286" y="16114"/>
                  <a:pt x="19106" y="16114"/>
                  <a:pt x="18929" y="16114"/>
                </a:cubicBezTo>
                <a:cubicBezTo>
                  <a:pt x="18756" y="16114"/>
                  <a:pt x="18579" y="16114"/>
                  <a:pt x="18405" y="16114"/>
                </a:cubicBezTo>
                <a:cubicBezTo>
                  <a:pt x="18235" y="16114"/>
                  <a:pt x="18064" y="16114"/>
                  <a:pt x="17893" y="16114"/>
                </a:cubicBezTo>
                <a:cubicBezTo>
                  <a:pt x="17731" y="16114"/>
                  <a:pt x="17569" y="16114"/>
                  <a:pt x="17407" y="16114"/>
                </a:cubicBezTo>
                <a:cubicBezTo>
                  <a:pt x="17254" y="16114"/>
                  <a:pt x="17101" y="16114"/>
                  <a:pt x="16948" y="16114"/>
                </a:cubicBezTo>
                <a:cubicBezTo>
                  <a:pt x="16809" y="16114"/>
                  <a:pt x="16668" y="16114"/>
                  <a:pt x="16527" y="16114"/>
                </a:cubicBezTo>
                <a:cubicBezTo>
                  <a:pt x="16400" y="16114"/>
                  <a:pt x="16274" y="16114"/>
                  <a:pt x="16147" y="16114"/>
                </a:cubicBezTo>
                <a:cubicBezTo>
                  <a:pt x="16041" y="16114"/>
                  <a:pt x="15932" y="16114"/>
                  <a:pt x="15823" y="16114"/>
                </a:cubicBezTo>
                <a:cubicBezTo>
                  <a:pt x="15735" y="16114"/>
                  <a:pt x="15646" y="16114"/>
                  <a:pt x="15555" y="16114"/>
                </a:cubicBezTo>
                <a:cubicBezTo>
                  <a:pt x="15490" y="16114"/>
                  <a:pt x="15423" y="16114"/>
                  <a:pt x="15355" y="16114"/>
                </a:cubicBezTo>
                <a:cubicBezTo>
                  <a:pt x="15314" y="16114"/>
                  <a:pt x="15273" y="16114"/>
                  <a:pt x="15231" y="16114"/>
                </a:cubicBezTo>
                <a:cubicBezTo>
                  <a:pt x="15217" y="16114"/>
                  <a:pt x="15202" y="16114"/>
                  <a:pt x="15184" y="16114"/>
                </a:cubicBezTo>
                <a:cubicBezTo>
                  <a:pt x="15178" y="16121"/>
                  <a:pt x="15172" y="16126"/>
                  <a:pt x="15165" y="16132"/>
                </a:cubicBezTo>
                <a:cubicBezTo>
                  <a:pt x="15158" y="16138"/>
                  <a:pt x="15150" y="16144"/>
                  <a:pt x="15143" y="16149"/>
                </a:cubicBezTo>
                <a:cubicBezTo>
                  <a:pt x="15124" y="16166"/>
                  <a:pt x="15104" y="16183"/>
                  <a:pt x="15084" y="16200"/>
                </a:cubicBezTo>
                <a:cubicBezTo>
                  <a:pt x="15063" y="16217"/>
                  <a:pt x="15043" y="16234"/>
                  <a:pt x="15022" y="16251"/>
                </a:cubicBezTo>
                <a:cubicBezTo>
                  <a:pt x="15009" y="16264"/>
                  <a:pt x="14995" y="16276"/>
                  <a:pt x="14981" y="16288"/>
                </a:cubicBezTo>
                <a:cubicBezTo>
                  <a:pt x="14966" y="16301"/>
                  <a:pt x="14952" y="16313"/>
                  <a:pt x="14937" y="16325"/>
                </a:cubicBezTo>
                <a:cubicBezTo>
                  <a:pt x="14922" y="16340"/>
                  <a:pt x="14907" y="16355"/>
                  <a:pt x="14892" y="16370"/>
                </a:cubicBezTo>
                <a:cubicBezTo>
                  <a:pt x="14877" y="16385"/>
                  <a:pt x="14862" y="16400"/>
                  <a:pt x="14846" y="16415"/>
                </a:cubicBezTo>
                <a:cubicBezTo>
                  <a:pt x="14828" y="16432"/>
                  <a:pt x="14810" y="16449"/>
                  <a:pt x="14793" y="16466"/>
                </a:cubicBezTo>
                <a:cubicBezTo>
                  <a:pt x="14775" y="16483"/>
                  <a:pt x="14757" y="16500"/>
                  <a:pt x="14740" y="16517"/>
                </a:cubicBezTo>
                <a:cubicBezTo>
                  <a:pt x="14722" y="16536"/>
                  <a:pt x="14704" y="16556"/>
                  <a:pt x="14685" y="16575"/>
                </a:cubicBezTo>
                <a:cubicBezTo>
                  <a:pt x="14666" y="16594"/>
                  <a:pt x="14647" y="16614"/>
                  <a:pt x="14628" y="16633"/>
                </a:cubicBezTo>
                <a:cubicBezTo>
                  <a:pt x="14609" y="16654"/>
                  <a:pt x="14589" y="16676"/>
                  <a:pt x="14570" y="16697"/>
                </a:cubicBezTo>
                <a:cubicBezTo>
                  <a:pt x="14551" y="16719"/>
                  <a:pt x="14532" y="16740"/>
                  <a:pt x="14513" y="16761"/>
                </a:cubicBezTo>
                <a:cubicBezTo>
                  <a:pt x="14494" y="16785"/>
                  <a:pt x="14474" y="16808"/>
                  <a:pt x="14454" y="16832"/>
                </a:cubicBezTo>
                <a:cubicBezTo>
                  <a:pt x="14433" y="16855"/>
                  <a:pt x="14413" y="16878"/>
                  <a:pt x="14392" y="16901"/>
                </a:cubicBezTo>
                <a:cubicBezTo>
                  <a:pt x="14373" y="16927"/>
                  <a:pt x="14354" y="16952"/>
                  <a:pt x="14335" y="16978"/>
                </a:cubicBezTo>
                <a:cubicBezTo>
                  <a:pt x="14316" y="17003"/>
                  <a:pt x="14296" y="17028"/>
                  <a:pt x="14277" y="17053"/>
                </a:cubicBezTo>
                <a:cubicBezTo>
                  <a:pt x="14258" y="17081"/>
                  <a:pt x="14239" y="17108"/>
                  <a:pt x="14220" y="17135"/>
                </a:cubicBezTo>
                <a:cubicBezTo>
                  <a:pt x="14200" y="17162"/>
                  <a:pt x="14180" y="17188"/>
                  <a:pt x="14160" y="17215"/>
                </a:cubicBezTo>
                <a:cubicBezTo>
                  <a:pt x="14142" y="17244"/>
                  <a:pt x="14123" y="17273"/>
                  <a:pt x="14105" y="17301"/>
                </a:cubicBezTo>
                <a:cubicBezTo>
                  <a:pt x="14086" y="17330"/>
                  <a:pt x="14067" y="17358"/>
                  <a:pt x="14048" y="17387"/>
                </a:cubicBezTo>
                <a:cubicBezTo>
                  <a:pt x="14031" y="17417"/>
                  <a:pt x="14015" y="17447"/>
                  <a:pt x="13997" y="17478"/>
                </a:cubicBezTo>
                <a:cubicBezTo>
                  <a:pt x="13980" y="17508"/>
                  <a:pt x="13962" y="17538"/>
                  <a:pt x="13945" y="17568"/>
                </a:cubicBezTo>
                <a:cubicBezTo>
                  <a:pt x="13930" y="17599"/>
                  <a:pt x="13914" y="17631"/>
                  <a:pt x="13899" y="17662"/>
                </a:cubicBezTo>
                <a:cubicBezTo>
                  <a:pt x="13883" y="17693"/>
                  <a:pt x="13867" y="17725"/>
                  <a:pt x="13850" y="17756"/>
                </a:cubicBezTo>
                <a:cubicBezTo>
                  <a:pt x="13837" y="17789"/>
                  <a:pt x="13824" y="17822"/>
                  <a:pt x="13811" y="17855"/>
                </a:cubicBezTo>
                <a:cubicBezTo>
                  <a:pt x="13797" y="17888"/>
                  <a:pt x="13784" y="17921"/>
                  <a:pt x="13771" y="17954"/>
                </a:cubicBezTo>
                <a:cubicBezTo>
                  <a:pt x="13761" y="17987"/>
                  <a:pt x="13750" y="18021"/>
                  <a:pt x="13740" y="18055"/>
                </a:cubicBezTo>
                <a:cubicBezTo>
                  <a:pt x="13729" y="18089"/>
                  <a:pt x="13718" y="18123"/>
                  <a:pt x="13706" y="18157"/>
                </a:cubicBezTo>
                <a:cubicBezTo>
                  <a:pt x="13697" y="18192"/>
                  <a:pt x="13688" y="18227"/>
                  <a:pt x="13680" y="18263"/>
                </a:cubicBezTo>
                <a:cubicBezTo>
                  <a:pt x="13671" y="18298"/>
                  <a:pt x="13662" y="18333"/>
                  <a:pt x="13653" y="18368"/>
                </a:cubicBezTo>
                <a:cubicBezTo>
                  <a:pt x="13649" y="18404"/>
                  <a:pt x="13644" y="18440"/>
                  <a:pt x="13639" y="18477"/>
                </a:cubicBezTo>
                <a:cubicBezTo>
                  <a:pt x="13635" y="18513"/>
                  <a:pt x="13630" y="18549"/>
                  <a:pt x="13624" y="18585"/>
                </a:cubicBezTo>
                <a:cubicBezTo>
                  <a:pt x="13622" y="18622"/>
                  <a:pt x="13621" y="18658"/>
                  <a:pt x="13619" y="18695"/>
                </a:cubicBezTo>
                <a:cubicBezTo>
                  <a:pt x="13618" y="18732"/>
                  <a:pt x="13616" y="18769"/>
                  <a:pt x="13615" y="18805"/>
                </a:cubicBezTo>
                <a:cubicBezTo>
                  <a:pt x="13618" y="18843"/>
                  <a:pt x="13621" y="18880"/>
                  <a:pt x="13624" y="18918"/>
                </a:cubicBezTo>
                <a:cubicBezTo>
                  <a:pt x="13627" y="18955"/>
                  <a:pt x="13630" y="18993"/>
                  <a:pt x="13632" y="19031"/>
                </a:cubicBezTo>
                <a:cubicBezTo>
                  <a:pt x="13640" y="19069"/>
                  <a:pt x="13646" y="19107"/>
                  <a:pt x="13653" y="19145"/>
                </a:cubicBezTo>
                <a:cubicBezTo>
                  <a:pt x="13659" y="19184"/>
                  <a:pt x="13665" y="19222"/>
                  <a:pt x="13671" y="19260"/>
                </a:cubicBezTo>
                <a:cubicBezTo>
                  <a:pt x="13684" y="19298"/>
                  <a:pt x="13697" y="19337"/>
                  <a:pt x="13709" y="19376"/>
                </a:cubicBezTo>
                <a:cubicBezTo>
                  <a:pt x="13721" y="19415"/>
                  <a:pt x="13733" y="19454"/>
                  <a:pt x="13744" y="19492"/>
                </a:cubicBezTo>
                <a:cubicBezTo>
                  <a:pt x="13762" y="19531"/>
                  <a:pt x="13779" y="19570"/>
                  <a:pt x="13796" y="19609"/>
                </a:cubicBezTo>
                <a:cubicBezTo>
                  <a:pt x="13812" y="19648"/>
                  <a:pt x="13828" y="19687"/>
                  <a:pt x="13844" y="19726"/>
                </a:cubicBezTo>
                <a:cubicBezTo>
                  <a:pt x="13868" y="19765"/>
                  <a:pt x="13891" y="19805"/>
                  <a:pt x="13913" y="19844"/>
                </a:cubicBezTo>
                <a:cubicBezTo>
                  <a:pt x="13936" y="19883"/>
                  <a:pt x="13958" y="19923"/>
                  <a:pt x="13980" y="19962"/>
                </a:cubicBezTo>
                <a:cubicBezTo>
                  <a:pt x="14009" y="20002"/>
                  <a:pt x="14039" y="20042"/>
                  <a:pt x="14068" y="20081"/>
                </a:cubicBezTo>
                <a:cubicBezTo>
                  <a:pt x="14097" y="20121"/>
                  <a:pt x="14126" y="20160"/>
                  <a:pt x="14154" y="20200"/>
                </a:cubicBezTo>
                <a:cubicBezTo>
                  <a:pt x="14189" y="20240"/>
                  <a:pt x="14224" y="20279"/>
                  <a:pt x="14259" y="20318"/>
                </a:cubicBezTo>
                <a:cubicBezTo>
                  <a:pt x="14294" y="20358"/>
                  <a:pt x="14329" y="20397"/>
                  <a:pt x="14363" y="20437"/>
                </a:cubicBezTo>
                <a:cubicBezTo>
                  <a:pt x="14405" y="20476"/>
                  <a:pt x="14447" y="20515"/>
                  <a:pt x="14489" y="20554"/>
                </a:cubicBezTo>
                <a:cubicBezTo>
                  <a:pt x="14531" y="20594"/>
                  <a:pt x="14572" y="20633"/>
                  <a:pt x="14613" y="20672"/>
                </a:cubicBezTo>
                <a:cubicBezTo>
                  <a:pt x="14663" y="20711"/>
                  <a:pt x="14713" y="20751"/>
                  <a:pt x="14763" y="20790"/>
                </a:cubicBezTo>
                <a:cubicBezTo>
                  <a:pt x="14812" y="20829"/>
                  <a:pt x="14862" y="20869"/>
                  <a:pt x="14910" y="20908"/>
                </a:cubicBezTo>
                <a:cubicBezTo>
                  <a:pt x="14968" y="20947"/>
                  <a:pt x="15025" y="20986"/>
                  <a:pt x="15082" y="21024"/>
                </a:cubicBezTo>
                <a:cubicBezTo>
                  <a:pt x="15139" y="21063"/>
                  <a:pt x="15196" y="21102"/>
                  <a:pt x="15252" y="21141"/>
                </a:cubicBezTo>
                <a:cubicBezTo>
                  <a:pt x="15317" y="21180"/>
                  <a:pt x="15381" y="21218"/>
                  <a:pt x="15446" y="21256"/>
                </a:cubicBezTo>
                <a:cubicBezTo>
                  <a:pt x="15510" y="21295"/>
                  <a:pt x="15574" y="21333"/>
                  <a:pt x="15638" y="21372"/>
                </a:cubicBezTo>
                <a:cubicBezTo>
                  <a:pt x="15711" y="21410"/>
                  <a:pt x="15785" y="21448"/>
                  <a:pt x="15858" y="21486"/>
                </a:cubicBezTo>
                <a:cubicBezTo>
                  <a:pt x="15931" y="21524"/>
                  <a:pt x="16004" y="21562"/>
                  <a:pt x="16076" y="21600"/>
                </a:cubicBezTo>
              </a:path>
            </a:pathLst>
          </a:custGeom>
          <a:solidFill>
            <a:srgbClr val="FFFFFF">
              <a:alpha val="2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l" defTabSz="449262">
              <a:lnSpc>
                <a:spcPct val="93000"/>
              </a:lnSpc>
              <a:defRPr b="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C511DF7D-99D6-4593-93D2-03166AFC49D8}"/>
              </a:ext>
            </a:extLst>
          </p:cNvPr>
          <p:cNvSpPr/>
          <p:nvPr/>
        </p:nvSpPr>
        <p:spPr>
          <a:xfrm>
            <a:off x="0" y="8280402"/>
            <a:ext cx="13004800" cy="14861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D3EEFBC-137A-4104-A0FB-4FDB9E7D7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7808" y="0"/>
            <a:ext cx="3068714" cy="3809320"/>
          </a:xfrm>
          <a:prstGeom prst="rect">
            <a:avLst/>
          </a:prstGeom>
        </p:spPr>
      </p:pic>
      <p:sp>
        <p:nvSpPr>
          <p:cNvPr id="42" name="Título de la ponencia…"/>
          <p:cNvSpPr txBox="1">
            <a:spLocks noGrp="1"/>
          </p:cNvSpPr>
          <p:nvPr>
            <p:ph type="ctrTitle" idx="4294967295"/>
          </p:nvPr>
        </p:nvSpPr>
        <p:spPr>
          <a:xfrm>
            <a:off x="1224042" y="2770670"/>
            <a:ext cx="10493387" cy="2640113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s-ES" sz="6600" dirty="0"/>
              <a:t>Modelo para la gestión </a:t>
            </a:r>
            <a:br>
              <a:rPr lang="es-ES" sz="6600" dirty="0"/>
            </a:br>
            <a:r>
              <a:rPr lang="es-ES" sz="6600" dirty="0"/>
              <a:t>del conocimiento científico en entornos de </a:t>
            </a:r>
            <a:r>
              <a:rPr lang="es-ES" sz="6600" dirty="0" err="1"/>
              <a:t>coopetición</a:t>
            </a:r>
            <a:endParaRPr lang="es-E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FDE5254-0B2D-4445-A30F-C3681B9F96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826" y="8504580"/>
            <a:ext cx="3134904" cy="122162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AB8FD5E6-9D3F-4637-B98A-113C12BB3C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3723" y="8443880"/>
            <a:ext cx="3520972" cy="132266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E75826B-4A96-383D-4186-5A480A6886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7807" y="8350502"/>
            <a:ext cx="4009180" cy="1376543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8E0F8F26-1B0F-110B-61AA-1CDA76CC49BA}"/>
              </a:ext>
            </a:extLst>
          </p:cNvPr>
          <p:cNvSpPr txBox="1"/>
          <p:nvPr/>
        </p:nvSpPr>
        <p:spPr>
          <a:xfrm>
            <a:off x="96583" y="394504"/>
            <a:ext cx="8877296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dirty="0">
                <a:solidFill>
                  <a:schemeClr val="lt1"/>
                </a:solidFill>
                <a:latin typeface="Roboto Slab"/>
                <a:cs typeface="+mn-cs"/>
              </a:rPr>
              <a:t>Esta publicación es parte del proyecto de I+D+i 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i="1" dirty="0">
                <a:solidFill>
                  <a:schemeClr val="lt1"/>
                </a:solidFill>
                <a:latin typeface="Roboto Slab"/>
                <a:cs typeface="+mn-cs"/>
              </a:rPr>
              <a:t>PID2020-114550GB-I00</a:t>
            </a:r>
            <a:r>
              <a:rPr lang="es-ES" dirty="0">
                <a:solidFill>
                  <a:schemeClr val="lt1"/>
                </a:solidFill>
                <a:latin typeface="Roboto Slab"/>
                <a:cs typeface="+mn-cs"/>
              </a:rPr>
              <a:t> financiado por:</a:t>
            </a:r>
            <a:br>
              <a:rPr lang="es-ES" dirty="0"/>
            </a:br>
            <a:endParaRPr lang="es-ES" dirty="0">
              <a:solidFill>
                <a:schemeClr val="lt1"/>
              </a:solidFill>
              <a:latin typeface="Roboto Slab"/>
              <a:cs typeface="+mn-cs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4FA07DE-B58F-C1FE-359C-46C71BE7C3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6987" y="113097"/>
            <a:ext cx="3879358" cy="1472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645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ángulo"/>
          <p:cNvSpPr/>
          <p:nvPr/>
        </p:nvSpPr>
        <p:spPr>
          <a:xfrm>
            <a:off x="11366500" y="-12700"/>
            <a:ext cx="1637159" cy="609600"/>
          </a:xfrm>
          <a:prstGeom prst="rect">
            <a:avLst/>
          </a:prstGeom>
          <a:solidFill>
            <a:srgbClr val="FFA1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06B4099-A098-5645-EF15-205AE3F6AB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99867"/>
            <a:ext cx="13004800" cy="1877136"/>
          </a:xfrm>
          <a:prstGeom prst="rect">
            <a:avLst/>
          </a:prstGeom>
        </p:spPr>
      </p:pic>
      <p:sp>
        <p:nvSpPr>
          <p:cNvPr id="5" name="Triángulo isósceles 4">
            <a:extLst>
              <a:ext uri="{FF2B5EF4-FFF2-40B4-BE49-F238E27FC236}">
                <a16:creationId xmlns:a16="http://schemas.microsoft.com/office/drawing/2014/main" id="{68D423A9-81B1-2345-36E0-0ADF2C68545D}"/>
              </a:ext>
            </a:extLst>
          </p:cNvPr>
          <p:cNvSpPr/>
          <p:nvPr/>
        </p:nvSpPr>
        <p:spPr>
          <a:xfrm>
            <a:off x="5148318" y="2245567"/>
            <a:ext cx="2658139" cy="2308213"/>
          </a:xfrm>
          <a:prstGeom prst="triangle">
            <a:avLst/>
          </a:prstGeom>
          <a:solidFill>
            <a:srgbClr val="CCEC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1" name="Título de la página"/>
          <p:cNvSpPr txBox="1"/>
          <p:nvPr/>
        </p:nvSpPr>
        <p:spPr>
          <a:xfrm>
            <a:off x="464119" y="233421"/>
            <a:ext cx="5405013" cy="13862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defRPr sz="3700" b="0">
                <a:solidFill>
                  <a:srgbClr val="0066A1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r>
              <a:rPr lang="es-E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INTRODUCCIÓN</a:t>
            </a: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DDE835BF-F2D2-3321-4CFF-8233D2201AC9}"/>
              </a:ext>
            </a:extLst>
          </p:cNvPr>
          <p:cNvSpPr txBox="1"/>
          <p:nvPr/>
        </p:nvSpPr>
        <p:spPr>
          <a:xfrm>
            <a:off x="1732950" y="4141838"/>
            <a:ext cx="3064164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2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Helvetica Neue"/>
                <a:cs typeface="Helvetica Neue"/>
                <a:sym typeface="Helvetica Neue"/>
              </a:rPr>
              <a:t>Colaboración</a:t>
            </a:r>
            <a:endParaRPr kumimoji="0" lang="es-ES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DCBE5B18-9E9F-BF01-C54C-B2B7BACE98D6}"/>
              </a:ext>
            </a:extLst>
          </p:cNvPr>
          <p:cNvSpPr txBox="1"/>
          <p:nvPr/>
        </p:nvSpPr>
        <p:spPr>
          <a:xfrm>
            <a:off x="7647468" y="4140676"/>
            <a:ext cx="3064164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2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Helvetica Neue"/>
                <a:cs typeface="Helvetica Neue"/>
                <a:sym typeface="Helvetica Neue"/>
              </a:rPr>
              <a:t>Competencia</a:t>
            </a:r>
            <a:endParaRPr kumimoji="0" lang="es-ES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B649A971-048D-DBA7-67BB-DF28942E36E3}"/>
              </a:ext>
            </a:extLst>
          </p:cNvPr>
          <p:cNvSpPr txBox="1"/>
          <p:nvPr/>
        </p:nvSpPr>
        <p:spPr>
          <a:xfrm>
            <a:off x="5033599" y="1740388"/>
            <a:ext cx="3064164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32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Helvetica Neue"/>
                <a:cs typeface="Helvetica Neue"/>
                <a:sym typeface="Helvetica Neue"/>
              </a:rPr>
              <a:t>INNOVACIÓN</a:t>
            </a:r>
          </a:p>
        </p:txBody>
      </p:sp>
      <p:pic>
        <p:nvPicPr>
          <p:cNvPr id="38" name="Imagen 37">
            <a:extLst>
              <a:ext uri="{FF2B5EF4-FFF2-40B4-BE49-F238E27FC236}">
                <a16:creationId xmlns:a16="http://schemas.microsoft.com/office/drawing/2014/main" id="{89135AE2-4FD2-B9C7-D97E-C4936C3DA3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6108" y="2524656"/>
            <a:ext cx="2372584" cy="2308213"/>
          </a:xfrm>
          <a:prstGeom prst="rect">
            <a:avLst/>
          </a:prstGeom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id="{96EC9A49-2C3E-066F-40E6-A3DCCA9D9AFE}"/>
              </a:ext>
            </a:extLst>
          </p:cNvPr>
          <p:cNvGrpSpPr/>
          <p:nvPr/>
        </p:nvGrpSpPr>
        <p:grpSpPr>
          <a:xfrm>
            <a:off x="464119" y="5792624"/>
            <a:ext cx="12358746" cy="2797567"/>
            <a:chOff x="464119" y="5792624"/>
            <a:chExt cx="12358746" cy="2797567"/>
          </a:xfrm>
        </p:grpSpPr>
        <p:sp>
          <p:nvSpPr>
            <p:cNvPr id="2" name="Rectángulo: esquinas redondeadas 1">
              <a:extLst>
                <a:ext uri="{FF2B5EF4-FFF2-40B4-BE49-F238E27FC236}">
                  <a16:creationId xmlns:a16="http://schemas.microsoft.com/office/drawing/2014/main" id="{60AEBBA0-BC14-5E51-8473-49BCA93AA653}"/>
                </a:ext>
              </a:extLst>
            </p:cNvPr>
            <p:cNvSpPr/>
            <p:nvPr/>
          </p:nvSpPr>
          <p:spPr>
            <a:xfrm>
              <a:off x="464119" y="6587650"/>
              <a:ext cx="12358746" cy="2002541"/>
            </a:xfrm>
            <a:prstGeom prst="roundRect">
              <a:avLst/>
            </a:prstGeom>
            <a:solidFill>
              <a:srgbClr val="99CCF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40" name="CuadroTexto 39">
              <a:extLst>
                <a:ext uri="{FF2B5EF4-FFF2-40B4-BE49-F238E27FC236}">
                  <a16:creationId xmlns:a16="http://schemas.microsoft.com/office/drawing/2014/main" id="{B49BC546-415D-E7BC-CE3A-68D08F5FFBB4}"/>
                </a:ext>
              </a:extLst>
            </p:cNvPr>
            <p:cNvSpPr txBox="1"/>
            <p:nvPr/>
          </p:nvSpPr>
          <p:spPr>
            <a:xfrm>
              <a:off x="647432" y="6787775"/>
              <a:ext cx="11709935" cy="13336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ES" sz="4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Helvetica Neue"/>
                  <a:cs typeface="Helvetica Neue"/>
                  <a:sym typeface="Helvetica Neue"/>
                </a:rPr>
                <a:t>Propuesta de modelo para la gestión del conocimiento científico desde una perspectiva </a:t>
              </a:r>
              <a:r>
                <a:rPr kumimoji="0" lang="es-ES" sz="4000" b="0" i="0" u="none" strike="noStrike" cap="none" spc="0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Helvetica Neue"/>
                  <a:cs typeface="Helvetica Neue"/>
                  <a:sym typeface="Helvetica Neue"/>
                </a:rPr>
                <a:t>coopetitiva</a:t>
              </a:r>
              <a:r>
                <a:rPr kumimoji="0" lang="es-ES" sz="4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Helvetica Neue"/>
                  <a:cs typeface="Helvetica Neue"/>
                  <a:sym typeface="Helvetica Neue"/>
                </a:rPr>
                <a:t> </a:t>
              </a:r>
            </a:p>
          </p:txBody>
        </p:sp>
        <p:grpSp>
          <p:nvGrpSpPr>
            <p:cNvPr id="54" name="Google Shape;1010;p49">
              <a:extLst>
                <a:ext uri="{FF2B5EF4-FFF2-40B4-BE49-F238E27FC236}">
                  <a16:creationId xmlns:a16="http://schemas.microsoft.com/office/drawing/2014/main" id="{EDCF058F-8EA8-73AB-41D8-BB2D28341555}"/>
                </a:ext>
              </a:extLst>
            </p:cNvPr>
            <p:cNvGrpSpPr/>
            <p:nvPr/>
          </p:nvGrpSpPr>
          <p:grpSpPr>
            <a:xfrm>
              <a:off x="4350358" y="5792624"/>
              <a:ext cx="683241" cy="693171"/>
              <a:chOff x="5961125" y="1623900"/>
              <a:chExt cx="427450" cy="448175"/>
            </a:xfrm>
          </p:grpSpPr>
          <p:sp>
            <p:nvSpPr>
              <p:cNvPr id="55" name="Google Shape;1011;p49">
                <a:extLst>
                  <a:ext uri="{FF2B5EF4-FFF2-40B4-BE49-F238E27FC236}">
                    <a16:creationId xmlns:a16="http://schemas.microsoft.com/office/drawing/2014/main" id="{23199026-C4A3-6CEC-B3ED-047426898119}"/>
                  </a:ext>
                </a:extLst>
              </p:cNvPr>
              <p:cNvSpPr/>
              <p:nvPr/>
            </p:nvSpPr>
            <p:spPr>
              <a:xfrm>
                <a:off x="5961125" y="1678700"/>
                <a:ext cx="376925" cy="376925"/>
              </a:xfrm>
              <a:custGeom>
                <a:avLst/>
                <a:gdLst/>
                <a:ahLst/>
                <a:cxnLst/>
                <a:rect l="l" t="t" r="r" b="b"/>
                <a:pathLst>
                  <a:path w="15077" h="15077" fill="none" extrusionOk="0">
                    <a:moveTo>
                      <a:pt x="11813" y="1340"/>
                    </a:moveTo>
                    <a:lnTo>
                      <a:pt x="11813" y="1340"/>
                    </a:lnTo>
                    <a:lnTo>
                      <a:pt x="11350" y="1024"/>
                    </a:lnTo>
                    <a:lnTo>
                      <a:pt x="10863" y="780"/>
                    </a:lnTo>
                    <a:lnTo>
                      <a:pt x="10351" y="537"/>
                    </a:lnTo>
                    <a:lnTo>
                      <a:pt x="9816" y="342"/>
                    </a:lnTo>
                    <a:lnTo>
                      <a:pt x="9280" y="196"/>
                    </a:lnTo>
                    <a:lnTo>
                      <a:pt x="8720" y="98"/>
                    </a:lnTo>
                    <a:lnTo>
                      <a:pt x="8135" y="25"/>
                    </a:lnTo>
                    <a:lnTo>
                      <a:pt x="7551" y="1"/>
                    </a:lnTo>
                    <a:lnTo>
                      <a:pt x="7551" y="1"/>
                    </a:lnTo>
                    <a:lnTo>
                      <a:pt x="7161" y="1"/>
                    </a:lnTo>
                    <a:lnTo>
                      <a:pt x="6771" y="50"/>
                    </a:lnTo>
                    <a:lnTo>
                      <a:pt x="6406" y="98"/>
                    </a:lnTo>
                    <a:lnTo>
                      <a:pt x="6041" y="147"/>
                    </a:lnTo>
                    <a:lnTo>
                      <a:pt x="5675" y="244"/>
                    </a:lnTo>
                    <a:lnTo>
                      <a:pt x="5310" y="342"/>
                    </a:lnTo>
                    <a:lnTo>
                      <a:pt x="4969" y="464"/>
                    </a:lnTo>
                    <a:lnTo>
                      <a:pt x="4628" y="585"/>
                    </a:lnTo>
                    <a:lnTo>
                      <a:pt x="4287" y="731"/>
                    </a:lnTo>
                    <a:lnTo>
                      <a:pt x="3970" y="902"/>
                    </a:lnTo>
                    <a:lnTo>
                      <a:pt x="3654" y="1097"/>
                    </a:lnTo>
                    <a:lnTo>
                      <a:pt x="3337" y="1292"/>
                    </a:lnTo>
                    <a:lnTo>
                      <a:pt x="3045" y="1486"/>
                    </a:lnTo>
                    <a:lnTo>
                      <a:pt x="2753" y="1730"/>
                    </a:lnTo>
                    <a:lnTo>
                      <a:pt x="2485" y="1949"/>
                    </a:lnTo>
                    <a:lnTo>
                      <a:pt x="2217" y="2217"/>
                    </a:lnTo>
                    <a:lnTo>
                      <a:pt x="1973" y="2461"/>
                    </a:lnTo>
                    <a:lnTo>
                      <a:pt x="1730" y="2753"/>
                    </a:lnTo>
                    <a:lnTo>
                      <a:pt x="1510" y="3021"/>
                    </a:lnTo>
                    <a:lnTo>
                      <a:pt x="1291" y="3313"/>
                    </a:lnTo>
                    <a:lnTo>
                      <a:pt x="1096" y="3630"/>
                    </a:lnTo>
                    <a:lnTo>
                      <a:pt x="926" y="3946"/>
                    </a:lnTo>
                    <a:lnTo>
                      <a:pt x="755" y="4263"/>
                    </a:lnTo>
                    <a:lnTo>
                      <a:pt x="609" y="4604"/>
                    </a:lnTo>
                    <a:lnTo>
                      <a:pt x="463" y="4945"/>
                    </a:lnTo>
                    <a:lnTo>
                      <a:pt x="341" y="5286"/>
                    </a:lnTo>
                    <a:lnTo>
                      <a:pt x="244" y="5651"/>
                    </a:lnTo>
                    <a:lnTo>
                      <a:pt x="171" y="6016"/>
                    </a:lnTo>
                    <a:lnTo>
                      <a:pt x="98" y="6382"/>
                    </a:lnTo>
                    <a:lnTo>
                      <a:pt x="49" y="6771"/>
                    </a:lnTo>
                    <a:lnTo>
                      <a:pt x="25" y="7137"/>
                    </a:lnTo>
                    <a:lnTo>
                      <a:pt x="0" y="7526"/>
                    </a:lnTo>
                    <a:lnTo>
                      <a:pt x="0" y="7526"/>
                    </a:lnTo>
                    <a:lnTo>
                      <a:pt x="25" y="7916"/>
                    </a:lnTo>
                    <a:lnTo>
                      <a:pt x="49" y="8306"/>
                    </a:lnTo>
                    <a:lnTo>
                      <a:pt x="98" y="8671"/>
                    </a:lnTo>
                    <a:lnTo>
                      <a:pt x="171" y="9061"/>
                    </a:lnTo>
                    <a:lnTo>
                      <a:pt x="244" y="9426"/>
                    </a:lnTo>
                    <a:lnTo>
                      <a:pt x="341" y="9767"/>
                    </a:lnTo>
                    <a:lnTo>
                      <a:pt x="463" y="10132"/>
                    </a:lnTo>
                    <a:lnTo>
                      <a:pt x="609" y="10473"/>
                    </a:lnTo>
                    <a:lnTo>
                      <a:pt x="755" y="10790"/>
                    </a:lnTo>
                    <a:lnTo>
                      <a:pt x="926" y="11131"/>
                    </a:lnTo>
                    <a:lnTo>
                      <a:pt x="1096" y="11448"/>
                    </a:lnTo>
                    <a:lnTo>
                      <a:pt x="1291" y="11740"/>
                    </a:lnTo>
                    <a:lnTo>
                      <a:pt x="1510" y="12032"/>
                    </a:lnTo>
                    <a:lnTo>
                      <a:pt x="1730" y="12324"/>
                    </a:lnTo>
                    <a:lnTo>
                      <a:pt x="1973" y="12592"/>
                    </a:lnTo>
                    <a:lnTo>
                      <a:pt x="2217" y="12860"/>
                    </a:lnTo>
                    <a:lnTo>
                      <a:pt x="2485" y="13104"/>
                    </a:lnTo>
                    <a:lnTo>
                      <a:pt x="2753" y="13347"/>
                    </a:lnTo>
                    <a:lnTo>
                      <a:pt x="3045" y="13567"/>
                    </a:lnTo>
                    <a:lnTo>
                      <a:pt x="3337" y="13786"/>
                    </a:lnTo>
                    <a:lnTo>
                      <a:pt x="3654" y="13981"/>
                    </a:lnTo>
                    <a:lnTo>
                      <a:pt x="3970" y="14151"/>
                    </a:lnTo>
                    <a:lnTo>
                      <a:pt x="4287" y="14322"/>
                    </a:lnTo>
                    <a:lnTo>
                      <a:pt x="4628" y="14468"/>
                    </a:lnTo>
                    <a:lnTo>
                      <a:pt x="4969" y="14614"/>
                    </a:lnTo>
                    <a:lnTo>
                      <a:pt x="5310" y="14736"/>
                    </a:lnTo>
                    <a:lnTo>
                      <a:pt x="5675" y="14833"/>
                    </a:lnTo>
                    <a:lnTo>
                      <a:pt x="6041" y="14906"/>
                    </a:lnTo>
                    <a:lnTo>
                      <a:pt x="6406" y="14979"/>
                    </a:lnTo>
                    <a:lnTo>
                      <a:pt x="6771" y="15028"/>
                    </a:lnTo>
                    <a:lnTo>
                      <a:pt x="7161" y="15052"/>
                    </a:lnTo>
                    <a:lnTo>
                      <a:pt x="7551" y="15077"/>
                    </a:lnTo>
                    <a:lnTo>
                      <a:pt x="7551" y="15077"/>
                    </a:lnTo>
                    <a:lnTo>
                      <a:pt x="7940" y="15052"/>
                    </a:lnTo>
                    <a:lnTo>
                      <a:pt x="8306" y="15028"/>
                    </a:lnTo>
                    <a:lnTo>
                      <a:pt x="8695" y="14979"/>
                    </a:lnTo>
                    <a:lnTo>
                      <a:pt x="9061" y="14906"/>
                    </a:lnTo>
                    <a:lnTo>
                      <a:pt x="9426" y="14833"/>
                    </a:lnTo>
                    <a:lnTo>
                      <a:pt x="9791" y="14736"/>
                    </a:lnTo>
                    <a:lnTo>
                      <a:pt x="10132" y="14614"/>
                    </a:lnTo>
                    <a:lnTo>
                      <a:pt x="10473" y="14468"/>
                    </a:lnTo>
                    <a:lnTo>
                      <a:pt x="10814" y="14322"/>
                    </a:lnTo>
                    <a:lnTo>
                      <a:pt x="11131" y="14151"/>
                    </a:lnTo>
                    <a:lnTo>
                      <a:pt x="11447" y="13981"/>
                    </a:lnTo>
                    <a:lnTo>
                      <a:pt x="11764" y="13786"/>
                    </a:lnTo>
                    <a:lnTo>
                      <a:pt x="12056" y="13567"/>
                    </a:lnTo>
                    <a:lnTo>
                      <a:pt x="12348" y="13347"/>
                    </a:lnTo>
                    <a:lnTo>
                      <a:pt x="12616" y="13104"/>
                    </a:lnTo>
                    <a:lnTo>
                      <a:pt x="12884" y="12860"/>
                    </a:lnTo>
                    <a:lnTo>
                      <a:pt x="13128" y="12592"/>
                    </a:lnTo>
                    <a:lnTo>
                      <a:pt x="13371" y="12324"/>
                    </a:lnTo>
                    <a:lnTo>
                      <a:pt x="13591" y="12032"/>
                    </a:lnTo>
                    <a:lnTo>
                      <a:pt x="13785" y="11740"/>
                    </a:lnTo>
                    <a:lnTo>
                      <a:pt x="13980" y="11448"/>
                    </a:lnTo>
                    <a:lnTo>
                      <a:pt x="14175" y="11131"/>
                    </a:lnTo>
                    <a:lnTo>
                      <a:pt x="14346" y="10790"/>
                    </a:lnTo>
                    <a:lnTo>
                      <a:pt x="14492" y="10473"/>
                    </a:lnTo>
                    <a:lnTo>
                      <a:pt x="14613" y="10132"/>
                    </a:lnTo>
                    <a:lnTo>
                      <a:pt x="14735" y="9767"/>
                    </a:lnTo>
                    <a:lnTo>
                      <a:pt x="14857" y="9426"/>
                    </a:lnTo>
                    <a:lnTo>
                      <a:pt x="14930" y="9061"/>
                    </a:lnTo>
                    <a:lnTo>
                      <a:pt x="15003" y="8671"/>
                    </a:lnTo>
                    <a:lnTo>
                      <a:pt x="15052" y="8306"/>
                    </a:lnTo>
                    <a:lnTo>
                      <a:pt x="15076" y="7916"/>
                    </a:lnTo>
                    <a:lnTo>
                      <a:pt x="15076" y="7526"/>
                    </a:lnTo>
                    <a:lnTo>
                      <a:pt x="15076" y="7526"/>
                    </a:lnTo>
                    <a:lnTo>
                      <a:pt x="15052" y="6918"/>
                    </a:lnTo>
                    <a:lnTo>
                      <a:pt x="14979" y="6309"/>
                    </a:lnTo>
                    <a:lnTo>
                      <a:pt x="14857" y="5724"/>
                    </a:lnTo>
                    <a:lnTo>
                      <a:pt x="14687" y="5164"/>
                    </a:lnTo>
                    <a:lnTo>
                      <a:pt x="14492" y="4604"/>
                    </a:lnTo>
                    <a:lnTo>
                      <a:pt x="14248" y="4068"/>
                    </a:lnTo>
                    <a:lnTo>
                      <a:pt x="13956" y="3581"/>
                    </a:lnTo>
                    <a:lnTo>
                      <a:pt x="13615" y="3094"/>
                    </a:lnTo>
                  </a:path>
                </a:pathLst>
              </a:custGeom>
              <a:noFill/>
              <a:ln w="19050" cap="rnd" cmpd="sng">
                <a:solidFill>
                  <a:srgbClr val="00336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1012;p49">
                <a:extLst>
                  <a:ext uri="{FF2B5EF4-FFF2-40B4-BE49-F238E27FC236}">
                    <a16:creationId xmlns:a16="http://schemas.microsoft.com/office/drawing/2014/main" id="{F0A978CE-C6F7-644C-4287-E6E741653ACE}"/>
                  </a:ext>
                </a:extLst>
              </p:cNvPr>
              <p:cNvSpPr/>
              <p:nvPr/>
            </p:nvSpPr>
            <p:spPr>
              <a:xfrm>
                <a:off x="6009825" y="1727425"/>
                <a:ext cx="279500" cy="279500"/>
              </a:xfrm>
              <a:custGeom>
                <a:avLst/>
                <a:gdLst/>
                <a:ahLst/>
                <a:cxnLst/>
                <a:rect l="l" t="t" r="r" b="b"/>
                <a:pathLst>
                  <a:path w="11180" h="11180" fill="none" extrusionOk="0">
                    <a:moveTo>
                      <a:pt x="10181" y="2387"/>
                    </a:moveTo>
                    <a:lnTo>
                      <a:pt x="10181" y="2387"/>
                    </a:lnTo>
                    <a:lnTo>
                      <a:pt x="10400" y="2728"/>
                    </a:lnTo>
                    <a:lnTo>
                      <a:pt x="10595" y="3093"/>
                    </a:lnTo>
                    <a:lnTo>
                      <a:pt x="10766" y="3483"/>
                    </a:lnTo>
                    <a:lnTo>
                      <a:pt x="10912" y="3873"/>
                    </a:lnTo>
                    <a:lnTo>
                      <a:pt x="11034" y="4287"/>
                    </a:lnTo>
                    <a:lnTo>
                      <a:pt x="11107" y="4701"/>
                    </a:lnTo>
                    <a:lnTo>
                      <a:pt x="11180" y="5139"/>
                    </a:lnTo>
                    <a:lnTo>
                      <a:pt x="11180" y="5577"/>
                    </a:lnTo>
                    <a:lnTo>
                      <a:pt x="11180" y="5577"/>
                    </a:lnTo>
                    <a:lnTo>
                      <a:pt x="11155" y="6162"/>
                    </a:lnTo>
                    <a:lnTo>
                      <a:pt x="11082" y="6722"/>
                    </a:lnTo>
                    <a:lnTo>
                      <a:pt x="10936" y="7234"/>
                    </a:lnTo>
                    <a:lnTo>
                      <a:pt x="10741" y="7769"/>
                    </a:lnTo>
                    <a:lnTo>
                      <a:pt x="10522" y="8257"/>
                    </a:lnTo>
                    <a:lnTo>
                      <a:pt x="10230" y="8695"/>
                    </a:lnTo>
                    <a:lnTo>
                      <a:pt x="9913" y="9133"/>
                    </a:lnTo>
                    <a:lnTo>
                      <a:pt x="9548" y="9523"/>
                    </a:lnTo>
                    <a:lnTo>
                      <a:pt x="9158" y="9888"/>
                    </a:lnTo>
                    <a:lnTo>
                      <a:pt x="8720" y="10205"/>
                    </a:lnTo>
                    <a:lnTo>
                      <a:pt x="8257" y="10497"/>
                    </a:lnTo>
                    <a:lnTo>
                      <a:pt x="7770" y="10741"/>
                    </a:lnTo>
                    <a:lnTo>
                      <a:pt x="7259" y="10911"/>
                    </a:lnTo>
                    <a:lnTo>
                      <a:pt x="6723" y="11057"/>
                    </a:lnTo>
                    <a:lnTo>
                      <a:pt x="6163" y="11155"/>
                    </a:lnTo>
                    <a:lnTo>
                      <a:pt x="5603" y="11179"/>
                    </a:lnTo>
                    <a:lnTo>
                      <a:pt x="5603" y="11179"/>
                    </a:lnTo>
                    <a:lnTo>
                      <a:pt x="5018" y="11155"/>
                    </a:lnTo>
                    <a:lnTo>
                      <a:pt x="4482" y="11057"/>
                    </a:lnTo>
                    <a:lnTo>
                      <a:pt x="3946" y="10911"/>
                    </a:lnTo>
                    <a:lnTo>
                      <a:pt x="3435" y="10741"/>
                    </a:lnTo>
                    <a:lnTo>
                      <a:pt x="2948" y="10497"/>
                    </a:lnTo>
                    <a:lnTo>
                      <a:pt x="2485" y="10205"/>
                    </a:lnTo>
                    <a:lnTo>
                      <a:pt x="2047" y="9888"/>
                    </a:lnTo>
                    <a:lnTo>
                      <a:pt x="1657" y="9523"/>
                    </a:lnTo>
                    <a:lnTo>
                      <a:pt x="1292" y="9133"/>
                    </a:lnTo>
                    <a:lnTo>
                      <a:pt x="975" y="8695"/>
                    </a:lnTo>
                    <a:lnTo>
                      <a:pt x="683" y="8257"/>
                    </a:lnTo>
                    <a:lnTo>
                      <a:pt x="464" y="7769"/>
                    </a:lnTo>
                    <a:lnTo>
                      <a:pt x="269" y="7234"/>
                    </a:lnTo>
                    <a:lnTo>
                      <a:pt x="123" y="6722"/>
                    </a:lnTo>
                    <a:lnTo>
                      <a:pt x="50" y="6162"/>
                    </a:lnTo>
                    <a:lnTo>
                      <a:pt x="1" y="5577"/>
                    </a:lnTo>
                    <a:lnTo>
                      <a:pt x="1" y="5577"/>
                    </a:lnTo>
                    <a:lnTo>
                      <a:pt x="50" y="5017"/>
                    </a:lnTo>
                    <a:lnTo>
                      <a:pt x="123" y="4457"/>
                    </a:lnTo>
                    <a:lnTo>
                      <a:pt x="269" y="3921"/>
                    </a:lnTo>
                    <a:lnTo>
                      <a:pt x="464" y="3410"/>
                    </a:lnTo>
                    <a:lnTo>
                      <a:pt x="683" y="2923"/>
                    </a:lnTo>
                    <a:lnTo>
                      <a:pt x="975" y="2460"/>
                    </a:lnTo>
                    <a:lnTo>
                      <a:pt x="1292" y="2046"/>
                    </a:lnTo>
                    <a:lnTo>
                      <a:pt x="1657" y="1632"/>
                    </a:lnTo>
                    <a:lnTo>
                      <a:pt x="2047" y="1267"/>
                    </a:lnTo>
                    <a:lnTo>
                      <a:pt x="2485" y="950"/>
                    </a:lnTo>
                    <a:lnTo>
                      <a:pt x="2948" y="682"/>
                    </a:lnTo>
                    <a:lnTo>
                      <a:pt x="3435" y="439"/>
                    </a:lnTo>
                    <a:lnTo>
                      <a:pt x="3946" y="244"/>
                    </a:lnTo>
                    <a:lnTo>
                      <a:pt x="4482" y="122"/>
                    </a:lnTo>
                    <a:lnTo>
                      <a:pt x="5018" y="25"/>
                    </a:lnTo>
                    <a:lnTo>
                      <a:pt x="5603" y="0"/>
                    </a:lnTo>
                    <a:lnTo>
                      <a:pt x="5603" y="0"/>
                    </a:lnTo>
                    <a:lnTo>
                      <a:pt x="6041" y="25"/>
                    </a:lnTo>
                    <a:lnTo>
                      <a:pt x="6479" y="73"/>
                    </a:lnTo>
                    <a:lnTo>
                      <a:pt x="6893" y="146"/>
                    </a:lnTo>
                    <a:lnTo>
                      <a:pt x="7307" y="268"/>
                    </a:lnTo>
                    <a:lnTo>
                      <a:pt x="7697" y="414"/>
                    </a:lnTo>
                    <a:lnTo>
                      <a:pt x="8087" y="585"/>
                    </a:lnTo>
                    <a:lnTo>
                      <a:pt x="8452" y="780"/>
                    </a:lnTo>
                    <a:lnTo>
                      <a:pt x="8793" y="999"/>
                    </a:lnTo>
                  </a:path>
                </a:pathLst>
              </a:custGeom>
              <a:noFill/>
              <a:ln w="19050" cap="rnd" cmpd="sng">
                <a:solidFill>
                  <a:srgbClr val="00336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1013;p49">
                <a:extLst>
                  <a:ext uri="{FF2B5EF4-FFF2-40B4-BE49-F238E27FC236}">
                    <a16:creationId xmlns:a16="http://schemas.microsoft.com/office/drawing/2014/main" id="{D425509D-480A-9198-EA51-A1D7515D303F}"/>
                  </a:ext>
                </a:extLst>
              </p:cNvPr>
              <p:cNvSpPr/>
              <p:nvPr/>
            </p:nvSpPr>
            <p:spPr>
              <a:xfrm>
                <a:off x="6107250" y="1824850"/>
                <a:ext cx="84650" cy="84650"/>
              </a:xfrm>
              <a:custGeom>
                <a:avLst/>
                <a:gdLst/>
                <a:ahLst/>
                <a:cxnLst/>
                <a:rect l="l" t="t" r="r" b="b"/>
                <a:pathLst>
                  <a:path w="3386" h="3386" fill="none" extrusionOk="0">
                    <a:moveTo>
                      <a:pt x="3362" y="1388"/>
                    </a:moveTo>
                    <a:lnTo>
                      <a:pt x="3362" y="1388"/>
                    </a:lnTo>
                    <a:lnTo>
                      <a:pt x="3386" y="1680"/>
                    </a:lnTo>
                    <a:lnTo>
                      <a:pt x="3386" y="1680"/>
                    </a:lnTo>
                    <a:lnTo>
                      <a:pt x="3386" y="1851"/>
                    </a:lnTo>
                    <a:lnTo>
                      <a:pt x="3362" y="2021"/>
                    </a:lnTo>
                    <a:lnTo>
                      <a:pt x="3313" y="2192"/>
                    </a:lnTo>
                    <a:lnTo>
                      <a:pt x="3264" y="2338"/>
                    </a:lnTo>
                    <a:lnTo>
                      <a:pt x="3191" y="2484"/>
                    </a:lnTo>
                    <a:lnTo>
                      <a:pt x="3118" y="2630"/>
                    </a:lnTo>
                    <a:lnTo>
                      <a:pt x="3021" y="2776"/>
                    </a:lnTo>
                    <a:lnTo>
                      <a:pt x="2899" y="2898"/>
                    </a:lnTo>
                    <a:lnTo>
                      <a:pt x="2777" y="2996"/>
                    </a:lnTo>
                    <a:lnTo>
                      <a:pt x="2655" y="3093"/>
                    </a:lnTo>
                    <a:lnTo>
                      <a:pt x="2509" y="3191"/>
                    </a:lnTo>
                    <a:lnTo>
                      <a:pt x="2363" y="3239"/>
                    </a:lnTo>
                    <a:lnTo>
                      <a:pt x="2217" y="3312"/>
                    </a:lnTo>
                    <a:lnTo>
                      <a:pt x="2046" y="3337"/>
                    </a:lnTo>
                    <a:lnTo>
                      <a:pt x="1876" y="3385"/>
                    </a:lnTo>
                    <a:lnTo>
                      <a:pt x="1706" y="3385"/>
                    </a:lnTo>
                    <a:lnTo>
                      <a:pt x="1706" y="3385"/>
                    </a:lnTo>
                    <a:lnTo>
                      <a:pt x="1535" y="3385"/>
                    </a:lnTo>
                    <a:lnTo>
                      <a:pt x="1365" y="3337"/>
                    </a:lnTo>
                    <a:lnTo>
                      <a:pt x="1194" y="3312"/>
                    </a:lnTo>
                    <a:lnTo>
                      <a:pt x="1048" y="3239"/>
                    </a:lnTo>
                    <a:lnTo>
                      <a:pt x="902" y="3191"/>
                    </a:lnTo>
                    <a:lnTo>
                      <a:pt x="756" y="3093"/>
                    </a:lnTo>
                    <a:lnTo>
                      <a:pt x="634" y="2996"/>
                    </a:lnTo>
                    <a:lnTo>
                      <a:pt x="512" y="2898"/>
                    </a:lnTo>
                    <a:lnTo>
                      <a:pt x="390" y="2776"/>
                    </a:lnTo>
                    <a:lnTo>
                      <a:pt x="293" y="2630"/>
                    </a:lnTo>
                    <a:lnTo>
                      <a:pt x="220" y="2484"/>
                    </a:lnTo>
                    <a:lnTo>
                      <a:pt x="147" y="2338"/>
                    </a:lnTo>
                    <a:lnTo>
                      <a:pt x="74" y="2192"/>
                    </a:lnTo>
                    <a:lnTo>
                      <a:pt x="49" y="2021"/>
                    </a:lnTo>
                    <a:lnTo>
                      <a:pt x="25" y="1851"/>
                    </a:lnTo>
                    <a:lnTo>
                      <a:pt x="1" y="1680"/>
                    </a:lnTo>
                    <a:lnTo>
                      <a:pt x="1" y="1680"/>
                    </a:lnTo>
                    <a:lnTo>
                      <a:pt x="25" y="1510"/>
                    </a:lnTo>
                    <a:lnTo>
                      <a:pt x="49" y="1340"/>
                    </a:lnTo>
                    <a:lnTo>
                      <a:pt x="74" y="1193"/>
                    </a:lnTo>
                    <a:lnTo>
                      <a:pt x="147" y="1023"/>
                    </a:lnTo>
                    <a:lnTo>
                      <a:pt x="220" y="877"/>
                    </a:lnTo>
                    <a:lnTo>
                      <a:pt x="293" y="731"/>
                    </a:lnTo>
                    <a:lnTo>
                      <a:pt x="390" y="609"/>
                    </a:lnTo>
                    <a:lnTo>
                      <a:pt x="512" y="487"/>
                    </a:lnTo>
                    <a:lnTo>
                      <a:pt x="634" y="390"/>
                    </a:lnTo>
                    <a:lnTo>
                      <a:pt x="756" y="292"/>
                    </a:lnTo>
                    <a:lnTo>
                      <a:pt x="902" y="195"/>
                    </a:lnTo>
                    <a:lnTo>
                      <a:pt x="1048" y="122"/>
                    </a:lnTo>
                    <a:lnTo>
                      <a:pt x="1194" y="73"/>
                    </a:lnTo>
                    <a:lnTo>
                      <a:pt x="1365" y="24"/>
                    </a:lnTo>
                    <a:lnTo>
                      <a:pt x="1535" y="0"/>
                    </a:lnTo>
                    <a:lnTo>
                      <a:pt x="1706" y="0"/>
                    </a:lnTo>
                    <a:lnTo>
                      <a:pt x="1706" y="0"/>
                    </a:lnTo>
                    <a:lnTo>
                      <a:pt x="1998" y="24"/>
                    </a:lnTo>
                  </a:path>
                </a:pathLst>
              </a:custGeom>
              <a:noFill/>
              <a:ln w="19050" cap="rnd" cmpd="sng">
                <a:solidFill>
                  <a:srgbClr val="00336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1014;p49">
                <a:extLst>
                  <a:ext uri="{FF2B5EF4-FFF2-40B4-BE49-F238E27FC236}">
                    <a16:creationId xmlns:a16="http://schemas.microsoft.com/office/drawing/2014/main" id="{0BBA233C-38BA-318C-30F2-A3F702719F0C}"/>
                  </a:ext>
                </a:extLst>
              </p:cNvPr>
              <p:cNvSpPr/>
              <p:nvPr/>
            </p:nvSpPr>
            <p:spPr>
              <a:xfrm>
                <a:off x="6058550" y="1776125"/>
                <a:ext cx="182075" cy="182075"/>
              </a:xfrm>
              <a:custGeom>
                <a:avLst/>
                <a:gdLst/>
                <a:ahLst/>
                <a:cxnLst/>
                <a:rect l="l" t="t" r="r" b="b"/>
                <a:pathLst>
                  <a:path w="7283" h="7283" fill="none" extrusionOk="0">
                    <a:moveTo>
                      <a:pt x="5431" y="463"/>
                    </a:moveTo>
                    <a:lnTo>
                      <a:pt x="5431" y="463"/>
                    </a:lnTo>
                    <a:lnTo>
                      <a:pt x="5042" y="269"/>
                    </a:lnTo>
                    <a:lnTo>
                      <a:pt x="4823" y="195"/>
                    </a:lnTo>
                    <a:lnTo>
                      <a:pt x="4603" y="122"/>
                    </a:lnTo>
                    <a:lnTo>
                      <a:pt x="4360" y="74"/>
                    </a:lnTo>
                    <a:lnTo>
                      <a:pt x="4141" y="25"/>
                    </a:lnTo>
                    <a:lnTo>
                      <a:pt x="3897" y="1"/>
                    </a:lnTo>
                    <a:lnTo>
                      <a:pt x="3654" y="1"/>
                    </a:lnTo>
                    <a:lnTo>
                      <a:pt x="3654" y="1"/>
                    </a:lnTo>
                    <a:lnTo>
                      <a:pt x="3288" y="25"/>
                    </a:lnTo>
                    <a:lnTo>
                      <a:pt x="2923" y="74"/>
                    </a:lnTo>
                    <a:lnTo>
                      <a:pt x="2558" y="147"/>
                    </a:lnTo>
                    <a:lnTo>
                      <a:pt x="2241" y="293"/>
                    </a:lnTo>
                    <a:lnTo>
                      <a:pt x="1924" y="439"/>
                    </a:lnTo>
                    <a:lnTo>
                      <a:pt x="1608" y="609"/>
                    </a:lnTo>
                    <a:lnTo>
                      <a:pt x="1340" y="829"/>
                    </a:lnTo>
                    <a:lnTo>
                      <a:pt x="1072" y="1072"/>
                    </a:lnTo>
                    <a:lnTo>
                      <a:pt x="828" y="1316"/>
                    </a:lnTo>
                    <a:lnTo>
                      <a:pt x="633" y="1608"/>
                    </a:lnTo>
                    <a:lnTo>
                      <a:pt x="439" y="1900"/>
                    </a:lnTo>
                    <a:lnTo>
                      <a:pt x="293" y="2217"/>
                    </a:lnTo>
                    <a:lnTo>
                      <a:pt x="171" y="2558"/>
                    </a:lnTo>
                    <a:lnTo>
                      <a:pt x="73" y="2899"/>
                    </a:lnTo>
                    <a:lnTo>
                      <a:pt x="25" y="3264"/>
                    </a:lnTo>
                    <a:lnTo>
                      <a:pt x="0" y="3629"/>
                    </a:lnTo>
                    <a:lnTo>
                      <a:pt x="0" y="3629"/>
                    </a:lnTo>
                    <a:lnTo>
                      <a:pt x="25" y="4019"/>
                    </a:lnTo>
                    <a:lnTo>
                      <a:pt x="73" y="4360"/>
                    </a:lnTo>
                    <a:lnTo>
                      <a:pt x="171" y="4725"/>
                    </a:lnTo>
                    <a:lnTo>
                      <a:pt x="293" y="5066"/>
                    </a:lnTo>
                    <a:lnTo>
                      <a:pt x="439" y="5383"/>
                    </a:lnTo>
                    <a:lnTo>
                      <a:pt x="633" y="5675"/>
                    </a:lnTo>
                    <a:lnTo>
                      <a:pt x="828" y="5943"/>
                    </a:lnTo>
                    <a:lnTo>
                      <a:pt x="1072" y="6211"/>
                    </a:lnTo>
                    <a:lnTo>
                      <a:pt x="1340" y="6455"/>
                    </a:lnTo>
                    <a:lnTo>
                      <a:pt x="1608" y="6650"/>
                    </a:lnTo>
                    <a:lnTo>
                      <a:pt x="1924" y="6844"/>
                    </a:lnTo>
                    <a:lnTo>
                      <a:pt x="2241" y="6990"/>
                    </a:lnTo>
                    <a:lnTo>
                      <a:pt x="2558" y="7112"/>
                    </a:lnTo>
                    <a:lnTo>
                      <a:pt x="2923" y="7210"/>
                    </a:lnTo>
                    <a:lnTo>
                      <a:pt x="3288" y="7258"/>
                    </a:lnTo>
                    <a:lnTo>
                      <a:pt x="3654" y="7283"/>
                    </a:lnTo>
                    <a:lnTo>
                      <a:pt x="3654" y="7283"/>
                    </a:lnTo>
                    <a:lnTo>
                      <a:pt x="4019" y="7258"/>
                    </a:lnTo>
                    <a:lnTo>
                      <a:pt x="4384" y="7210"/>
                    </a:lnTo>
                    <a:lnTo>
                      <a:pt x="4725" y="7112"/>
                    </a:lnTo>
                    <a:lnTo>
                      <a:pt x="5066" y="6990"/>
                    </a:lnTo>
                    <a:lnTo>
                      <a:pt x="5383" y="6844"/>
                    </a:lnTo>
                    <a:lnTo>
                      <a:pt x="5675" y="6650"/>
                    </a:lnTo>
                    <a:lnTo>
                      <a:pt x="5967" y="6455"/>
                    </a:lnTo>
                    <a:lnTo>
                      <a:pt x="6235" y="6211"/>
                    </a:lnTo>
                    <a:lnTo>
                      <a:pt x="6454" y="5943"/>
                    </a:lnTo>
                    <a:lnTo>
                      <a:pt x="6674" y="5675"/>
                    </a:lnTo>
                    <a:lnTo>
                      <a:pt x="6844" y="5383"/>
                    </a:lnTo>
                    <a:lnTo>
                      <a:pt x="7014" y="5066"/>
                    </a:lnTo>
                    <a:lnTo>
                      <a:pt x="7136" y="4725"/>
                    </a:lnTo>
                    <a:lnTo>
                      <a:pt x="7209" y="4360"/>
                    </a:lnTo>
                    <a:lnTo>
                      <a:pt x="7282" y="4019"/>
                    </a:lnTo>
                    <a:lnTo>
                      <a:pt x="7282" y="3629"/>
                    </a:lnTo>
                    <a:lnTo>
                      <a:pt x="7282" y="3629"/>
                    </a:lnTo>
                    <a:lnTo>
                      <a:pt x="7282" y="3386"/>
                    </a:lnTo>
                    <a:lnTo>
                      <a:pt x="7258" y="3167"/>
                    </a:lnTo>
                    <a:lnTo>
                      <a:pt x="7234" y="2923"/>
                    </a:lnTo>
                    <a:lnTo>
                      <a:pt x="7161" y="2704"/>
                    </a:lnTo>
                    <a:lnTo>
                      <a:pt x="7112" y="2485"/>
                    </a:lnTo>
                    <a:lnTo>
                      <a:pt x="7014" y="2266"/>
                    </a:lnTo>
                    <a:lnTo>
                      <a:pt x="6820" y="1852"/>
                    </a:lnTo>
                  </a:path>
                </a:pathLst>
              </a:custGeom>
              <a:noFill/>
              <a:ln w="19050" cap="rnd" cmpd="sng">
                <a:solidFill>
                  <a:srgbClr val="00336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1015;p49">
                <a:extLst>
                  <a:ext uri="{FF2B5EF4-FFF2-40B4-BE49-F238E27FC236}">
                    <a16:creationId xmlns:a16="http://schemas.microsoft.com/office/drawing/2014/main" id="{3CAE5322-DD35-B27A-69F7-FB21D5F40447}"/>
                  </a:ext>
                </a:extLst>
              </p:cNvPr>
              <p:cNvSpPr/>
              <p:nvPr/>
            </p:nvSpPr>
            <p:spPr>
              <a:xfrm>
                <a:off x="5971475" y="2001400"/>
                <a:ext cx="74925" cy="70675"/>
              </a:xfrm>
              <a:custGeom>
                <a:avLst/>
                <a:gdLst/>
                <a:ahLst/>
                <a:cxnLst/>
                <a:rect l="l" t="t" r="r" b="b"/>
                <a:pathLst>
                  <a:path w="2997" h="2827" fill="none" extrusionOk="0">
                    <a:moveTo>
                      <a:pt x="1462" y="1"/>
                    </a:moveTo>
                    <a:lnTo>
                      <a:pt x="293" y="1170"/>
                    </a:lnTo>
                    <a:lnTo>
                      <a:pt x="293" y="1170"/>
                    </a:lnTo>
                    <a:lnTo>
                      <a:pt x="171" y="1316"/>
                    </a:lnTo>
                    <a:lnTo>
                      <a:pt x="74" y="1487"/>
                    </a:lnTo>
                    <a:lnTo>
                      <a:pt x="25" y="1657"/>
                    </a:lnTo>
                    <a:lnTo>
                      <a:pt x="1" y="1852"/>
                    </a:lnTo>
                    <a:lnTo>
                      <a:pt x="25" y="2047"/>
                    </a:lnTo>
                    <a:lnTo>
                      <a:pt x="74" y="2217"/>
                    </a:lnTo>
                    <a:lnTo>
                      <a:pt x="171" y="2388"/>
                    </a:lnTo>
                    <a:lnTo>
                      <a:pt x="293" y="2534"/>
                    </a:lnTo>
                    <a:lnTo>
                      <a:pt x="293" y="2534"/>
                    </a:lnTo>
                    <a:lnTo>
                      <a:pt x="439" y="2656"/>
                    </a:lnTo>
                    <a:lnTo>
                      <a:pt x="609" y="2753"/>
                    </a:lnTo>
                    <a:lnTo>
                      <a:pt x="804" y="2802"/>
                    </a:lnTo>
                    <a:lnTo>
                      <a:pt x="975" y="2826"/>
                    </a:lnTo>
                    <a:lnTo>
                      <a:pt x="975" y="2826"/>
                    </a:lnTo>
                    <a:lnTo>
                      <a:pt x="1170" y="2802"/>
                    </a:lnTo>
                    <a:lnTo>
                      <a:pt x="1340" y="2753"/>
                    </a:lnTo>
                    <a:lnTo>
                      <a:pt x="1511" y="2656"/>
                    </a:lnTo>
                    <a:lnTo>
                      <a:pt x="1681" y="2534"/>
                    </a:lnTo>
                    <a:lnTo>
                      <a:pt x="2850" y="1365"/>
                    </a:lnTo>
                    <a:lnTo>
                      <a:pt x="2850" y="1365"/>
                    </a:lnTo>
                    <a:lnTo>
                      <a:pt x="2996" y="1194"/>
                    </a:lnTo>
                  </a:path>
                </a:pathLst>
              </a:custGeom>
              <a:noFill/>
              <a:ln w="19050" cap="rnd" cmpd="sng">
                <a:solidFill>
                  <a:srgbClr val="00336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1016;p49">
                <a:extLst>
                  <a:ext uri="{FF2B5EF4-FFF2-40B4-BE49-F238E27FC236}">
                    <a16:creationId xmlns:a16="http://schemas.microsoft.com/office/drawing/2014/main" id="{AE04F6FF-7784-6073-98AC-0CDD13A34311}"/>
                  </a:ext>
                </a:extLst>
              </p:cNvPr>
              <p:cNvSpPr/>
              <p:nvPr/>
            </p:nvSpPr>
            <p:spPr>
              <a:xfrm>
                <a:off x="6253375" y="2001400"/>
                <a:ext cx="74325" cy="70675"/>
              </a:xfrm>
              <a:custGeom>
                <a:avLst/>
                <a:gdLst/>
                <a:ahLst/>
                <a:cxnLst/>
                <a:rect l="l" t="t" r="r" b="b"/>
                <a:pathLst>
                  <a:path w="2973" h="2827" fill="none" extrusionOk="0">
                    <a:moveTo>
                      <a:pt x="1" y="1194"/>
                    </a:moveTo>
                    <a:lnTo>
                      <a:pt x="1" y="1194"/>
                    </a:lnTo>
                    <a:lnTo>
                      <a:pt x="123" y="1365"/>
                    </a:lnTo>
                    <a:lnTo>
                      <a:pt x="1316" y="2534"/>
                    </a:lnTo>
                    <a:lnTo>
                      <a:pt x="1316" y="2534"/>
                    </a:lnTo>
                    <a:lnTo>
                      <a:pt x="1462" y="2656"/>
                    </a:lnTo>
                    <a:lnTo>
                      <a:pt x="1633" y="2753"/>
                    </a:lnTo>
                    <a:lnTo>
                      <a:pt x="1827" y="2802"/>
                    </a:lnTo>
                    <a:lnTo>
                      <a:pt x="1998" y="2826"/>
                    </a:lnTo>
                    <a:lnTo>
                      <a:pt x="1998" y="2826"/>
                    </a:lnTo>
                    <a:lnTo>
                      <a:pt x="2193" y="2802"/>
                    </a:lnTo>
                    <a:lnTo>
                      <a:pt x="2363" y="2753"/>
                    </a:lnTo>
                    <a:lnTo>
                      <a:pt x="2534" y="2656"/>
                    </a:lnTo>
                    <a:lnTo>
                      <a:pt x="2704" y="2534"/>
                    </a:lnTo>
                    <a:lnTo>
                      <a:pt x="2704" y="2534"/>
                    </a:lnTo>
                    <a:lnTo>
                      <a:pt x="2826" y="2388"/>
                    </a:lnTo>
                    <a:lnTo>
                      <a:pt x="2923" y="2217"/>
                    </a:lnTo>
                    <a:lnTo>
                      <a:pt x="2972" y="2047"/>
                    </a:lnTo>
                    <a:lnTo>
                      <a:pt x="2972" y="1852"/>
                    </a:lnTo>
                    <a:lnTo>
                      <a:pt x="2972" y="1657"/>
                    </a:lnTo>
                    <a:lnTo>
                      <a:pt x="2923" y="1487"/>
                    </a:lnTo>
                    <a:lnTo>
                      <a:pt x="2826" y="1316"/>
                    </a:lnTo>
                    <a:lnTo>
                      <a:pt x="2704" y="1170"/>
                    </a:lnTo>
                    <a:lnTo>
                      <a:pt x="1535" y="1"/>
                    </a:lnTo>
                  </a:path>
                </a:pathLst>
              </a:custGeom>
              <a:noFill/>
              <a:ln w="19050" cap="rnd" cmpd="sng">
                <a:solidFill>
                  <a:srgbClr val="00336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1017;p49">
                <a:extLst>
                  <a:ext uri="{FF2B5EF4-FFF2-40B4-BE49-F238E27FC236}">
                    <a16:creationId xmlns:a16="http://schemas.microsoft.com/office/drawing/2014/main" id="{ECBAD5AF-859F-2426-1E93-C35037658D0E}"/>
                  </a:ext>
                </a:extLst>
              </p:cNvPr>
              <p:cNvSpPr/>
              <p:nvPr/>
            </p:nvSpPr>
            <p:spPr>
              <a:xfrm>
                <a:off x="6137700" y="1623900"/>
                <a:ext cx="250875" cy="255150"/>
              </a:xfrm>
              <a:custGeom>
                <a:avLst/>
                <a:gdLst/>
                <a:ahLst/>
                <a:cxnLst/>
                <a:rect l="l" t="t" r="r" b="b"/>
                <a:pathLst>
                  <a:path w="10035" h="10206" fill="none" extrusionOk="0">
                    <a:moveTo>
                      <a:pt x="9718" y="2412"/>
                    </a:moveTo>
                    <a:lnTo>
                      <a:pt x="8671" y="2217"/>
                    </a:lnTo>
                    <a:lnTo>
                      <a:pt x="9694" y="1194"/>
                    </a:lnTo>
                    <a:lnTo>
                      <a:pt x="9694" y="1194"/>
                    </a:lnTo>
                    <a:lnTo>
                      <a:pt x="9767" y="1121"/>
                    </a:lnTo>
                    <a:lnTo>
                      <a:pt x="9815" y="1024"/>
                    </a:lnTo>
                    <a:lnTo>
                      <a:pt x="9840" y="951"/>
                    </a:lnTo>
                    <a:lnTo>
                      <a:pt x="9840" y="853"/>
                    </a:lnTo>
                    <a:lnTo>
                      <a:pt x="9840" y="756"/>
                    </a:lnTo>
                    <a:lnTo>
                      <a:pt x="9815" y="658"/>
                    </a:lnTo>
                    <a:lnTo>
                      <a:pt x="9767" y="585"/>
                    </a:lnTo>
                    <a:lnTo>
                      <a:pt x="9694" y="512"/>
                    </a:lnTo>
                    <a:lnTo>
                      <a:pt x="9694" y="512"/>
                    </a:lnTo>
                    <a:lnTo>
                      <a:pt x="9621" y="439"/>
                    </a:lnTo>
                    <a:lnTo>
                      <a:pt x="9548" y="391"/>
                    </a:lnTo>
                    <a:lnTo>
                      <a:pt x="9450" y="366"/>
                    </a:lnTo>
                    <a:lnTo>
                      <a:pt x="9353" y="366"/>
                    </a:lnTo>
                    <a:lnTo>
                      <a:pt x="9255" y="366"/>
                    </a:lnTo>
                    <a:lnTo>
                      <a:pt x="9182" y="391"/>
                    </a:lnTo>
                    <a:lnTo>
                      <a:pt x="9085" y="439"/>
                    </a:lnTo>
                    <a:lnTo>
                      <a:pt x="9012" y="512"/>
                    </a:lnTo>
                    <a:lnTo>
                      <a:pt x="7867" y="1657"/>
                    </a:lnTo>
                    <a:lnTo>
                      <a:pt x="7867" y="1657"/>
                    </a:lnTo>
                    <a:lnTo>
                      <a:pt x="7818" y="1487"/>
                    </a:lnTo>
                    <a:lnTo>
                      <a:pt x="7599" y="317"/>
                    </a:lnTo>
                    <a:lnTo>
                      <a:pt x="7599" y="317"/>
                    </a:lnTo>
                    <a:lnTo>
                      <a:pt x="7575" y="196"/>
                    </a:lnTo>
                    <a:lnTo>
                      <a:pt x="7526" y="98"/>
                    </a:lnTo>
                    <a:lnTo>
                      <a:pt x="7477" y="50"/>
                    </a:lnTo>
                    <a:lnTo>
                      <a:pt x="7404" y="1"/>
                    </a:lnTo>
                    <a:lnTo>
                      <a:pt x="7331" y="1"/>
                    </a:lnTo>
                    <a:lnTo>
                      <a:pt x="7234" y="25"/>
                    </a:lnTo>
                    <a:lnTo>
                      <a:pt x="7161" y="74"/>
                    </a:lnTo>
                    <a:lnTo>
                      <a:pt x="7063" y="147"/>
                    </a:lnTo>
                    <a:lnTo>
                      <a:pt x="5432" y="1754"/>
                    </a:lnTo>
                    <a:lnTo>
                      <a:pt x="5432" y="1754"/>
                    </a:lnTo>
                    <a:lnTo>
                      <a:pt x="5358" y="1852"/>
                    </a:lnTo>
                    <a:lnTo>
                      <a:pt x="5285" y="1974"/>
                    </a:lnTo>
                    <a:lnTo>
                      <a:pt x="5212" y="2120"/>
                    </a:lnTo>
                    <a:lnTo>
                      <a:pt x="5164" y="2242"/>
                    </a:lnTo>
                    <a:lnTo>
                      <a:pt x="5139" y="2388"/>
                    </a:lnTo>
                    <a:lnTo>
                      <a:pt x="5115" y="2534"/>
                    </a:lnTo>
                    <a:lnTo>
                      <a:pt x="5115" y="2680"/>
                    </a:lnTo>
                    <a:lnTo>
                      <a:pt x="5115" y="2802"/>
                    </a:lnTo>
                    <a:lnTo>
                      <a:pt x="5334" y="3971"/>
                    </a:lnTo>
                    <a:lnTo>
                      <a:pt x="5334" y="3971"/>
                    </a:lnTo>
                    <a:lnTo>
                      <a:pt x="5383" y="4141"/>
                    </a:lnTo>
                    <a:lnTo>
                      <a:pt x="147" y="9378"/>
                    </a:lnTo>
                    <a:lnTo>
                      <a:pt x="147" y="9378"/>
                    </a:lnTo>
                    <a:lnTo>
                      <a:pt x="73" y="9451"/>
                    </a:lnTo>
                    <a:lnTo>
                      <a:pt x="25" y="9548"/>
                    </a:lnTo>
                    <a:lnTo>
                      <a:pt x="0" y="9645"/>
                    </a:lnTo>
                    <a:lnTo>
                      <a:pt x="0" y="9718"/>
                    </a:lnTo>
                    <a:lnTo>
                      <a:pt x="0" y="9816"/>
                    </a:lnTo>
                    <a:lnTo>
                      <a:pt x="25" y="9913"/>
                    </a:lnTo>
                    <a:lnTo>
                      <a:pt x="73" y="9986"/>
                    </a:lnTo>
                    <a:lnTo>
                      <a:pt x="147" y="10059"/>
                    </a:lnTo>
                    <a:lnTo>
                      <a:pt x="147" y="10059"/>
                    </a:lnTo>
                    <a:lnTo>
                      <a:pt x="220" y="10133"/>
                    </a:lnTo>
                    <a:lnTo>
                      <a:pt x="293" y="10181"/>
                    </a:lnTo>
                    <a:lnTo>
                      <a:pt x="390" y="10206"/>
                    </a:lnTo>
                    <a:lnTo>
                      <a:pt x="488" y="10206"/>
                    </a:lnTo>
                    <a:lnTo>
                      <a:pt x="488" y="10206"/>
                    </a:lnTo>
                    <a:lnTo>
                      <a:pt x="585" y="10206"/>
                    </a:lnTo>
                    <a:lnTo>
                      <a:pt x="658" y="10181"/>
                    </a:lnTo>
                    <a:lnTo>
                      <a:pt x="755" y="10133"/>
                    </a:lnTo>
                    <a:lnTo>
                      <a:pt x="828" y="10059"/>
                    </a:lnTo>
                    <a:lnTo>
                      <a:pt x="6187" y="4726"/>
                    </a:lnTo>
                    <a:lnTo>
                      <a:pt x="7234" y="4896"/>
                    </a:lnTo>
                    <a:lnTo>
                      <a:pt x="7234" y="4896"/>
                    </a:lnTo>
                    <a:lnTo>
                      <a:pt x="7356" y="4921"/>
                    </a:lnTo>
                    <a:lnTo>
                      <a:pt x="7502" y="4921"/>
                    </a:lnTo>
                    <a:lnTo>
                      <a:pt x="7624" y="4896"/>
                    </a:lnTo>
                    <a:lnTo>
                      <a:pt x="7770" y="4848"/>
                    </a:lnTo>
                    <a:lnTo>
                      <a:pt x="7916" y="4799"/>
                    </a:lnTo>
                    <a:lnTo>
                      <a:pt x="8038" y="4750"/>
                    </a:lnTo>
                    <a:lnTo>
                      <a:pt x="8159" y="4677"/>
                    </a:lnTo>
                    <a:lnTo>
                      <a:pt x="8257" y="4580"/>
                    </a:lnTo>
                    <a:lnTo>
                      <a:pt x="9889" y="2948"/>
                    </a:lnTo>
                    <a:lnTo>
                      <a:pt x="9889" y="2948"/>
                    </a:lnTo>
                    <a:lnTo>
                      <a:pt x="9962" y="2875"/>
                    </a:lnTo>
                    <a:lnTo>
                      <a:pt x="10010" y="2777"/>
                    </a:lnTo>
                    <a:lnTo>
                      <a:pt x="10035" y="2704"/>
                    </a:lnTo>
                    <a:lnTo>
                      <a:pt x="10010" y="2607"/>
                    </a:lnTo>
                    <a:lnTo>
                      <a:pt x="9986" y="2558"/>
                    </a:lnTo>
                    <a:lnTo>
                      <a:pt x="9913" y="2485"/>
                    </a:lnTo>
                    <a:lnTo>
                      <a:pt x="9815" y="2436"/>
                    </a:lnTo>
                    <a:lnTo>
                      <a:pt x="9718" y="2412"/>
                    </a:lnTo>
                    <a:lnTo>
                      <a:pt x="9718" y="2412"/>
                    </a:lnTo>
                    <a:close/>
                  </a:path>
                </a:pathLst>
              </a:custGeom>
              <a:noFill/>
              <a:ln w="19050" cap="rnd" cmpd="sng">
                <a:solidFill>
                  <a:srgbClr val="00336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1" name="CuadroTexto 50">
              <a:extLst>
                <a:ext uri="{FF2B5EF4-FFF2-40B4-BE49-F238E27FC236}">
                  <a16:creationId xmlns:a16="http://schemas.microsoft.com/office/drawing/2014/main" id="{479C2E46-BB41-6A3F-8BF6-E8FF45BB83CF}"/>
                </a:ext>
              </a:extLst>
            </p:cNvPr>
            <p:cNvSpPr txBox="1"/>
            <p:nvPr/>
          </p:nvSpPr>
          <p:spPr>
            <a:xfrm>
              <a:off x="5033599" y="5807949"/>
              <a:ext cx="2887579" cy="779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r>
                <a:rPr kumimoji="0" lang="es-ES" sz="440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Helvetica Neue"/>
                  <a:cs typeface="Helvetica Neue"/>
                  <a:sym typeface="Helvetica Neue"/>
                </a:rPr>
                <a:t>OBJETIVO</a:t>
              </a:r>
              <a:endParaRPr kumimoji="0" lang="es-ES" sz="4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Helvetica Neue"/>
                <a:cs typeface="Helvetica Neue"/>
                <a:sym typeface="Helvetica Neu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5271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ángulo"/>
          <p:cNvSpPr/>
          <p:nvPr/>
        </p:nvSpPr>
        <p:spPr>
          <a:xfrm>
            <a:off x="11366500" y="-12700"/>
            <a:ext cx="1637159" cy="609600"/>
          </a:xfrm>
          <a:prstGeom prst="rect">
            <a:avLst/>
          </a:prstGeom>
          <a:solidFill>
            <a:srgbClr val="FFA1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4BA59E8E-F44A-1426-24B1-AE1A10FBBC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99867"/>
            <a:ext cx="13004800" cy="1877136"/>
          </a:xfrm>
          <a:prstGeom prst="rect">
            <a:avLst/>
          </a:prstGeom>
        </p:spPr>
      </p:pic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id="{360B5C40-1422-9ED0-680A-3852E2A621B2}"/>
              </a:ext>
            </a:extLst>
          </p:cNvPr>
          <p:cNvSpPr/>
          <p:nvPr/>
        </p:nvSpPr>
        <p:spPr>
          <a:xfrm>
            <a:off x="4908884" y="1581934"/>
            <a:ext cx="3224463" cy="687259"/>
          </a:xfrm>
          <a:prstGeom prst="roundRect">
            <a:avLst/>
          </a:prstGeom>
          <a:solidFill>
            <a:srgbClr val="336699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5" name="Rectángulo: esquinas redondeadas 24">
            <a:extLst>
              <a:ext uri="{FF2B5EF4-FFF2-40B4-BE49-F238E27FC236}">
                <a16:creationId xmlns:a16="http://schemas.microsoft.com/office/drawing/2014/main" id="{B47C690A-7B48-7ACA-2A9E-DD104D9AEB48}"/>
              </a:ext>
            </a:extLst>
          </p:cNvPr>
          <p:cNvSpPr/>
          <p:nvPr/>
        </p:nvSpPr>
        <p:spPr>
          <a:xfrm>
            <a:off x="1184564" y="2410691"/>
            <a:ext cx="10723418" cy="1773936"/>
          </a:xfrm>
          <a:prstGeom prst="roundRect">
            <a:avLst/>
          </a:prstGeom>
          <a:solidFill>
            <a:srgbClr val="CCEC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1" name="Título de la página"/>
          <p:cNvSpPr txBox="1"/>
          <p:nvPr/>
        </p:nvSpPr>
        <p:spPr>
          <a:xfrm>
            <a:off x="464119" y="-38900"/>
            <a:ext cx="10217736" cy="13862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defRPr sz="3700" b="0">
                <a:solidFill>
                  <a:srgbClr val="0066A1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r>
              <a:rPr lang="es-E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COOPETICIÓN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8CB3C94-0C36-D128-671A-59FA98A46D30}"/>
              </a:ext>
            </a:extLst>
          </p:cNvPr>
          <p:cNvSpPr txBox="1"/>
          <p:nvPr/>
        </p:nvSpPr>
        <p:spPr>
          <a:xfrm>
            <a:off x="1566718" y="1554895"/>
            <a:ext cx="9871364" cy="268791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3600" b="1" i="0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Helvetica Neue"/>
                <a:cs typeface="Helvetica Neue"/>
                <a:sym typeface="Helvetica Neue"/>
              </a:rPr>
              <a:t>COOPETICIÓN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Helvetica Neue"/>
              <a:cs typeface="Helvetica Neue"/>
              <a:sym typeface="Helvetica Neue"/>
            </a:endParaRP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2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Helvetica Neue"/>
                <a:cs typeface="Helvetica Neue"/>
                <a:sym typeface="Helvetica Neue"/>
              </a:rPr>
              <a:t>La estrategia organizativa en la que se busca simultáneamente la creación y apropiación de valor entre los miembros de una organización que cooperan y compiten al mismo tiempo </a:t>
            </a:r>
            <a:r>
              <a:rPr kumimoji="0" lang="es-ES" sz="2000" b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Helvetica Neue"/>
                <a:cs typeface="Helvetica Neue"/>
                <a:sym typeface="Helvetica Neue"/>
              </a:rPr>
              <a:t>(</a:t>
            </a:r>
            <a:r>
              <a:rPr kumimoji="0" lang="es-ES" sz="2000" b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Helvetica Neue"/>
                <a:cs typeface="Helvetica Neue"/>
                <a:sym typeface="Helvetica Neue"/>
              </a:rPr>
              <a:t>Brandenburger</a:t>
            </a:r>
            <a:r>
              <a:rPr kumimoji="0" lang="es-ES" sz="2000" b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Helvetica Neue"/>
                <a:cs typeface="Helvetica Neue"/>
                <a:sym typeface="Helvetica Neue"/>
              </a:rPr>
              <a:t> &amp; </a:t>
            </a:r>
            <a:r>
              <a:rPr kumimoji="0" lang="es-ES" sz="2000" b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Helvetica Neue"/>
                <a:cs typeface="Helvetica Neue"/>
                <a:sym typeface="Helvetica Neue"/>
              </a:rPr>
              <a:t>Nalebuff</a:t>
            </a:r>
            <a:r>
              <a:rPr kumimoji="0" lang="es-ES" sz="2000" b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Helvetica Neue"/>
                <a:cs typeface="Helvetica Neue"/>
                <a:sym typeface="Helvetica Neue"/>
              </a:rPr>
              <a:t>, 1996; </a:t>
            </a:r>
            <a:r>
              <a:rPr kumimoji="0" lang="es-ES" sz="2000" b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Helvetica Neue"/>
                <a:cs typeface="Helvetica Neue"/>
                <a:sym typeface="Helvetica Neue"/>
              </a:rPr>
              <a:t>Ritala</a:t>
            </a:r>
            <a:r>
              <a:rPr kumimoji="0" lang="es-ES" sz="2000" b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Helvetica Neue"/>
                <a:cs typeface="Helvetica Neue"/>
                <a:sym typeface="Helvetica Neue"/>
              </a:rPr>
              <a:t> &amp; </a:t>
            </a:r>
            <a:r>
              <a:rPr kumimoji="0" lang="es-ES" sz="2000" b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Helvetica Neue"/>
                <a:cs typeface="Helvetica Neue"/>
                <a:sym typeface="Helvetica Neue"/>
              </a:rPr>
              <a:t>Tidström</a:t>
            </a:r>
            <a:r>
              <a:rPr kumimoji="0" lang="es-ES" sz="2000" b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Helvetica Neue"/>
                <a:cs typeface="Helvetica Neue"/>
                <a:sym typeface="Helvetica Neue"/>
              </a:rPr>
              <a:t>, 2014) </a:t>
            </a:r>
            <a:endParaRPr kumimoji="0" lang="es-ES" sz="2800" b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5BCAAF5-12BD-7146-59D5-898AC64D3F5C}"/>
              </a:ext>
            </a:extLst>
          </p:cNvPr>
          <p:cNvSpPr txBox="1"/>
          <p:nvPr/>
        </p:nvSpPr>
        <p:spPr>
          <a:xfrm>
            <a:off x="464119" y="5791529"/>
            <a:ext cx="3241964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2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Helvetica Neue"/>
                <a:cs typeface="Helvetica Neue"/>
                <a:sym typeface="Helvetica Neue"/>
              </a:rPr>
              <a:t>Antecedentes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E33B2104-F5F6-0585-E390-C1BEF57F2A6F}"/>
              </a:ext>
            </a:extLst>
          </p:cNvPr>
          <p:cNvSpPr txBox="1"/>
          <p:nvPr/>
        </p:nvSpPr>
        <p:spPr>
          <a:xfrm>
            <a:off x="9940645" y="5792015"/>
            <a:ext cx="3241964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2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Helvetica Neue"/>
                <a:cs typeface="Helvetica Neue"/>
                <a:sym typeface="Helvetica Neue"/>
              </a:rPr>
              <a:t>Resultados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DE3F4944-9B31-8D4E-1030-D941F5E66892}"/>
              </a:ext>
            </a:extLst>
          </p:cNvPr>
          <p:cNvSpPr txBox="1"/>
          <p:nvPr/>
        </p:nvSpPr>
        <p:spPr>
          <a:xfrm>
            <a:off x="6823364" y="5791529"/>
            <a:ext cx="3241964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2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Helvetica Neue"/>
                <a:cs typeface="Helvetica Neue"/>
                <a:sym typeface="Helvetica Neue"/>
              </a:rPr>
              <a:t>Interacción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B375F1BC-BA80-D709-1E9A-47C1B7A26A31}"/>
              </a:ext>
            </a:extLst>
          </p:cNvPr>
          <p:cNvSpPr txBox="1"/>
          <p:nvPr/>
        </p:nvSpPr>
        <p:spPr>
          <a:xfrm>
            <a:off x="3581400" y="5792015"/>
            <a:ext cx="3241964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2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Helvetica Neue"/>
                <a:cs typeface="Helvetica Neue"/>
                <a:sym typeface="Helvetica Neue"/>
              </a:rPr>
              <a:t>Ejecución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258BF85-19B8-BF1B-63B1-B6E7ADA421DD}"/>
              </a:ext>
            </a:extLst>
          </p:cNvPr>
          <p:cNvSpPr txBox="1"/>
          <p:nvPr/>
        </p:nvSpPr>
        <p:spPr>
          <a:xfrm>
            <a:off x="528843" y="6376302"/>
            <a:ext cx="3241964" cy="19492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Helvetica Neue"/>
                <a:cs typeface="Helvetica Neue"/>
                <a:sym typeface="Helvetica Neue"/>
              </a:rPr>
              <a:t>Beneficios mutuos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s-ES" b="0" dirty="0">
              <a:latin typeface="+mn-lt"/>
            </a:endParaRP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b="0" dirty="0">
                <a:latin typeface="+mn-lt"/>
              </a:rPr>
              <a:t>Confianza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Helvetica Neue"/>
              <a:cs typeface="Helvetica Neue"/>
              <a:sym typeface="Helvetica Neue"/>
            </a:endParaRP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b="0" dirty="0">
                <a:latin typeface="+mn-lt"/>
              </a:rPr>
              <a:t>Adecuación</a:t>
            </a:r>
            <a:r>
              <a:rPr kumimoji="0" lang="es-ES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Helvetica Neue"/>
                <a:cs typeface="Helvetica Neue"/>
                <a:sym typeface="Helvetica Neue"/>
              </a:rPr>
              <a:t> entr</a:t>
            </a:r>
            <a:r>
              <a:rPr lang="es-ES" b="0" dirty="0">
                <a:latin typeface="+mn-lt"/>
              </a:rPr>
              <a:t>e socios</a:t>
            </a:r>
            <a:endParaRPr kumimoji="0" lang="es-ES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C5995522-8CF9-3C4B-C18A-29C8DEBC98C8}"/>
              </a:ext>
            </a:extLst>
          </p:cNvPr>
          <p:cNvSpPr txBox="1"/>
          <p:nvPr/>
        </p:nvSpPr>
        <p:spPr>
          <a:xfrm>
            <a:off x="3885045" y="6325494"/>
            <a:ext cx="2634673" cy="19492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Helvetica Neue"/>
                <a:cs typeface="Helvetica Neue"/>
                <a:sym typeface="Helvetica Neue"/>
              </a:rPr>
              <a:t>Desarrollo modelo de colaboración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Helvetica Neue"/>
              <a:cs typeface="Helvetica Neue"/>
              <a:sym typeface="Helvetica Neue"/>
            </a:endParaRP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b="0" dirty="0">
                <a:latin typeface="+mn-lt"/>
              </a:rPr>
              <a:t>Intercambio de conocimientos</a:t>
            </a:r>
            <a:endParaRPr kumimoji="0" lang="es-E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91DA3E6D-9D06-1BFE-8C7A-0066A2CBCDF4}"/>
              </a:ext>
            </a:extLst>
          </p:cNvPr>
          <p:cNvSpPr txBox="1"/>
          <p:nvPr/>
        </p:nvSpPr>
        <p:spPr>
          <a:xfrm>
            <a:off x="6729846" y="6325494"/>
            <a:ext cx="3241964" cy="19492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Helvetica Neue"/>
                <a:cs typeface="Helvetica Neue"/>
                <a:sym typeface="Helvetica Neue"/>
              </a:rPr>
              <a:t>Tensión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s-ES" b="0" dirty="0">
              <a:latin typeface="+mn-lt"/>
            </a:endParaRP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Helvetica Neue"/>
                <a:cs typeface="Helvetica Neue"/>
                <a:sym typeface="Helvetica Neue"/>
              </a:rPr>
              <a:t>Oportunismo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s-ES" b="0" dirty="0">
              <a:latin typeface="+mn-lt"/>
            </a:endParaRP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Helvetica Neue"/>
                <a:cs typeface="Helvetica Neue"/>
                <a:sym typeface="Helvetica Neue"/>
              </a:rPr>
              <a:t>Separación/Integración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1C234B13-35C6-0524-317F-7D04CFC1EDCD}"/>
              </a:ext>
            </a:extLst>
          </p:cNvPr>
          <p:cNvSpPr txBox="1"/>
          <p:nvPr/>
        </p:nvSpPr>
        <p:spPr>
          <a:xfrm>
            <a:off x="10016845" y="6376302"/>
            <a:ext cx="3089564" cy="30572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Helvetica Neue"/>
                <a:cs typeface="Helvetica Neue"/>
                <a:sym typeface="Helvetica Neue"/>
              </a:rPr>
              <a:t>Innovación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Helvetica Neue"/>
              <a:cs typeface="Helvetica Neue"/>
              <a:sym typeface="Helvetica Neue"/>
            </a:endParaRP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b="0" dirty="0">
                <a:latin typeface="+mn-lt"/>
              </a:rPr>
              <a:t>Aprendizaje organizativo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s-ES" b="0" dirty="0">
              <a:latin typeface="+mn-lt"/>
            </a:endParaRP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b="0" dirty="0">
                <a:latin typeface="+mn-lt"/>
              </a:rPr>
              <a:t>Rendimiento organizativo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F59FF1D5-A85F-8C6F-2849-891923E026B1}"/>
              </a:ext>
            </a:extLst>
          </p:cNvPr>
          <p:cNvCxnSpPr>
            <a:cxnSpLocks/>
            <a:stCxn id="4" idx="2"/>
            <a:endCxn id="14" idx="0"/>
          </p:cNvCxnSpPr>
          <p:nvPr/>
        </p:nvCxnSpPr>
        <p:spPr>
          <a:xfrm>
            <a:off x="6502400" y="4242810"/>
            <a:ext cx="1154" cy="83315"/>
          </a:xfrm>
          <a:prstGeom prst="line">
            <a:avLst/>
          </a:prstGeom>
          <a:noFill/>
          <a:ln w="38100" cap="flat">
            <a:solidFill>
              <a:srgbClr val="003366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2F1679FE-8E9E-D4CB-6E00-E9F36F395CB8}"/>
              </a:ext>
            </a:extLst>
          </p:cNvPr>
          <p:cNvCxnSpPr/>
          <p:nvPr/>
        </p:nvCxnSpPr>
        <p:spPr>
          <a:xfrm>
            <a:off x="2085101" y="5382491"/>
            <a:ext cx="9476526" cy="0"/>
          </a:xfrm>
          <a:prstGeom prst="line">
            <a:avLst/>
          </a:prstGeom>
          <a:noFill/>
          <a:ln w="38100" cap="flat">
            <a:solidFill>
              <a:srgbClr val="003366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B8D1E08B-2915-D026-8C39-E1211D679A61}"/>
              </a:ext>
            </a:extLst>
          </p:cNvPr>
          <p:cNvCxnSpPr>
            <a:endCxn id="5" idx="0"/>
          </p:cNvCxnSpPr>
          <p:nvPr/>
        </p:nvCxnSpPr>
        <p:spPr>
          <a:xfrm>
            <a:off x="2085101" y="5382491"/>
            <a:ext cx="0" cy="409038"/>
          </a:xfrm>
          <a:prstGeom prst="line">
            <a:avLst/>
          </a:prstGeom>
          <a:noFill/>
          <a:ln w="38100" cap="flat">
            <a:solidFill>
              <a:srgbClr val="003366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1" name="Conector recto 30">
            <a:extLst>
              <a:ext uri="{FF2B5EF4-FFF2-40B4-BE49-F238E27FC236}">
                <a16:creationId xmlns:a16="http://schemas.microsoft.com/office/drawing/2014/main" id="{9F9A0E79-882F-199B-52E0-0E1262D7F91A}"/>
              </a:ext>
            </a:extLst>
          </p:cNvPr>
          <p:cNvCxnSpPr/>
          <p:nvPr/>
        </p:nvCxnSpPr>
        <p:spPr>
          <a:xfrm>
            <a:off x="11533910" y="5382977"/>
            <a:ext cx="0" cy="439815"/>
          </a:xfrm>
          <a:prstGeom prst="line">
            <a:avLst/>
          </a:prstGeom>
          <a:noFill/>
          <a:ln w="38100" cap="flat">
            <a:solidFill>
              <a:srgbClr val="003366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2" name="Conector recto 31">
            <a:extLst>
              <a:ext uri="{FF2B5EF4-FFF2-40B4-BE49-F238E27FC236}">
                <a16:creationId xmlns:a16="http://schemas.microsoft.com/office/drawing/2014/main" id="{2ACB1A55-4504-B12F-1154-1A45B52E20E7}"/>
              </a:ext>
            </a:extLst>
          </p:cNvPr>
          <p:cNvCxnSpPr/>
          <p:nvPr/>
        </p:nvCxnSpPr>
        <p:spPr>
          <a:xfrm>
            <a:off x="8444346" y="5353016"/>
            <a:ext cx="0" cy="439815"/>
          </a:xfrm>
          <a:prstGeom prst="line">
            <a:avLst/>
          </a:prstGeom>
          <a:noFill/>
          <a:ln w="38100" cap="flat">
            <a:solidFill>
              <a:srgbClr val="003366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3" name="Conector recto 32">
            <a:extLst>
              <a:ext uri="{FF2B5EF4-FFF2-40B4-BE49-F238E27FC236}">
                <a16:creationId xmlns:a16="http://schemas.microsoft.com/office/drawing/2014/main" id="{F2F4F73A-1B39-FF88-BC8F-1C9E90FB3998}"/>
              </a:ext>
            </a:extLst>
          </p:cNvPr>
          <p:cNvCxnSpPr/>
          <p:nvPr/>
        </p:nvCxnSpPr>
        <p:spPr>
          <a:xfrm>
            <a:off x="5202382" y="5353016"/>
            <a:ext cx="0" cy="439815"/>
          </a:xfrm>
          <a:prstGeom prst="line">
            <a:avLst/>
          </a:prstGeom>
          <a:noFill/>
          <a:ln w="38100" cap="flat">
            <a:solidFill>
              <a:srgbClr val="003366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93D586F-E163-FF22-AEB7-9DFC24923B99}"/>
              </a:ext>
            </a:extLst>
          </p:cNvPr>
          <p:cNvSpPr txBox="1"/>
          <p:nvPr/>
        </p:nvSpPr>
        <p:spPr>
          <a:xfrm>
            <a:off x="3885045" y="4326125"/>
            <a:ext cx="5237017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Helvetica Neue"/>
                <a:cs typeface="Helvetica Neue"/>
                <a:sym typeface="Helvetica Neue"/>
              </a:rPr>
              <a:t>Según </a:t>
            </a:r>
            <a:r>
              <a:rPr kumimoji="0" lang="es-ES" sz="24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Helvetica Neue"/>
                <a:cs typeface="Helvetica Neue"/>
                <a:sym typeface="Helvetica Neue"/>
              </a:rPr>
              <a:t>Gernsheimer</a:t>
            </a:r>
            <a:r>
              <a:rPr kumimoji="0" lang="es-E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Helvetica Neue"/>
                <a:cs typeface="Helvetica Neue"/>
                <a:sym typeface="Helvetica Neue"/>
              </a:rPr>
              <a:t> et al. (2021)</a:t>
            </a:r>
          </a:p>
        </p:txBody>
      </p:sp>
      <p:cxnSp>
        <p:nvCxnSpPr>
          <p:cNvPr id="39" name="Conector recto 38">
            <a:extLst>
              <a:ext uri="{FF2B5EF4-FFF2-40B4-BE49-F238E27FC236}">
                <a16:creationId xmlns:a16="http://schemas.microsoft.com/office/drawing/2014/main" id="{FA7F9680-8BDE-E3FA-9B3F-F0B9C94224BC}"/>
              </a:ext>
            </a:extLst>
          </p:cNvPr>
          <p:cNvCxnSpPr>
            <a:cxnSpLocks/>
          </p:cNvCxnSpPr>
          <p:nvPr/>
        </p:nvCxnSpPr>
        <p:spPr>
          <a:xfrm>
            <a:off x="6501246" y="4863910"/>
            <a:ext cx="1154" cy="518581"/>
          </a:xfrm>
          <a:prstGeom prst="line">
            <a:avLst/>
          </a:prstGeom>
          <a:noFill/>
          <a:ln w="38100" cap="flat">
            <a:solidFill>
              <a:srgbClr val="003366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09564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ángulo"/>
          <p:cNvSpPr/>
          <p:nvPr/>
        </p:nvSpPr>
        <p:spPr>
          <a:xfrm>
            <a:off x="11366500" y="-12700"/>
            <a:ext cx="1637159" cy="609600"/>
          </a:xfrm>
          <a:prstGeom prst="rect">
            <a:avLst/>
          </a:prstGeom>
          <a:solidFill>
            <a:srgbClr val="FFA1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B1BBC951-6A05-9238-7E3C-F805D74635B5}"/>
              </a:ext>
            </a:extLst>
          </p:cNvPr>
          <p:cNvGrpSpPr/>
          <p:nvPr/>
        </p:nvGrpSpPr>
        <p:grpSpPr>
          <a:xfrm>
            <a:off x="-1141" y="-113708"/>
            <a:ext cx="13004800" cy="1877136"/>
            <a:chOff x="-1141" y="-113708"/>
            <a:chExt cx="13004800" cy="1877136"/>
          </a:xfrm>
        </p:grpSpPr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E3F2B009-87DA-F922-3F5A-EB6755C17F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1141" y="-113708"/>
              <a:ext cx="13004800" cy="1877136"/>
            </a:xfrm>
            <a:prstGeom prst="rect">
              <a:avLst/>
            </a:prstGeom>
          </p:spPr>
        </p:pic>
        <p:sp>
          <p:nvSpPr>
            <p:cNvPr id="24" name="Título de la página">
              <a:extLst>
                <a:ext uri="{FF2B5EF4-FFF2-40B4-BE49-F238E27FC236}">
                  <a16:creationId xmlns:a16="http://schemas.microsoft.com/office/drawing/2014/main" id="{14C5CE05-E977-2541-87B9-C1AA49BD51EC}"/>
                </a:ext>
              </a:extLst>
            </p:cNvPr>
            <p:cNvSpPr txBox="1"/>
            <p:nvPr/>
          </p:nvSpPr>
          <p:spPr>
            <a:xfrm>
              <a:off x="242445" y="231758"/>
              <a:ext cx="8700664" cy="138624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50800" tIns="50800" rIns="50800" bIns="50800" anchor="ctr">
              <a:normAutofit/>
            </a:bodyPr>
            <a:lstStyle>
              <a:lvl1pPr algn="l">
                <a:defRPr sz="3700" b="0">
                  <a:solidFill>
                    <a:srgbClr val="0066A1"/>
                  </a:solidFill>
                  <a:latin typeface="+mn-lt"/>
                  <a:ea typeface="+mn-ea"/>
                  <a:cs typeface="+mn-cs"/>
                  <a:sym typeface="Rubik Bold"/>
                </a:defRPr>
              </a:lvl1pPr>
            </a:lstStyle>
            <a:p>
              <a:r>
                <a:rPr lang="es-ES" sz="3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3. GESTIÓN DEL CONOCIMIENTO EN ENTORNOS COOPETITIVOS</a:t>
              </a:r>
            </a:p>
          </p:txBody>
        </p:sp>
      </p:grpSp>
      <p:pic>
        <p:nvPicPr>
          <p:cNvPr id="32" name="Imagen 31">
            <a:extLst>
              <a:ext uri="{FF2B5EF4-FFF2-40B4-BE49-F238E27FC236}">
                <a16:creationId xmlns:a16="http://schemas.microsoft.com/office/drawing/2014/main" id="{21ADF8AD-3328-E073-D7B9-1B0B7F948F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8792" y="2489424"/>
            <a:ext cx="2887349" cy="2809011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1B72F3C2-47C0-BFBD-F9D8-5AAF9FCAE5C5}"/>
              </a:ext>
            </a:extLst>
          </p:cNvPr>
          <p:cNvSpPr txBox="1"/>
          <p:nvPr/>
        </p:nvSpPr>
        <p:spPr>
          <a:xfrm>
            <a:off x="1" y="2841885"/>
            <a:ext cx="3761509" cy="18261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2800" b="0" dirty="0">
                <a:latin typeface="+mn-lt"/>
              </a:rPr>
              <a:t>C</a:t>
            </a:r>
            <a:r>
              <a:rPr kumimoji="0" lang="es-E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Helvetica Neue"/>
                <a:cs typeface="Helvetica Neue"/>
                <a:sym typeface="Helvetica Neue"/>
              </a:rPr>
              <a:t>ompetir cuando el conocimiento conlleva la obtención de beneficios individuales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447F2278-1C5A-103C-9B9D-56162C999912}"/>
              </a:ext>
            </a:extLst>
          </p:cNvPr>
          <p:cNvSpPr txBox="1"/>
          <p:nvPr/>
        </p:nvSpPr>
        <p:spPr>
          <a:xfrm>
            <a:off x="8943109" y="2841884"/>
            <a:ext cx="3583216" cy="18261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2800" b="0" dirty="0">
                <a:latin typeface="+mn-lt"/>
              </a:rPr>
              <a:t>C</a:t>
            </a:r>
            <a:r>
              <a:rPr kumimoji="0" lang="es-E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Helvetica Neue"/>
                <a:cs typeface="Helvetica Neue"/>
                <a:sym typeface="Helvetica Neue"/>
              </a:rPr>
              <a:t>olaborar para conseguir objetivos grupales y aprender los unos de los otros </a:t>
            </a: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5A2AC7FA-0AB0-7B9C-B54C-ED9AB1397095}"/>
              </a:ext>
            </a:extLst>
          </p:cNvPr>
          <p:cNvCxnSpPr/>
          <p:nvPr/>
        </p:nvCxnSpPr>
        <p:spPr>
          <a:xfrm>
            <a:off x="8066141" y="3574473"/>
            <a:ext cx="1098641" cy="0"/>
          </a:xfrm>
          <a:prstGeom prst="line">
            <a:avLst/>
          </a:prstGeom>
          <a:noFill/>
          <a:ln w="57150" cap="flat">
            <a:solidFill>
              <a:srgbClr val="FFC000"/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4" name="Conector recto 33">
            <a:extLst>
              <a:ext uri="{FF2B5EF4-FFF2-40B4-BE49-F238E27FC236}">
                <a16:creationId xmlns:a16="http://schemas.microsoft.com/office/drawing/2014/main" id="{A270835A-0542-BDD7-F795-6F6BAD39D570}"/>
              </a:ext>
            </a:extLst>
          </p:cNvPr>
          <p:cNvCxnSpPr/>
          <p:nvPr/>
        </p:nvCxnSpPr>
        <p:spPr>
          <a:xfrm>
            <a:off x="4080151" y="3602182"/>
            <a:ext cx="1098641" cy="0"/>
          </a:xfrm>
          <a:prstGeom prst="line">
            <a:avLst/>
          </a:prstGeom>
          <a:noFill/>
          <a:ln w="57150" cap="flat">
            <a:solidFill>
              <a:srgbClr val="FFC000"/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5" name="CuadroTexto 34">
            <a:extLst>
              <a:ext uri="{FF2B5EF4-FFF2-40B4-BE49-F238E27FC236}">
                <a16:creationId xmlns:a16="http://schemas.microsoft.com/office/drawing/2014/main" id="{39E5A56D-7C09-8CCB-064D-15A93599F154}"/>
              </a:ext>
            </a:extLst>
          </p:cNvPr>
          <p:cNvSpPr txBox="1"/>
          <p:nvPr/>
        </p:nvSpPr>
        <p:spPr>
          <a:xfrm>
            <a:off x="4621645" y="7646722"/>
            <a:ext cx="3761509" cy="18569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es-E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Helvetica Neue"/>
                <a:cs typeface="Helvetica Neue"/>
                <a:sym typeface="Helvetica Neue"/>
              </a:rPr>
              <a:t>Innovación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lang="es-ES" sz="2800" b="0" dirty="0">
                <a:latin typeface="+mn-lt"/>
              </a:rPr>
              <a:t>Creatividad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es-E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Helvetica Neue"/>
                <a:cs typeface="Helvetica Neue"/>
                <a:sym typeface="Helvetica Neue"/>
              </a:rPr>
              <a:t>Rendimiento</a:t>
            </a:r>
          </a:p>
        </p:txBody>
      </p:sp>
      <p:cxnSp>
        <p:nvCxnSpPr>
          <p:cNvPr id="38" name="Conector recto 37">
            <a:extLst>
              <a:ext uri="{FF2B5EF4-FFF2-40B4-BE49-F238E27FC236}">
                <a16:creationId xmlns:a16="http://schemas.microsoft.com/office/drawing/2014/main" id="{D2ACAF5A-89A5-ADE3-D5E9-A4714331C20A}"/>
              </a:ext>
            </a:extLst>
          </p:cNvPr>
          <p:cNvCxnSpPr>
            <a:cxnSpLocks/>
          </p:cNvCxnSpPr>
          <p:nvPr/>
        </p:nvCxnSpPr>
        <p:spPr>
          <a:xfrm>
            <a:off x="6502400" y="5518719"/>
            <a:ext cx="0" cy="1764137"/>
          </a:xfrm>
          <a:prstGeom prst="line">
            <a:avLst/>
          </a:prstGeom>
          <a:noFill/>
          <a:ln w="57150" cap="flat">
            <a:solidFill>
              <a:srgbClr val="FFC000"/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3" name="Grupo 12">
            <a:extLst>
              <a:ext uri="{FF2B5EF4-FFF2-40B4-BE49-F238E27FC236}">
                <a16:creationId xmlns:a16="http://schemas.microsoft.com/office/drawing/2014/main" id="{F79E8E64-61B9-DE87-3CED-A3AF78756B78}"/>
              </a:ext>
            </a:extLst>
          </p:cNvPr>
          <p:cNvGrpSpPr/>
          <p:nvPr/>
        </p:nvGrpSpPr>
        <p:grpSpPr>
          <a:xfrm>
            <a:off x="7195809" y="5518719"/>
            <a:ext cx="4989270" cy="1395254"/>
            <a:chOff x="7195809" y="5518719"/>
            <a:chExt cx="4989270" cy="1395254"/>
          </a:xfrm>
        </p:grpSpPr>
        <p:sp>
          <p:nvSpPr>
            <p:cNvPr id="36" name="CuadroTexto 35">
              <a:extLst>
                <a:ext uri="{FF2B5EF4-FFF2-40B4-BE49-F238E27FC236}">
                  <a16:creationId xmlns:a16="http://schemas.microsoft.com/office/drawing/2014/main" id="{B99FB2F5-EBBC-A01D-6C33-A539D2406216}"/>
                </a:ext>
              </a:extLst>
            </p:cNvPr>
            <p:cNvSpPr txBox="1"/>
            <p:nvPr/>
          </p:nvSpPr>
          <p:spPr>
            <a:xfrm>
              <a:off x="8423570" y="5518719"/>
              <a:ext cx="3761509" cy="13952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2800" dirty="0">
                  <a:latin typeface="+mn-lt"/>
                </a:rPr>
                <a:t>G</a:t>
              </a:r>
              <a:r>
                <a:rPr kumimoji="0" lang="es-ES" sz="280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Helvetica Neue"/>
                  <a:cs typeface="Helvetica Neue"/>
                  <a:sym typeface="Helvetica Neue"/>
                </a:rPr>
                <a:t>estión del capital humano, social y organizativo</a:t>
              </a:r>
            </a:p>
          </p:txBody>
        </p:sp>
        <p:sp>
          <p:nvSpPr>
            <p:cNvPr id="12" name="Flecha: a la derecha 11">
              <a:extLst>
                <a:ext uri="{FF2B5EF4-FFF2-40B4-BE49-F238E27FC236}">
                  <a16:creationId xmlns:a16="http://schemas.microsoft.com/office/drawing/2014/main" id="{78A0A22C-2007-E8F6-EA2E-C42496FAA004}"/>
                </a:ext>
              </a:extLst>
            </p:cNvPr>
            <p:cNvSpPr/>
            <p:nvPr/>
          </p:nvSpPr>
          <p:spPr>
            <a:xfrm rot="10800000">
              <a:off x="7195809" y="5786428"/>
              <a:ext cx="1187345" cy="673440"/>
            </a:xfrm>
            <a:prstGeom prst="rightArrow">
              <a:avLst/>
            </a:prstGeom>
            <a:solidFill>
              <a:srgbClr val="FFC000"/>
            </a:solidFill>
            <a:ln w="12700" cap="flat">
              <a:solidFill>
                <a:srgbClr val="FFC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3494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ángulo"/>
          <p:cNvSpPr/>
          <p:nvPr/>
        </p:nvSpPr>
        <p:spPr>
          <a:xfrm>
            <a:off x="11366500" y="-12700"/>
            <a:ext cx="1637159" cy="609600"/>
          </a:xfrm>
          <a:prstGeom prst="rect">
            <a:avLst/>
          </a:prstGeom>
          <a:solidFill>
            <a:srgbClr val="FFA1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B1172AA-1406-F20F-2DD7-6978DCE239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098" y="1766455"/>
            <a:ext cx="12009561" cy="7460673"/>
          </a:xfrm>
          <a:prstGeom prst="rect">
            <a:avLst/>
          </a:prstGeom>
        </p:spPr>
      </p:pic>
      <p:grpSp>
        <p:nvGrpSpPr>
          <p:cNvPr id="6" name="Grupo 5">
            <a:extLst>
              <a:ext uri="{FF2B5EF4-FFF2-40B4-BE49-F238E27FC236}">
                <a16:creationId xmlns:a16="http://schemas.microsoft.com/office/drawing/2014/main" id="{2A537545-E27C-C621-144D-E125F8AF0DFC}"/>
              </a:ext>
            </a:extLst>
          </p:cNvPr>
          <p:cNvGrpSpPr/>
          <p:nvPr/>
        </p:nvGrpSpPr>
        <p:grpSpPr>
          <a:xfrm>
            <a:off x="-1141" y="-113708"/>
            <a:ext cx="13004800" cy="1877136"/>
            <a:chOff x="-1141" y="-113708"/>
            <a:chExt cx="13004800" cy="1877136"/>
          </a:xfrm>
        </p:grpSpPr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50F0EA27-88BE-67A9-30D3-34570B147A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1141" y="-113708"/>
              <a:ext cx="13004800" cy="1877136"/>
            </a:xfrm>
            <a:prstGeom prst="rect">
              <a:avLst/>
            </a:prstGeom>
          </p:spPr>
        </p:pic>
        <p:sp>
          <p:nvSpPr>
            <p:cNvPr id="8" name="Título de la página">
              <a:extLst>
                <a:ext uri="{FF2B5EF4-FFF2-40B4-BE49-F238E27FC236}">
                  <a16:creationId xmlns:a16="http://schemas.microsoft.com/office/drawing/2014/main" id="{A49876B9-D4F0-E77E-7C6C-8F284FDADBF0}"/>
                </a:ext>
              </a:extLst>
            </p:cNvPr>
            <p:cNvSpPr txBox="1"/>
            <p:nvPr/>
          </p:nvSpPr>
          <p:spPr>
            <a:xfrm>
              <a:off x="242445" y="231758"/>
              <a:ext cx="8700664" cy="138624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50800" tIns="50800" rIns="50800" bIns="50800" anchor="ctr">
              <a:normAutofit/>
            </a:bodyPr>
            <a:lstStyle>
              <a:lvl1pPr algn="l">
                <a:defRPr sz="3700" b="0">
                  <a:solidFill>
                    <a:srgbClr val="0066A1"/>
                  </a:solidFill>
                  <a:latin typeface="+mn-lt"/>
                  <a:ea typeface="+mn-ea"/>
                  <a:cs typeface="+mn-cs"/>
                  <a:sym typeface="Rubik Bold"/>
                </a:defRPr>
              </a:lvl1pPr>
            </a:lstStyle>
            <a:p>
              <a:r>
                <a:rPr lang="es-ES" sz="3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3. GESTIÓN DEL CONOCIMIENTO EN ENTORNOS COOPETITIVOS</a:t>
              </a:r>
            </a:p>
          </p:txBody>
        </p:sp>
      </p:grpSp>
      <p:pic>
        <p:nvPicPr>
          <p:cNvPr id="2" name="Imagen 1">
            <a:extLst>
              <a:ext uri="{FF2B5EF4-FFF2-40B4-BE49-F238E27FC236}">
                <a16:creationId xmlns:a16="http://schemas.microsoft.com/office/drawing/2014/main" id="{3C91B1AB-048C-4DD4-9B7C-E45B2912DAC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059"/>
          <a:stretch/>
        </p:blipFill>
        <p:spPr>
          <a:xfrm>
            <a:off x="3356202" y="2108894"/>
            <a:ext cx="7135335" cy="6950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0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ángulo"/>
          <p:cNvSpPr/>
          <p:nvPr/>
        </p:nvSpPr>
        <p:spPr>
          <a:xfrm>
            <a:off x="11366500" y="-12700"/>
            <a:ext cx="1637159" cy="609600"/>
          </a:xfrm>
          <a:prstGeom prst="rect">
            <a:avLst/>
          </a:prstGeom>
          <a:solidFill>
            <a:srgbClr val="FFA1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EB6C3DCD-5179-8B0C-C571-A2AE36D6DA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141" y="-113708"/>
            <a:ext cx="13004800" cy="1877136"/>
          </a:xfrm>
          <a:prstGeom prst="rect">
            <a:avLst/>
          </a:prstGeom>
        </p:spPr>
      </p:pic>
      <p:sp>
        <p:nvSpPr>
          <p:cNvPr id="24" name="Título de la página">
            <a:extLst>
              <a:ext uri="{FF2B5EF4-FFF2-40B4-BE49-F238E27FC236}">
                <a16:creationId xmlns:a16="http://schemas.microsoft.com/office/drawing/2014/main" id="{14C5CE05-E977-2541-87B9-C1AA49BD51EC}"/>
              </a:ext>
            </a:extLst>
          </p:cNvPr>
          <p:cNvSpPr txBox="1"/>
          <p:nvPr/>
        </p:nvSpPr>
        <p:spPr>
          <a:xfrm>
            <a:off x="208937" y="238134"/>
            <a:ext cx="9083919" cy="13862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defRPr sz="3700" b="0">
                <a:solidFill>
                  <a:srgbClr val="0066A1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r>
              <a:rPr lang="es-E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3.1. Activos de conocimiento científico: capital humano, social y organizativo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B2E4434-5F69-9DF7-1F83-C8B7D88C46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336" t="38479" r="72837" b="50000"/>
          <a:stretch/>
        </p:blipFill>
        <p:spPr>
          <a:xfrm>
            <a:off x="595952" y="2084506"/>
            <a:ext cx="3639404" cy="1250779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6A6E90A9-78C0-E631-E518-0DD8B58E8A36}"/>
              </a:ext>
            </a:extLst>
          </p:cNvPr>
          <p:cNvSpPr txBox="1"/>
          <p:nvPr/>
        </p:nvSpPr>
        <p:spPr>
          <a:xfrm>
            <a:off x="7132786" y="4629492"/>
            <a:ext cx="6502400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457200" marR="0" indent="-4572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s-ES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Helvetica Neue"/>
                <a:cs typeface="Helvetica Neue"/>
                <a:sym typeface="Helvetica Neue"/>
              </a:rPr>
              <a:t>Vínculos internos (dimensión estructural)</a:t>
            </a:r>
          </a:p>
          <a:p>
            <a:pPr marL="457200" marR="0" indent="-4572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s-ES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Helvetica Neue"/>
                <a:cs typeface="Helvetica Neue"/>
                <a:sym typeface="Helvetica Neue"/>
              </a:rPr>
              <a:t>Confianza (dimensión relacional) </a:t>
            </a:r>
          </a:p>
          <a:p>
            <a:pPr marL="457200" marR="0" indent="-4572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s-ES" b="0" dirty="0">
                <a:latin typeface="+mn-lt"/>
              </a:rPr>
              <a:t>Lenguaje común y visión compartida (dimensión cognitiva) </a:t>
            </a:r>
            <a:endParaRPr kumimoji="0" lang="es-ES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B8D8CB8-B7CB-D2C2-63BC-8005840F38A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207" t="66070" r="73266" b="22150"/>
          <a:stretch/>
        </p:blipFill>
        <p:spPr>
          <a:xfrm>
            <a:off x="595952" y="7365187"/>
            <a:ext cx="3587088" cy="127896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26AA797-A7EE-6A09-91EE-1E356D5B44D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208" t="51955" r="72968" b="36265"/>
          <a:stretch/>
        </p:blipFill>
        <p:spPr>
          <a:xfrm>
            <a:off x="595952" y="4776716"/>
            <a:ext cx="3639403" cy="1278962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D11D2143-2E26-5817-4064-1B9F522C3FF0}"/>
              </a:ext>
            </a:extLst>
          </p:cNvPr>
          <p:cNvSpPr txBox="1"/>
          <p:nvPr/>
        </p:nvSpPr>
        <p:spPr>
          <a:xfrm>
            <a:off x="7132786" y="1941435"/>
            <a:ext cx="6502400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457200" marR="0" indent="-4572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s-ES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Helvetica Neue"/>
                <a:cs typeface="Helvetica Neue"/>
                <a:sym typeface="Helvetica Neue"/>
              </a:rPr>
              <a:t>Capacidades</a:t>
            </a:r>
          </a:p>
          <a:p>
            <a:pPr marL="457200" marR="0" indent="-4572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s-ES" b="0" dirty="0">
                <a:latin typeface="+mn-lt"/>
              </a:rPr>
              <a:t>Conocimientos</a:t>
            </a:r>
          </a:p>
          <a:p>
            <a:pPr marL="457200" marR="0" indent="-4572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s-ES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Helvetica Neue"/>
                <a:cs typeface="Helvetica Neue"/>
                <a:sym typeface="Helvetica Neue"/>
              </a:rPr>
              <a:t>Habilidades</a:t>
            </a:r>
          </a:p>
          <a:p>
            <a:pPr marL="457200" marR="0" indent="-4572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s-ES" b="0" dirty="0">
                <a:latin typeface="+mn-lt"/>
              </a:rPr>
              <a:t>Características demográficas</a:t>
            </a:r>
            <a:endParaRPr kumimoji="0" lang="es-ES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A8C9CB0-0801-D72C-182D-0A3A6B8E7CCE}"/>
              </a:ext>
            </a:extLst>
          </p:cNvPr>
          <p:cNvSpPr txBox="1"/>
          <p:nvPr/>
        </p:nvSpPr>
        <p:spPr>
          <a:xfrm>
            <a:off x="7132786" y="7317549"/>
            <a:ext cx="6502400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457200" marR="0" indent="-4572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s-ES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Helvetica Neue"/>
                <a:cs typeface="Helvetica Neue"/>
                <a:sym typeface="Helvetica Neue"/>
              </a:rPr>
              <a:t>Cultura organizacional</a:t>
            </a:r>
          </a:p>
          <a:p>
            <a:pPr marL="457200" marR="0" indent="-4572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s-ES" b="0" dirty="0">
                <a:latin typeface="+mn-lt"/>
              </a:rPr>
              <a:t>Identidad colectiva</a:t>
            </a:r>
          </a:p>
          <a:p>
            <a:pPr marL="457200" marR="0" indent="-4572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s-ES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Helvetica Neue"/>
                <a:cs typeface="Helvetica Neue"/>
                <a:sym typeface="Helvetica Neue"/>
              </a:rPr>
              <a:t>Reducción de la incertidumbre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67E80A35-B3F9-1AD8-6864-13BA205C2EE4}"/>
              </a:ext>
            </a:extLst>
          </p:cNvPr>
          <p:cNvCxnSpPr>
            <a:cxnSpLocks/>
          </p:cNvCxnSpPr>
          <p:nvPr/>
        </p:nvCxnSpPr>
        <p:spPr>
          <a:xfrm flipV="1">
            <a:off x="4919518" y="2680855"/>
            <a:ext cx="1938482" cy="28183"/>
          </a:xfrm>
          <a:prstGeom prst="line">
            <a:avLst/>
          </a:prstGeom>
          <a:noFill/>
          <a:ln w="57150" cap="flat">
            <a:solidFill>
              <a:srgbClr val="FFC000"/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D58742DB-5C63-0EE5-33B9-B9EB04C1AFD9}"/>
              </a:ext>
            </a:extLst>
          </p:cNvPr>
          <p:cNvCxnSpPr>
            <a:cxnSpLocks/>
          </p:cNvCxnSpPr>
          <p:nvPr/>
        </p:nvCxnSpPr>
        <p:spPr>
          <a:xfrm flipV="1">
            <a:off x="5034969" y="7875205"/>
            <a:ext cx="1904994" cy="47638"/>
          </a:xfrm>
          <a:prstGeom prst="line">
            <a:avLst/>
          </a:prstGeom>
          <a:noFill/>
          <a:ln w="57150" cap="flat">
            <a:solidFill>
              <a:srgbClr val="FFC000"/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02CF9420-E88A-C916-FFE1-A67A9ABC3204}"/>
              </a:ext>
            </a:extLst>
          </p:cNvPr>
          <p:cNvCxnSpPr>
            <a:cxnSpLocks/>
          </p:cNvCxnSpPr>
          <p:nvPr/>
        </p:nvCxnSpPr>
        <p:spPr>
          <a:xfrm flipV="1">
            <a:off x="4944915" y="5216236"/>
            <a:ext cx="1904994" cy="47638"/>
          </a:xfrm>
          <a:prstGeom prst="line">
            <a:avLst/>
          </a:prstGeom>
          <a:noFill/>
          <a:ln w="57150" cap="flat">
            <a:solidFill>
              <a:srgbClr val="FFC000"/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61564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ángulo"/>
          <p:cNvSpPr/>
          <p:nvPr/>
        </p:nvSpPr>
        <p:spPr>
          <a:xfrm>
            <a:off x="11366500" y="-12700"/>
            <a:ext cx="1637159" cy="609600"/>
          </a:xfrm>
          <a:prstGeom prst="rect">
            <a:avLst/>
          </a:prstGeom>
          <a:solidFill>
            <a:srgbClr val="FFA1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040F1FDE-529B-4F86-2BF1-0CAAF259E7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141" y="-113708"/>
            <a:ext cx="13004800" cy="1877136"/>
          </a:xfrm>
          <a:prstGeom prst="rect">
            <a:avLst/>
          </a:prstGeom>
        </p:spPr>
      </p:pic>
      <p:sp>
        <p:nvSpPr>
          <p:cNvPr id="24" name="Título de la página">
            <a:extLst>
              <a:ext uri="{FF2B5EF4-FFF2-40B4-BE49-F238E27FC236}">
                <a16:creationId xmlns:a16="http://schemas.microsoft.com/office/drawing/2014/main" id="{14C5CE05-E977-2541-87B9-C1AA49BD51EC}"/>
              </a:ext>
            </a:extLst>
          </p:cNvPr>
          <p:cNvSpPr txBox="1"/>
          <p:nvPr/>
        </p:nvSpPr>
        <p:spPr>
          <a:xfrm>
            <a:off x="187672" y="131739"/>
            <a:ext cx="12316699" cy="13862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defRPr sz="3700" b="0">
                <a:solidFill>
                  <a:srgbClr val="0066A1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r>
              <a:rPr lang="es-E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3.2. Capacidades directivas y prácticas de RRHH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BE99DD3D-0B24-A916-4ADF-0658D636227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326" t="13430" r="44620" b="76481"/>
          <a:stretch/>
        </p:blipFill>
        <p:spPr>
          <a:xfrm>
            <a:off x="1275424" y="2095499"/>
            <a:ext cx="4304510" cy="1170215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1D3ABD4E-0C86-A53A-18C0-E4A3E8950A6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906" t="13250" r="17340" b="76484"/>
          <a:stretch/>
        </p:blipFill>
        <p:spPr>
          <a:xfrm>
            <a:off x="7134330" y="2095499"/>
            <a:ext cx="4541854" cy="1170215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4CB66A85-49CA-BDAA-CF63-EE958467E24C}"/>
              </a:ext>
            </a:extLst>
          </p:cNvPr>
          <p:cNvSpPr txBox="1"/>
          <p:nvPr/>
        </p:nvSpPr>
        <p:spPr>
          <a:xfrm>
            <a:off x="464118" y="4687372"/>
            <a:ext cx="6038279" cy="30572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457200" marR="0" indent="-4572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s-ES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Helvetica Neue"/>
                <a:cs typeface="Helvetica Neue"/>
                <a:sym typeface="Helvetica Neue"/>
              </a:rPr>
              <a:t>Liderazgo, compromiso y aprendizaje organizativo</a:t>
            </a:r>
          </a:p>
          <a:p>
            <a:pPr marL="457200" marR="0" indent="-4572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s-ES" b="0" dirty="0">
                <a:latin typeface="+mn-lt"/>
              </a:rPr>
              <a:t>Sensibilidad, diplomacia y comprensión</a:t>
            </a:r>
          </a:p>
          <a:p>
            <a:pPr marL="457200" marR="0" indent="-4572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s-ES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Helvetica Neue"/>
                <a:cs typeface="Helvetica Neue"/>
                <a:sym typeface="Helvetica Neue"/>
              </a:rPr>
              <a:t>Capacidades para identificar la información estratégica</a:t>
            </a:r>
          </a:p>
          <a:p>
            <a:pPr marL="457200" marR="0" indent="-4572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s-ES" b="0" dirty="0">
                <a:latin typeface="+mn-lt"/>
              </a:rPr>
              <a:t>Liderazgo orientado al conocimiento: </a:t>
            </a:r>
            <a:r>
              <a:rPr lang="es-ES" i="1" dirty="0" err="1">
                <a:latin typeface="+mn-lt"/>
              </a:rPr>
              <a:t>knowledge</a:t>
            </a:r>
            <a:r>
              <a:rPr lang="es-ES" i="1" dirty="0">
                <a:latin typeface="+mn-lt"/>
              </a:rPr>
              <a:t> </a:t>
            </a:r>
            <a:r>
              <a:rPr lang="es-ES" i="1" dirty="0" err="1">
                <a:latin typeface="+mn-lt"/>
              </a:rPr>
              <a:t>brokers</a:t>
            </a:r>
            <a:r>
              <a:rPr lang="es-ES" b="0" dirty="0">
                <a:latin typeface="+mn-lt"/>
              </a:rPr>
              <a:t> (</a:t>
            </a:r>
            <a:r>
              <a:rPr lang="es-ES" b="0" dirty="0" err="1">
                <a:latin typeface="+mn-lt"/>
              </a:rPr>
              <a:t>Chiambaretto</a:t>
            </a:r>
            <a:r>
              <a:rPr lang="es-ES" b="0" dirty="0">
                <a:latin typeface="+mn-lt"/>
              </a:rPr>
              <a:t> et al., 2019)</a:t>
            </a:r>
            <a:endParaRPr kumimoji="0" lang="es-ES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8547D563-76AB-E973-53C4-06619F52268D}"/>
              </a:ext>
            </a:extLst>
          </p:cNvPr>
          <p:cNvSpPr txBox="1"/>
          <p:nvPr/>
        </p:nvSpPr>
        <p:spPr>
          <a:xfrm>
            <a:off x="6622467" y="4724790"/>
            <a:ext cx="5881902" cy="30572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457200" marR="0" indent="-4572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s-ES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Helvetica Neue"/>
                <a:cs typeface="Helvetica Neue"/>
                <a:sym typeface="Helvetica Neue"/>
              </a:rPr>
              <a:t>Reclutamiento y selección de personal que sea capaz de gestionar las tensiones</a:t>
            </a:r>
          </a:p>
          <a:p>
            <a:pPr marL="457200" marR="0" indent="-4572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s-ES" b="0" dirty="0">
                <a:latin typeface="+mn-lt"/>
              </a:rPr>
              <a:t>Formación en habilidades de resolución de conflictos</a:t>
            </a:r>
          </a:p>
          <a:p>
            <a:pPr marL="457200" marR="0" indent="-4572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s-ES" b="0" dirty="0">
                <a:latin typeface="+mn-lt"/>
              </a:rPr>
              <a:t>Mecanismos para el intercambio de conocimiento</a:t>
            </a:r>
          </a:p>
          <a:p>
            <a:pPr marL="457200" marR="0" indent="-4572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s-ES" b="0" dirty="0">
                <a:latin typeface="+mn-lt"/>
              </a:rPr>
              <a:t>Definición de proyectos de </a:t>
            </a:r>
            <a:r>
              <a:rPr lang="es-ES" b="0" dirty="0" err="1">
                <a:latin typeface="+mn-lt"/>
              </a:rPr>
              <a:t>coopetición</a:t>
            </a:r>
            <a:r>
              <a:rPr lang="es-ES" b="0" dirty="0">
                <a:latin typeface="+mn-lt"/>
              </a:rPr>
              <a:t> y procedimientos</a:t>
            </a:r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34D58649-B8DD-19FF-D3D3-83C9C6488C93}"/>
              </a:ext>
            </a:extLst>
          </p:cNvPr>
          <p:cNvCxnSpPr/>
          <p:nvPr/>
        </p:nvCxnSpPr>
        <p:spPr>
          <a:xfrm>
            <a:off x="3221182" y="3595255"/>
            <a:ext cx="0" cy="1129535"/>
          </a:xfrm>
          <a:prstGeom prst="line">
            <a:avLst/>
          </a:prstGeom>
          <a:noFill/>
          <a:ln w="38100" cap="flat">
            <a:solidFill>
              <a:srgbClr val="FFC000"/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8F2DF091-C5D3-BB37-6473-40BD439F5ED7}"/>
              </a:ext>
            </a:extLst>
          </p:cNvPr>
          <p:cNvCxnSpPr/>
          <p:nvPr/>
        </p:nvCxnSpPr>
        <p:spPr>
          <a:xfrm>
            <a:off x="9441873" y="3595255"/>
            <a:ext cx="0" cy="1129535"/>
          </a:xfrm>
          <a:prstGeom prst="line">
            <a:avLst/>
          </a:prstGeom>
          <a:noFill/>
          <a:ln w="38100" cap="flat">
            <a:solidFill>
              <a:srgbClr val="FFC000"/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4274572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6B13FD36-00DE-8B46-EACD-34F78F9EE905}"/>
              </a:ext>
            </a:extLst>
          </p:cNvPr>
          <p:cNvSpPr/>
          <p:nvPr/>
        </p:nvSpPr>
        <p:spPr>
          <a:xfrm>
            <a:off x="876159" y="2041451"/>
            <a:ext cx="5498710" cy="4455601"/>
          </a:xfrm>
          <a:prstGeom prst="roundRect">
            <a:avLst/>
          </a:prstGeom>
          <a:solidFill>
            <a:srgbClr val="CCEC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9" name="Rectángulo"/>
          <p:cNvSpPr/>
          <p:nvPr/>
        </p:nvSpPr>
        <p:spPr>
          <a:xfrm>
            <a:off x="11366500" y="-12700"/>
            <a:ext cx="1637159" cy="609600"/>
          </a:xfrm>
          <a:prstGeom prst="rect">
            <a:avLst/>
          </a:prstGeom>
          <a:solidFill>
            <a:srgbClr val="FFA1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4202D8F8-AFA9-25B4-761D-44D4B369F6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141" y="-113708"/>
            <a:ext cx="13004800" cy="187713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E2FDE58-B805-966B-390D-236B656844B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0"/>
          </a:blip>
          <a:srcRect t="14614" b="10669"/>
          <a:stretch/>
        </p:blipFill>
        <p:spPr>
          <a:xfrm>
            <a:off x="3251200" y="6497052"/>
            <a:ext cx="6502400" cy="3240506"/>
          </a:xfrm>
          <a:prstGeom prst="rect">
            <a:avLst/>
          </a:prstGeom>
        </p:spPr>
      </p:pic>
      <p:sp>
        <p:nvSpPr>
          <p:cNvPr id="24" name="Título de la página">
            <a:extLst>
              <a:ext uri="{FF2B5EF4-FFF2-40B4-BE49-F238E27FC236}">
                <a16:creationId xmlns:a16="http://schemas.microsoft.com/office/drawing/2014/main" id="{14C5CE05-E977-2541-87B9-C1AA49BD51EC}"/>
              </a:ext>
            </a:extLst>
          </p:cNvPr>
          <p:cNvSpPr txBox="1"/>
          <p:nvPr/>
        </p:nvSpPr>
        <p:spPr>
          <a:xfrm>
            <a:off x="342909" y="180240"/>
            <a:ext cx="12316699" cy="13862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defRPr sz="3700" b="0">
                <a:solidFill>
                  <a:srgbClr val="0066A1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r>
              <a:rPr lang="es-E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3.3. Productividad científica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8547D563-76AB-E973-53C4-06619F52268D}"/>
              </a:ext>
            </a:extLst>
          </p:cNvPr>
          <p:cNvSpPr txBox="1"/>
          <p:nvPr/>
        </p:nvSpPr>
        <p:spPr>
          <a:xfrm>
            <a:off x="187157" y="2364018"/>
            <a:ext cx="6502400" cy="35496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457200" marR="0" indent="-45720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s-ES" sz="3200" b="0" dirty="0">
                <a:latin typeface="+mn-lt"/>
              </a:rPr>
              <a:t>Innovación</a:t>
            </a:r>
          </a:p>
          <a:p>
            <a:pPr marL="457200" marR="0" indent="-45720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s-ES" sz="3200" b="0" dirty="0">
              <a:latin typeface="+mn-lt"/>
            </a:endParaRPr>
          </a:p>
          <a:p>
            <a:pPr marL="457200" marR="0" indent="-45720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s-ES" sz="3200" b="0" dirty="0">
                <a:latin typeface="+mn-lt"/>
              </a:rPr>
              <a:t>Rendimiento</a:t>
            </a:r>
          </a:p>
          <a:p>
            <a:pPr marL="457200" marR="0" indent="-45720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s-ES" sz="3200" b="0" dirty="0">
              <a:latin typeface="+mn-lt"/>
            </a:endParaRPr>
          </a:p>
          <a:p>
            <a:pPr marL="457200" marR="0" indent="-45720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s-ES" sz="3200" b="0" dirty="0" err="1">
                <a:latin typeface="+mn-lt"/>
              </a:rPr>
              <a:t>Coaprendizaje</a:t>
            </a:r>
            <a:endParaRPr lang="es-ES" sz="3200" b="0" dirty="0">
              <a:latin typeface="+mn-lt"/>
            </a:endParaRPr>
          </a:p>
          <a:p>
            <a:pPr marL="457200" marR="0" indent="-45720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s-ES" sz="3200" b="0" dirty="0">
              <a:latin typeface="+mn-lt"/>
            </a:endParaRPr>
          </a:p>
          <a:p>
            <a:pPr marL="457200" marR="0" indent="-45720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s-ES" sz="3200" dirty="0">
                <a:latin typeface="+mn-lt"/>
              </a:rPr>
              <a:t>Publicaciones científicas</a:t>
            </a:r>
            <a:endParaRPr lang="es-ES" sz="3200" b="0" dirty="0">
              <a:latin typeface="+mn-lt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0ACA401-BC9D-3062-B6BF-C0445505589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7297" t="36430" r="6521" b="23419"/>
          <a:stretch/>
        </p:blipFill>
        <p:spPr>
          <a:xfrm>
            <a:off x="10591826" y="1726128"/>
            <a:ext cx="1152832" cy="4651943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D60628-AFA5-16B2-34A8-3C801989A177}"/>
              </a:ext>
            </a:extLst>
          </p:cNvPr>
          <p:cNvCxnSpPr/>
          <p:nvPr/>
        </p:nvCxnSpPr>
        <p:spPr>
          <a:xfrm>
            <a:off x="6689557" y="3826042"/>
            <a:ext cx="3421005" cy="0"/>
          </a:xfrm>
          <a:prstGeom prst="line">
            <a:avLst/>
          </a:prstGeom>
          <a:noFill/>
          <a:ln w="57150" cap="flat">
            <a:solidFill>
              <a:srgbClr val="FFC000"/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549767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9210BE5F-8096-344D-08CF-C321C3CE51F3}"/>
              </a:ext>
            </a:extLst>
          </p:cNvPr>
          <p:cNvGrpSpPr/>
          <p:nvPr/>
        </p:nvGrpSpPr>
        <p:grpSpPr>
          <a:xfrm>
            <a:off x="913101" y="3220408"/>
            <a:ext cx="10585459" cy="5930411"/>
            <a:chOff x="913101" y="3220408"/>
            <a:chExt cx="10585459" cy="5930411"/>
          </a:xfrm>
        </p:grpSpPr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739C344C-0D4F-2AF8-826A-7D7E4A2DC23C}"/>
                </a:ext>
              </a:extLst>
            </p:cNvPr>
            <p:cNvSpPr txBox="1"/>
            <p:nvPr/>
          </p:nvSpPr>
          <p:spPr>
            <a:xfrm>
              <a:off x="1503956" y="3432235"/>
              <a:ext cx="9994604" cy="5334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ES" sz="280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Helvetica Neue"/>
                  <a:cs typeface="Helvetica Neue"/>
                  <a:sym typeface="Helvetica Neue"/>
                </a:rPr>
                <a:t>Análisis de la productividad científica desde una visión </a:t>
              </a:r>
              <a:r>
                <a:rPr kumimoji="0" lang="es-ES" sz="2800" i="0" u="none" strike="noStrike" cap="none" spc="0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Helvetica Neue"/>
                  <a:cs typeface="Helvetica Neue"/>
                  <a:sym typeface="Helvetica Neue"/>
                </a:rPr>
                <a:t>coopetitiva</a:t>
              </a:r>
              <a:r>
                <a:rPr kumimoji="0" lang="es-ES" sz="280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Helvetica Neue"/>
                  <a:cs typeface="Helvetica Neue"/>
                  <a:sym typeface="Helvetica Neue"/>
                </a:rPr>
                <a:t> </a:t>
              </a:r>
            </a:p>
          </p:txBody>
        </p:sp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3CD9429A-415D-9FB6-932F-5CB964B213B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05042" y="4061453"/>
              <a:ext cx="8192432" cy="5089366"/>
            </a:xfrm>
            <a:prstGeom prst="rect">
              <a:avLst/>
            </a:prstGeom>
          </p:spPr>
        </p:pic>
        <p:grpSp>
          <p:nvGrpSpPr>
            <p:cNvPr id="18" name="Google Shape;985;p50">
              <a:extLst>
                <a:ext uri="{FF2B5EF4-FFF2-40B4-BE49-F238E27FC236}">
                  <a16:creationId xmlns:a16="http://schemas.microsoft.com/office/drawing/2014/main" id="{F10B9708-7C0E-812A-DF6A-C3B2FB070574}"/>
                </a:ext>
              </a:extLst>
            </p:cNvPr>
            <p:cNvGrpSpPr/>
            <p:nvPr/>
          </p:nvGrpSpPr>
          <p:grpSpPr>
            <a:xfrm>
              <a:off x="913101" y="3220408"/>
              <a:ext cx="543466" cy="745306"/>
              <a:chOff x="6718575" y="2318625"/>
              <a:chExt cx="256950" cy="407375"/>
            </a:xfrm>
            <a:solidFill>
              <a:srgbClr val="002060"/>
            </a:solidFill>
          </p:grpSpPr>
          <p:sp>
            <p:nvSpPr>
              <p:cNvPr id="19" name="Google Shape;986;p50">
                <a:extLst>
                  <a:ext uri="{FF2B5EF4-FFF2-40B4-BE49-F238E27FC236}">
                    <a16:creationId xmlns:a16="http://schemas.microsoft.com/office/drawing/2014/main" id="{BC74AFD0-2DFB-4BE8-8F00-079F79D98BEF}"/>
                  </a:ext>
                </a:extLst>
              </p:cNvPr>
              <p:cNvSpPr/>
              <p:nvPr/>
            </p:nvSpPr>
            <p:spPr>
              <a:xfrm>
                <a:off x="6795900" y="2673600"/>
                <a:ext cx="102300" cy="22550"/>
              </a:xfrm>
              <a:custGeom>
                <a:avLst/>
                <a:gdLst/>
                <a:ahLst/>
                <a:cxnLst/>
                <a:rect l="l" t="t" r="r" b="b"/>
                <a:pathLst>
                  <a:path w="4092" h="902" fill="none" extrusionOk="0">
                    <a:moveTo>
                      <a:pt x="4092" y="902"/>
                    </a:moveTo>
                    <a:lnTo>
                      <a:pt x="4092" y="1"/>
                    </a:lnTo>
                    <a:lnTo>
                      <a:pt x="0" y="1"/>
                    </a:lnTo>
                    <a:lnTo>
                      <a:pt x="0" y="902"/>
                    </a:lnTo>
                    <a:lnTo>
                      <a:pt x="4092" y="902"/>
                    </a:lnTo>
                    <a:close/>
                  </a:path>
                </a:pathLst>
              </a:custGeom>
              <a:grpFill/>
              <a:ln w="28575" cap="rnd" cmpd="sng">
                <a:solidFill>
                  <a:srgbClr val="00336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987;p50">
                <a:extLst>
                  <a:ext uri="{FF2B5EF4-FFF2-40B4-BE49-F238E27FC236}">
                    <a16:creationId xmlns:a16="http://schemas.microsoft.com/office/drawing/2014/main" id="{1841DE82-E881-E950-4A75-CF2995707D0D}"/>
                  </a:ext>
                </a:extLst>
              </p:cNvPr>
              <p:cNvSpPr/>
              <p:nvPr/>
            </p:nvSpPr>
            <p:spPr>
              <a:xfrm>
                <a:off x="6795900" y="2650475"/>
                <a:ext cx="102300" cy="22550"/>
              </a:xfrm>
              <a:custGeom>
                <a:avLst/>
                <a:gdLst/>
                <a:ahLst/>
                <a:cxnLst/>
                <a:rect l="l" t="t" r="r" b="b"/>
                <a:pathLst>
                  <a:path w="4092" h="902" fill="none" extrusionOk="0">
                    <a:moveTo>
                      <a:pt x="4092" y="901"/>
                    </a:moveTo>
                    <a:lnTo>
                      <a:pt x="4092" y="0"/>
                    </a:lnTo>
                    <a:lnTo>
                      <a:pt x="0" y="0"/>
                    </a:lnTo>
                    <a:lnTo>
                      <a:pt x="0" y="901"/>
                    </a:lnTo>
                    <a:lnTo>
                      <a:pt x="4092" y="901"/>
                    </a:lnTo>
                    <a:close/>
                  </a:path>
                </a:pathLst>
              </a:custGeom>
              <a:grpFill/>
              <a:ln w="28575" cap="rnd" cmpd="sng">
                <a:solidFill>
                  <a:srgbClr val="00336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988;p50">
                <a:extLst>
                  <a:ext uri="{FF2B5EF4-FFF2-40B4-BE49-F238E27FC236}">
                    <a16:creationId xmlns:a16="http://schemas.microsoft.com/office/drawing/2014/main" id="{0BC57803-F498-C87E-A0B4-69C4591F1FB6}"/>
                  </a:ext>
                </a:extLst>
              </p:cNvPr>
              <p:cNvSpPr/>
              <p:nvPr/>
            </p:nvSpPr>
            <p:spPr>
              <a:xfrm>
                <a:off x="6795900" y="2696125"/>
                <a:ext cx="102300" cy="29875"/>
              </a:xfrm>
              <a:custGeom>
                <a:avLst/>
                <a:gdLst/>
                <a:ahLst/>
                <a:cxnLst/>
                <a:rect l="l" t="t" r="r" b="b"/>
                <a:pathLst>
                  <a:path w="4092" h="1195" fill="none" extrusionOk="0">
                    <a:moveTo>
                      <a:pt x="0" y="1"/>
                    </a:moveTo>
                    <a:lnTo>
                      <a:pt x="0" y="171"/>
                    </a:lnTo>
                    <a:lnTo>
                      <a:pt x="0" y="171"/>
                    </a:lnTo>
                    <a:lnTo>
                      <a:pt x="24" y="318"/>
                    </a:lnTo>
                    <a:lnTo>
                      <a:pt x="98" y="464"/>
                    </a:lnTo>
                    <a:lnTo>
                      <a:pt x="195" y="585"/>
                    </a:lnTo>
                    <a:lnTo>
                      <a:pt x="341" y="659"/>
                    </a:lnTo>
                    <a:lnTo>
                      <a:pt x="1875" y="1170"/>
                    </a:lnTo>
                    <a:lnTo>
                      <a:pt x="1875" y="1170"/>
                    </a:lnTo>
                    <a:lnTo>
                      <a:pt x="2046" y="1194"/>
                    </a:lnTo>
                    <a:lnTo>
                      <a:pt x="2046" y="1194"/>
                    </a:lnTo>
                    <a:lnTo>
                      <a:pt x="2216" y="1170"/>
                    </a:lnTo>
                    <a:lnTo>
                      <a:pt x="3751" y="659"/>
                    </a:lnTo>
                    <a:lnTo>
                      <a:pt x="3751" y="659"/>
                    </a:lnTo>
                    <a:lnTo>
                      <a:pt x="3897" y="585"/>
                    </a:lnTo>
                    <a:lnTo>
                      <a:pt x="3994" y="464"/>
                    </a:lnTo>
                    <a:lnTo>
                      <a:pt x="4067" y="318"/>
                    </a:lnTo>
                    <a:lnTo>
                      <a:pt x="4092" y="171"/>
                    </a:lnTo>
                    <a:lnTo>
                      <a:pt x="4092" y="1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28575" cap="rnd" cmpd="sng">
                <a:solidFill>
                  <a:srgbClr val="00336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989;p50">
                <a:extLst>
                  <a:ext uri="{FF2B5EF4-FFF2-40B4-BE49-F238E27FC236}">
                    <a16:creationId xmlns:a16="http://schemas.microsoft.com/office/drawing/2014/main" id="{7965257E-499C-1E54-5802-2BAE18CDCD92}"/>
                  </a:ext>
                </a:extLst>
              </p:cNvPr>
              <p:cNvSpPr/>
              <p:nvPr/>
            </p:nvSpPr>
            <p:spPr>
              <a:xfrm>
                <a:off x="6784925" y="2459275"/>
                <a:ext cx="35350" cy="166875"/>
              </a:xfrm>
              <a:custGeom>
                <a:avLst/>
                <a:gdLst/>
                <a:ahLst/>
                <a:cxnLst/>
                <a:rect l="l" t="t" r="r" b="b"/>
                <a:pathLst>
                  <a:path w="1414" h="6675" fill="none" extrusionOk="0">
                    <a:moveTo>
                      <a:pt x="1413" y="6674"/>
                    </a:moveTo>
                    <a:lnTo>
                      <a:pt x="1413" y="6674"/>
                    </a:lnTo>
                    <a:lnTo>
                      <a:pt x="585" y="2850"/>
                    </a:lnTo>
                    <a:lnTo>
                      <a:pt x="1" y="1"/>
                    </a:lnTo>
                  </a:path>
                </a:pathLst>
              </a:custGeom>
              <a:grpFill/>
              <a:ln w="28575" cap="rnd" cmpd="sng">
                <a:solidFill>
                  <a:srgbClr val="00336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990;p50">
                <a:extLst>
                  <a:ext uri="{FF2B5EF4-FFF2-40B4-BE49-F238E27FC236}">
                    <a16:creationId xmlns:a16="http://schemas.microsoft.com/office/drawing/2014/main" id="{0FF1F5CD-7622-EC5E-89C1-7816C66D04BD}"/>
                  </a:ext>
                </a:extLst>
              </p:cNvPr>
              <p:cNvSpPr/>
              <p:nvPr/>
            </p:nvSpPr>
            <p:spPr>
              <a:xfrm>
                <a:off x="6718575" y="2318625"/>
                <a:ext cx="256950" cy="307525"/>
              </a:xfrm>
              <a:custGeom>
                <a:avLst/>
                <a:gdLst/>
                <a:ahLst/>
                <a:cxnLst/>
                <a:rect l="l" t="t" r="r" b="b"/>
                <a:pathLst>
                  <a:path w="10278" h="12301" fill="none" extrusionOk="0">
                    <a:moveTo>
                      <a:pt x="7185" y="12300"/>
                    </a:moveTo>
                    <a:lnTo>
                      <a:pt x="7185" y="12300"/>
                    </a:lnTo>
                    <a:lnTo>
                      <a:pt x="7307" y="11764"/>
                    </a:lnTo>
                    <a:lnTo>
                      <a:pt x="7477" y="11253"/>
                    </a:lnTo>
                    <a:lnTo>
                      <a:pt x="7672" y="10766"/>
                    </a:lnTo>
                    <a:lnTo>
                      <a:pt x="7891" y="10327"/>
                    </a:lnTo>
                    <a:lnTo>
                      <a:pt x="8135" y="9913"/>
                    </a:lnTo>
                    <a:lnTo>
                      <a:pt x="8378" y="9499"/>
                    </a:lnTo>
                    <a:lnTo>
                      <a:pt x="8914" y="8720"/>
                    </a:lnTo>
                    <a:lnTo>
                      <a:pt x="9182" y="8330"/>
                    </a:lnTo>
                    <a:lnTo>
                      <a:pt x="9425" y="7941"/>
                    </a:lnTo>
                    <a:lnTo>
                      <a:pt x="9645" y="7551"/>
                    </a:lnTo>
                    <a:lnTo>
                      <a:pt x="9864" y="7113"/>
                    </a:lnTo>
                    <a:lnTo>
                      <a:pt x="10034" y="6674"/>
                    </a:lnTo>
                    <a:lnTo>
                      <a:pt x="10156" y="6187"/>
                    </a:lnTo>
                    <a:lnTo>
                      <a:pt x="10229" y="5676"/>
                    </a:lnTo>
                    <a:lnTo>
                      <a:pt x="10253" y="5408"/>
                    </a:lnTo>
                    <a:lnTo>
                      <a:pt x="10278" y="5140"/>
                    </a:lnTo>
                    <a:lnTo>
                      <a:pt x="10278" y="5140"/>
                    </a:lnTo>
                    <a:lnTo>
                      <a:pt x="10229" y="4604"/>
                    </a:lnTo>
                    <a:lnTo>
                      <a:pt x="10156" y="4093"/>
                    </a:lnTo>
                    <a:lnTo>
                      <a:pt x="10034" y="3605"/>
                    </a:lnTo>
                    <a:lnTo>
                      <a:pt x="9864" y="3143"/>
                    </a:lnTo>
                    <a:lnTo>
                      <a:pt x="9645" y="2680"/>
                    </a:lnTo>
                    <a:lnTo>
                      <a:pt x="9401" y="2266"/>
                    </a:lnTo>
                    <a:lnTo>
                      <a:pt x="9084" y="1876"/>
                    </a:lnTo>
                    <a:lnTo>
                      <a:pt x="8768" y="1511"/>
                    </a:lnTo>
                    <a:lnTo>
                      <a:pt x="8402" y="1170"/>
                    </a:lnTo>
                    <a:lnTo>
                      <a:pt x="8013" y="878"/>
                    </a:lnTo>
                    <a:lnTo>
                      <a:pt x="7574" y="634"/>
                    </a:lnTo>
                    <a:lnTo>
                      <a:pt x="7136" y="415"/>
                    </a:lnTo>
                    <a:lnTo>
                      <a:pt x="6673" y="244"/>
                    </a:lnTo>
                    <a:lnTo>
                      <a:pt x="6162" y="98"/>
                    </a:lnTo>
                    <a:lnTo>
                      <a:pt x="5675" y="25"/>
                    </a:lnTo>
                    <a:lnTo>
                      <a:pt x="5139" y="1"/>
                    </a:lnTo>
                    <a:lnTo>
                      <a:pt x="5139" y="1"/>
                    </a:lnTo>
                    <a:lnTo>
                      <a:pt x="4603" y="25"/>
                    </a:lnTo>
                    <a:lnTo>
                      <a:pt x="4116" y="98"/>
                    </a:lnTo>
                    <a:lnTo>
                      <a:pt x="3605" y="244"/>
                    </a:lnTo>
                    <a:lnTo>
                      <a:pt x="3142" y="415"/>
                    </a:lnTo>
                    <a:lnTo>
                      <a:pt x="2703" y="634"/>
                    </a:lnTo>
                    <a:lnTo>
                      <a:pt x="2265" y="878"/>
                    </a:lnTo>
                    <a:lnTo>
                      <a:pt x="1875" y="1170"/>
                    </a:lnTo>
                    <a:lnTo>
                      <a:pt x="1510" y="1511"/>
                    </a:lnTo>
                    <a:lnTo>
                      <a:pt x="1193" y="1876"/>
                    </a:lnTo>
                    <a:lnTo>
                      <a:pt x="877" y="2266"/>
                    </a:lnTo>
                    <a:lnTo>
                      <a:pt x="633" y="2680"/>
                    </a:lnTo>
                    <a:lnTo>
                      <a:pt x="414" y="3143"/>
                    </a:lnTo>
                    <a:lnTo>
                      <a:pt x="244" y="3605"/>
                    </a:lnTo>
                    <a:lnTo>
                      <a:pt x="122" y="4093"/>
                    </a:lnTo>
                    <a:lnTo>
                      <a:pt x="49" y="4604"/>
                    </a:lnTo>
                    <a:lnTo>
                      <a:pt x="0" y="5140"/>
                    </a:lnTo>
                    <a:lnTo>
                      <a:pt x="0" y="5140"/>
                    </a:lnTo>
                    <a:lnTo>
                      <a:pt x="24" y="5408"/>
                    </a:lnTo>
                    <a:lnTo>
                      <a:pt x="49" y="5676"/>
                    </a:lnTo>
                    <a:lnTo>
                      <a:pt x="122" y="6187"/>
                    </a:lnTo>
                    <a:lnTo>
                      <a:pt x="244" y="6674"/>
                    </a:lnTo>
                    <a:lnTo>
                      <a:pt x="414" y="7113"/>
                    </a:lnTo>
                    <a:lnTo>
                      <a:pt x="633" y="7551"/>
                    </a:lnTo>
                    <a:lnTo>
                      <a:pt x="852" y="7941"/>
                    </a:lnTo>
                    <a:lnTo>
                      <a:pt x="1096" y="8330"/>
                    </a:lnTo>
                    <a:lnTo>
                      <a:pt x="1364" y="8720"/>
                    </a:lnTo>
                    <a:lnTo>
                      <a:pt x="1900" y="9499"/>
                    </a:lnTo>
                    <a:lnTo>
                      <a:pt x="2143" y="9913"/>
                    </a:lnTo>
                    <a:lnTo>
                      <a:pt x="2387" y="10327"/>
                    </a:lnTo>
                    <a:lnTo>
                      <a:pt x="2606" y="10766"/>
                    </a:lnTo>
                    <a:lnTo>
                      <a:pt x="2801" y="11253"/>
                    </a:lnTo>
                    <a:lnTo>
                      <a:pt x="2971" y="11764"/>
                    </a:lnTo>
                    <a:lnTo>
                      <a:pt x="3093" y="12300"/>
                    </a:lnTo>
                  </a:path>
                </a:pathLst>
              </a:custGeom>
              <a:grpFill/>
              <a:ln w="28575" cap="rnd" cmpd="sng">
                <a:solidFill>
                  <a:srgbClr val="00336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" name="Google Shape;991;p50">
                <a:extLst>
                  <a:ext uri="{FF2B5EF4-FFF2-40B4-BE49-F238E27FC236}">
                    <a16:creationId xmlns:a16="http://schemas.microsoft.com/office/drawing/2014/main" id="{D65B5E95-CD8F-2D4B-DCFB-A7D918D3673E}"/>
                  </a:ext>
                </a:extLst>
              </p:cNvPr>
              <p:cNvSpPr/>
              <p:nvPr/>
            </p:nvSpPr>
            <p:spPr>
              <a:xfrm>
                <a:off x="6873825" y="2459275"/>
                <a:ext cx="35350" cy="166875"/>
              </a:xfrm>
              <a:custGeom>
                <a:avLst/>
                <a:gdLst/>
                <a:ahLst/>
                <a:cxnLst/>
                <a:rect l="l" t="t" r="r" b="b"/>
                <a:pathLst>
                  <a:path w="1414" h="6675" fill="none" extrusionOk="0">
                    <a:moveTo>
                      <a:pt x="1413" y="1"/>
                    </a:moveTo>
                    <a:lnTo>
                      <a:pt x="1413" y="1"/>
                    </a:lnTo>
                    <a:lnTo>
                      <a:pt x="829" y="2850"/>
                    </a:lnTo>
                    <a:lnTo>
                      <a:pt x="1" y="6674"/>
                    </a:lnTo>
                  </a:path>
                </a:pathLst>
              </a:custGeom>
              <a:grpFill/>
              <a:ln w="28575" cap="rnd" cmpd="sng">
                <a:solidFill>
                  <a:srgbClr val="00336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992;p50">
                <a:extLst>
                  <a:ext uri="{FF2B5EF4-FFF2-40B4-BE49-F238E27FC236}">
                    <a16:creationId xmlns:a16="http://schemas.microsoft.com/office/drawing/2014/main" id="{06D3BA04-0BD9-1DC9-040F-ADFC98D54306}"/>
                  </a:ext>
                </a:extLst>
              </p:cNvPr>
              <p:cNvSpPr/>
              <p:nvPr/>
            </p:nvSpPr>
            <p:spPr>
              <a:xfrm>
                <a:off x="6801975" y="2453200"/>
                <a:ext cx="90150" cy="19500"/>
              </a:xfrm>
              <a:custGeom>
                <a:avLst/>
                <a:gdLst/>
                <a:ahLst/>
                <a:cxnLst/>
                <a:rect l="l" t="t" r="r" b="b"/>
                <a:pathLst>
                  <a:path w="3606" h="780" fill="none" extrusionOk="0">
                    <a:moveTo>
                      <a:pt x="1" y="73"/>
                    </a:moveTo>
                    <a:lnTo>
                      <a:pt x="829" y="780"/>
                    </a:lnTo>
                    <a:lnTo>
                      <a:pt x="1657" y="73"/>
                    </a:lnTo>
                    <a:lnTo>
                      <a:pt x="1657" y="73"/>
                    </a:lnTo>
                    <a:lnTo>
                      <a:pt x="1730" y="25"/>
                    </a:lnTo>
                    <a:lnTo>
                      <a:pt x="1803" y="0"/>
                    </a:lnTo>
                    <a:lnTo>
                      <a:pt x="1876" y="25"/>
                    </a:lnTo>
                    <a:lnTo>
                      <a:pt x="1949" y="73"/>
                    </a:lnTo>
                    <a:lnTo>
                      <a:pt x="2777" y="780"/>
                    </a:lnTo>
                    <a:lnTo>
                      <a:pt x="3605" y="73"/>
                    </a:lnTo>
                  </a:path>
                </a:pathLst>
              </a:custGeom>
              <a:grpFill/>
              <a:ln w="28575" cap="rnd" cmpd="sng">
                <a:solidFill>
                  <a:srgbClr val="00336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993;p50">
                <a:extLst>
                  <a:ext uri="{FF2B5EF4-FFF2-40B4-BE49-F238E27FC236}">
                    <a16:creationId xmlns:a16="http://schemas.microsoft.com/office/drawing/2014/main" id="{DC9AB404-840D-A4CA-4D75-9DBF2C238FA8}"/>
                  </a:ext>
                </a:extLst>
              </p:cNvPr>
              <p:cNvSpPr/>
              <p:nvPr/>
            </p:nvSpPr>
            <p:spPr>
              <a:xfrm>
                <a:off x="6795900" y="2628550"/>
                <a:ext cx="1023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092" h="1" fill="none" extrusionOk="0">
                    <a:moveTo>
                      <a:pt x="0" y="1"/>
                    </a:moveTo>
                    <a:lnTo>
                      <a:pt x="4092" y="1"/>
                    </a:lnTo>
                  </a:path>
                </a:pathLst>
              </a:custGeom>
              <a:grpFill/>
              <a:ln w="28575" cap="rnd" cmpd="sng">
                <a:solidFill>
                  <a:srgbClr val="00336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59" name="Rectángulo"/>
          <p:cNvSpPr/>
          <p:nvPr/>
        </p:nvSpPr>
        <p:spPr>
          <a:xfrm>
            <a:off x="11366500" y="-12700"/>
            <a:ext cx="1637159" cy="609600"/>
          </a:xfrm>
          <a:prstGeom prst="rect">
            <a:avLst/>
          </a:prstGeom>
          <a:solidFill>
            <a:srgbClr val="FFA1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4202D8F8-AFA9-25B4-761D-44D4B369F6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141" y="-113708"/>
            <a:ext cx="13004800" cy="1877136"/>
          </a:xfrm>
          <a:prstGeom prst="rect">
            <a:avLst/>
          </a:prstGeom>
        </p:spPr>
      </p:pic>
      <p:sp>
        <p:nvSpPr>
          <p:cNvPr id="24" name="Título de la página">
            <a:extLst>
              <a:ext uri="{FF2B5EF4-FFF2-40B4-BE49-F238E27FC236}">
                <a16:creationId xmlns:a16="http://schemas.microsoft.com/office/drawing/2014/main" id="{14C5CE05-E977-2541-87B9-C1AA49BD51EC}"/>
              </a:ext>
            </a:extLst>
          </p:cNvPr>
          <p:cNvSpPr txBox="1"/>
          <p:nvPr/>
        </p:nvSpPr>
        <p:spPr>
          <a:xfrm>
            <a:off x="342909" y="180240"/>
            <a:ext cx="12316699" cy="13862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defRPr sz="3700" b="0">
                <a:solidFill>
                  <a:srgbClr val="0066A1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r>
              <a:rPr lang="es-E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CONCLUSIONES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E2F9376-D098-4914-04C0-0E892057D39F}"/>
              </a:ext>
            </a:extLst>
          </p:cNvPr>
          <p:cNvSpPr txBox="1"/>
          <p:nvPr/>
        </p:nvSpPr>
        <p:spPr>
          <a:xfrm>
            <a:off x="1503956" y="2026831"/>
            <a:ext cx="9994604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2000" b="0" i="1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Helvetica Neue"/>
                <a:cs typeface="Helvetica Neue"/>
                <a:sym typeface="Helvetica Neue"/>
              </a:rPr>
              <a:t>Seibert</a:t>
            </a:r>
            <a:r>
              <a:rPr kumimoji="0" lang="es-ES" sz="20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Helvetica Neue"/>
                <a:cs typeface="Helvetica Neue"/>
                <a:sym typeface="Helvetica Neue"/>
              </a:rPr>
              <a:t> et al. (2017, p. 104), “todavía hay mucho que aprender sobre el proceso de investigación y la forma en que las estrategias de investigación permiten a los individuos producir investigación de alta calidad”</a:t>
            </a:r>
          </a:p>
        </p:txBody>
      </p:sp>
    </p:spTree>
    <p:extLst>
      <p:ext uri="{BB962C8B-B14F-4D97-AF65-F5344CB8AC3E}">
        <p14:creationId xmlns:p14="http://schemas.microsoft.com/office/powerpoint/2010/main" val="204247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Rubik Bold"/>
        <a:ea typeface="Rubik Bold"/>
        <a:cs typeface="Rubik Bold"/>
      </a:majorFont>
      <a:minorFont>
        <a:latin typeface="Rubik Bold"/>
        <a:ea typeface="Rubik Bold"/>
        <a:cs typeface="Rubik Bold"/>
      </a:minorFont>
    </a:fontScheme>
    <a:fmtScheme name="White">
      <a:fillStyleLst>
        <a:solidFill>
          <a:srgbClr val="FFFFFF"/>
        </a:solidFill>
        <a:solidFill>
          <a:srgbClr val="FFFFFF"/>
        </a:solidFill>
        <a:solidFill>
          <a:srgbClr val="FFFFFF"/>
        </a:solidFill>
      </a:fillStyleLst>
      <a:lnStyleLst>
        <a:ln>
          <a:solidFill>
            <a:srgbClr val="000000"/>
          </a:solidFill>
        </a:ln>
        <a:ln>
          <a:solidFill>
            <a:srgbClr val="000000"/>
          </a:solidFill>
        </a:ln>
        <a:ln>
          <a:solidFill>
            <a:srgbClr val="000000"/>
          </a:solidFill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rgbClr val="FFFFFF"/>
        </a:solidFill>
        <a:solidFill>
          <a:srgbClr val="FFFFFF"/>
        </a:solidFill>
        <a:solidFill>
          <a:srgbClr val="FFFFFF"/>
        </a:soli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Rubik Bold"/>
        <a:ea typeface="Rubik Bold"/>
        <a:cs typeface="Rubik Bold"/>
      </a:majorFont>
      <a:minorFont>
        <a:latin typeface="Rubik Bold"/>
        <a:ea typeface="Rubik Bold"/>
        <a:cs typeface="Rubik Bold"/>
      </a:minorFont>
    </a:fontScheme>
    <a:fmtScheme name="White">
      <a:fillStyleLst>
        <a:solidFill>
          <a:srgbClr val="FFFFFF"/>
        </a:solidFill>
        <a:solidFill>
          <a:srgbClr val="FFFFFF"/>
        </a:solidFill>
        <a:solidFill>
          <a:srgbClr val="FFFFFF"/>
        </a:solidFill>
      </a:fillStyleLst>
      <a:lnStyleLst>
        <a:ln>
          <a:solidFill>
            <a:srgbClr val="000000"/>
          </a:solidFill>
        </a:ln>
        <a:ln>
          <a:solidFill>
            <a:srgbClr val="000000"/>
          </a:solidFill>
        </a:ln>
        <a:ln>
          <a:solidFill>
            <a:srgbClr val="000000"/>
          </a:solidFill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rgbClr val="FFFFFF"/>
        </a:solidFill>
        <a:solidFill>
          <a:srgbClr val="FFFFFF"/>
        </a:solidFill>
        <a:solidFill>
          <a:srgbClr val="FFFFFF"/>
        </a:soli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1009</TotalTime>
  <Words>428</Words>
  <Application>Microsoft Office PowerPoint</Application>
  <PresentationFormat>Personalizado</PresentationFormat>
  <Paragraphs>90</Paragraphs>
  <Slides>10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8" baseType="lpstr">
      <vt:lpstr>Arial</vt:lpstr>
      <vt:lpstr>Calibri</vt:lpstr>
      <vt:lpstr>Helvetica Neue</vt:lpstr>
      <vt:lpstr>Helvetica Neue Medium</vt:lpstr>
      <vt:lpstr>Roboto Slab</vt:lpstr>
      <vt:lpstr>Rubik Bold</vt:lpstr>
      <vt:lpstr>Rubik Regular</vt:lpstr>
      <vt:lpstr>White</vt:lpstr>
      <vt:lpstr>Modelo para la gestión  del conocimiento científico en entornos de coopetición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Modelo para la gestión  del conocimiento científico en entornos de coopetición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de la ponencia que puede ser muy grande como podemos ver en este ejemplo que reflejamos</dc:title>
  <dc:creator>Administración</dc:creator>
  <cp:lastModifiedBy>Claudia Benítez Núñez</cp:lastModifiedBy>
  <cp:revision>39</cp:revision>
  <dcterms:modified xsi:type="dcterms:W3CDTF">2022-09-18T18:28:57Z</dcterms:modified>
</cp:coreProperties>
</file>