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86" r:id="rId3"/>
    <p:sldId id="293" r:id="rId4"/>
    <p:sldId id="291" r:id="rId5"/>
    <p:sldId id="292" r:id="rId6"/>
    <p:sldId id="294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FC000"/>
    <a:srgbClr val="CCECFF"/>
    <a:srgbClr val="336699"/>
    <a:srgbClr val="0066CC"/>
    <a:srgbClr val="99CCFF"/>
    <a:srgbClr val="00206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B8006A-FF47-406D-88D7-54C77BF66E05}" v="39" dt="2022-06-15T11:35:19.829"/>
    <p1510:client id="{F6B61C45-3D41-4EB3-B184-9A9EC3712E67}" v="9" dt="2022-06-19T16:44:41.80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74" autoAdjust="0"/>
  </p:normalViewPr>
  <p:slideViewPr>
    <p:cSldViewPr snapToGrid="0" snapToObjects="1" showGuides="1">
      <p:cViewPr varScale="1">
        <p:scale>
          <a:sx n="76" d="100"/>
          <a:sy n="76" d="100"/>
        </p:scale>
        <p:origin x="1722" y="11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109641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ortada_blanca.png" descr="portada_blanc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Nombre de autor/a"/>
          <p:cNvSpPr txBox="1"/>
          <p:nvPr/>
        </p:nvSpPr>
        <p:spPr>
          <a:xfrm>
            <a:off x="5110703" y="6444122"/>
            <a:ext cx="7293155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pPr algn="r"/>
            <a:r>
              <a:rPr lang="es-ES" sz="2400" dirty="0">
                <a:solidFill>
                  <a:schemeClr val="lt1"/>
                </a:solidFill>
                <a:latin typeface="Roboto Slab"/>
                <a:ea typeface="Roboto Slab"/>
                <a:sym typeface="Roboto Slab"/>
              </a:rPr>
              <a:t>Daniel Dorta </a:t>
            </a:r>
            <a:r>
              <a:rPr lang="es-ES" sz="2400" dirty="0" err="1">
                <a:solidFill>
                  <a:schemeClr val="lt1"/>
                </a:solidFill>
                <a:latin typeface="Roboto Slab"/>
                <a:ea typeface="Roboto Slab"/>
                <a:sym typeface="Roboto Slab"/>
              </a:rPr>
              <a:t>Afonso</a:t>
            </a:r>
            <a:endParaRPr lang="es-ES" sz="2400" dirty="0">
              <a:solidFill>
                <a:schemeClr val="lt1"/>
              </a:solidFill>
              <a:latin typeface="Roboto Slab"/>
              <a:ea typeface="Roboto Slab"/>
              <a:sym typeface="Roboto Slab"/>
            </a:endParaRPr>
          </a:p>
          <a:p>
            <a:pPr algn="r"/>
            <a:r>
              <a:rPr lang="es-ES" sz="2400" dirty="0">
                <a:solidFill>
                  <a:schemeClr val="lt1"/>
                </a:solidFill>
                <a:latin typeface="Roboto Slab"/>
                <a:ea typeface="Roboto Slab"/>
                <a:sym typeface="Roboto Slab"/>
              </a:rPr>
              <a:t>José Luis Ballesteros Rodríguez</a:t>
            </a:r>
          </a:p>
          <a:p>
            <a:pPr algn="r"/>
            <a:r>
              <a:rPr lang="es-ES" sz="2400" dirty="0">
                <a:solidFill>
                  <a:schemeClr val="lt1"/>
                </a:solidFill>
                <a:latin typeface="Roboto Slab"/>
                <a:ea typeface="Roboto Slab"/>
                <a:sym typeface="Roboto Slab"/>
              </a:rPr>
              <a:t>Nieves Lidia Díaz </a:t>
            </a:r>
            <a:r>
              <a:rPr lang="es-ES" sz="2400" dirty="0" err="1">
                <a:solidFill>
                  <a:schemeClr val="lt1"/>
                </a:solidFill>
                <a:latin typeface="Roboto Slab"/>
                <a:ea typeface="Roboto Slab"/>
                <a:sym typeface="Roboto Slab"/>
              </a:rPr>
              <a:t>Díaz</a:t>
            </a:r>
            <a:endParaRPr lang="es-ES" sz="2400" dirty="0">
              <a:solidFill>
                <a:schemeClr val="lt1"/>
              </a:solidFill>
              <a:latin typeface="Roboto Slab"/>
              <a:ea typeface="Roboto Slab"/>
              <a:sym typeface="Roboto Slab"/>
            </a:endParaRPr>
          </a:p>
          <a:p>
            <a:pPr algn="r"/>
            <a:r>
              <a:rPr lang="es-ES" sz="2400" dirty="0">
                <a:solidFill>
                  <a:schemeClr val="lt1"/>
                </a:solidFill>
                <a:latin typeface="Roboto Slab"/>
                <a:ea typeface="Roboto Slab"/>
                <a:sym typeface="Roboto Slab"/>
              </a:rPr>
              <a:t>Petra de </a:t>
            </a:r>
            <a:r>
              <a:rPr lang="es-ES" sz="2400" dirty="0" err="1">
                <a:solidFill>
                  <a:schemeClr val="lt1"/>
                </a:solidFill>
                <a:latin typeface="Roboto Slab"/>
                <a:ea typeface="Roboto Slab"/>
                <a:sym typeface="Roboto Slab"/>
              </a:rPr>
              <a:t>Saá</a:t>
            </a:r>
            <a:r>
              <a:rPr lang="es-ES" sz="2400" dirty="0">
                <a:solidFill>
                  <a:schemeClr val="lt1"/>
                </a:solidFill>
                <a:latin typeface="Roboto Slab"/>
                <a:ea typeface="Roboto Slab"/>
                <a:sym typeface="Roboto Slab"/>
              </a:rPr>
              <a:t> Pérez</a:t>
            </a:r>
            <a:endParaRPr lang="en-GB" sz="2400" dirty="0">
              <a:solidFill>
                <a:schemeClr val="lt1"/>
              </a:solidFill>
              <a:latin typeface="Roboto Slab"/>
              <a:ea typeface="Roboto Slab"/>
              <a:sym typeface="Roboto Slab"/>
            </a:endParaRPr>
          </a:p>
          <a:p>
            <a:pPr algn="r"/>
            <a:endParaRPr lang="es-E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Tex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 algn="l">
              <a:defRPr sz="2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pPr>
            <a:endParaRPr/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511DF7D-99D6-4593-93D2-03166AFC49D8}"/>
              </a:ext>
            </a:extLst>
          </p:cNvPr>
          <p:cNvSpPr/>
          <p:nvPr/>
        </p:nvSpPr>
        <p:spPr>
          <a:xfrm>
            <a:off x="0" y="8280402"/>
            <a:ext cx="13004800" cy="1486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3EEFBC-137A-4104-A0FB-4FDB9E7D7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7808" y="0"/>
            <a:ext cx="3068714" cy="3809320"/>
          </a:xfrm>
          <a:prstGeom prst="rect">
            <a:avLst/>
          </a:prstGeom>
        </p:spPr>
      </p:pic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222070" y="1890387"/>
            <a:ext cx="12181788" cy="264011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</a:pPr>
            <a:br>
              <a:rPr lang="es-ES" sz="1800" b="1" kern="1400" spc="-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6000" b="1" dirty="0"/>
              <a:t>KNOWLEDGE-ORIENTED </a:t>
            </a:r>
            <a:br>
              <a:rPr lang="en-US" sz="6000" b="1" dirty="0"/>
            </a:br>
            <a:r>
              <a:rPr lang="en-US" sz="6000" b="1" dirty="0"/>
              <a:t>LEADERSHIP AND LEARNING </a:t>
            </a:r>
            <a:br>
              <a:rPr lang="es-ES" sz="6000" b="1" dirty="0"/>
            </a:br>
            <a:r>
              <a:rPr lang="en-US" sz="6000" b="1" dirty="0"/>
              <a:t>IN ACADEMIC RESEARCH TEAMS</a:t>
            </a:r>
            <a:endParaRPr lang="es-ES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FDE5254-0B2D-4445-A30F-C3681B9F9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826" y="8504580"/>
            <a:ext cx="3134904" cy="122162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B8FD5E6-9D3F-4637-B98A-113C12BB3C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3723" y="8443880"/>
            <a:ext cx="3520972" cy="132266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E75826B-4A96-383D-4186-5A480A6886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7807" y="8350502"/>
            <a:ext cx="4009180" cy="137654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F82D4A7-9FA4-3149-7793-F3951960B891}"/>
              </a:ext>
            </a:extLst>
          </p:cNvPr>
          <p:cNvSpPr txBox="1"/>
          <p:nvPr/>
        </p:nvSpPr>
        <p:spPr>
          <a:xfrm>
            <a:off x="96583" y="394504"/>
            <a:ext cx="8877296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>
                <a:solidFill>
                  <a:schemeClr val="lt1"/>
                </a:solidFill>
                <a:latin typeface="Roboto Slab"/>
                <a:cs typeface="+mn-cs"/>
              </a:rPr>
              <a:t>Esta publicación es parte del proyecto de I+D+i 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i="1" dirty="0">
                <a:solidFill>
                  <a:schemeClr val="lt1"/>
                </a:solidFill>
                <a:latin typeface="Roboto Slab"/>
                <a:cs typeface="+mn-cs"/>
              </a:rPr>
              <a:t>PID2020-114550GB-I00</a:t>
            </a:r>
            <a:r>
              <a:rPr lang="es-ES" dirty="0">
                <a:solidFill>
                  <a:schemeClr val="lt1"/>
                </a:solidFill>
                <a:latin typeface="Roboto Slab"/>
                <a:cs typeface="+mn-cs"/>
              </a:rPr>
              <a:t> financiado por:</a:t>
            </a:r>
            <a:br>
              <a:rPr lang="es-ES" dirty="0"/>
            </a:br>
            <a:endParaRPr lang="es-ES" dirty="0">
              <a:solidFill>
                <a:schemeClr val="lt1"/>
              </a:solidFill>
              <a:latin typeface="Roboto Slab"/>
              <a:cs typeface="+mn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ADF3AAE-80F5-BC4C-6DA3-86178E7A18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6987" y="113097"/>
            <a:ext cx="3879358" cy="14722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4BA59E8E-F44A-1426-24B1-AE1A10FBB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54" y="-199867"/>
            <a:ext cx="13004800" cy="1877136"/>
          </a:xfrm>
          <a:prstGeom prst="rect">
            <a:avLst/>
          </a:prstGeom>
        </p:spPr>
      </p:pic>
      <p:sp>
        <p:nvSpPr>
          <p:cNvPr id="61" name="Título de la página"/>
          <p:cNvSpPr txBox="1"/>
          <p:nvPr/>
        </p:nvSpPr>
        <p:spPr>
          <a:xfrm>
            <a:off x="464119" y="-38900"/>
            <a:ext cx="10217736" cy="1386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rPr lang="es-E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3E867C6-CADE-F084-E466-5EE43ED7D343}"/>
              </a:ext>
            </a:extLst>
          </p:cNvPr>
          <p:cNvSpPr txBox="1"/>
          <p:nvPr/>
        </p:nvSpPr>
        <p:spPr>
          <a:xfrm>
            <a:off x="767801" y="1961860"/>
            <a:ext cx="11488396" cy="1472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2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tudy the influence of knowledge-oriented leadership (KOL) on learning, both directly and indirectly, through the knowledge sharing that takes place within the team</a:t>
            </a:r>
            <a:endParaRPr kumimoji="0" lang="es-ES" sz="2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792895C-52E0-E5FE-E114-A7D947FF10C3}"/>
              </a:ext>
            </a:extLst>
          </p:cNvPr>
          <p:cNvSpPr txBox="1"/>
          <p:nvPr/>
        </p:nvSpPr>
        <p:spPr>
          <a:xfrm>
            <a:off x="1423851" y="4034968"/>
            <a:ext cx="10071463" cy="1225977"/>
          </a:xfrm>
          <a:prstGeom prst="rect">
            <a:avLst/>
          </a:prstGeom>
          <a:solidFill>
            <a:srgbClr val="0070C0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KOL: </a:t>
            </a:r>
            <a:r>
              <a:rPr lang="en-US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leadership</a:t>
            </a: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style that combines transformational and transactional leadership, together with communicative and motivational elements 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(Ballesteros et al., 2022; Donate y Sánchez de Pablo, 2015)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F65981E-03C2-E11A-41EB-E1D8D3E5B121}"/>
              </a:ext>
            </a:extLst>
          </p:cNvPr>
          <p:cNvSpPr txBox="1"/>
          <p:nvPr/>
        </p:nvSpPr>
        <p:spPr>
          <a:xfrm>
            <a:off x="1962066" y="5918237"/>
            <a:ext cx="9143999" cy="12875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KOL e</a:t>
            </a:r>
            <a:r>
              <a:rPr lang="en-US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mphasizes followers’ empowerment, the encouragement of trust and learning within teams, as well as the creation, sharing and codification of knowledge </a:t>
            </a:r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(Donate and </a:t>
            </a:r>
            <a:r>
              <a:rPr lang="en-US" sz="2000" b="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Guadamillas</a:t>
            </a:r>
            <a:r>
              <a:rPr lang="en-US" sz="20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2011)</a:t>
            </a:r>
            <a:endParaRPr kumimoji="0" lang="es-ES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01E6DE8-D545-73CD-346C-76970FC15106}"/>
              </a:ext>
            </a:extLst>
          </p:cNvPr>
          <p:cNvSpPr txBox="1"/>
          <p:nvPr/>
        </p:nvSpPr>
        <p:spPr>
          <a:xfrm>
            <a:off x="2952206" y="7862363"/>
            <a:ext cx="6662057" cy="1225977"/>
          </a:xfrm>
          <a:prstGeom prst="rect">
            <a:avLst/>
          </a:prstGeom>
          <a:solidFill>
            <a:srgbClr val="336699"/>
          </a:solidFill>
          <a:ln w="12700" cap="sq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 encourages intellectual stimulation and promotes a learning culture within teams </a:t>
            </a:r>
            <a:r>
              <a:rPr lang="en-US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(Castellani et al., 2021)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7E967607-9B5E-A868-81AB-525C2C2DEB38}"/>
              </a:ext>
            </a:extLst>
          </p:cNvPr>
          <p:cNvSpPr/>
          <p:nvPr/>
        </p:nvSpPr>
        <p:spPr>
          <a:xfrm rot="5400000">
            <a:off x="6306456" y="3589837"/>
            <a:ext cx="411087" cy="339494"/>
          </a:xfrm>
          <a:prstGeom prst="rightArrow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Flecha: a la derecha 33">
            <a:extLst>
              <a:ext uri="{FF2B5EF4-FFF2-40B4-BE49-F238E27FC236}">
                <a16:creationId xmlns:a16="http://schemas.microsoft.com/office/drawing/2014/main" id="{A86C8F0B-EBEC-D09A-68FD-35F46780C703}"/>
              </a:ext>
            </a:extLst>
          </p:cNvPr>
          <p:cNvSpPr/>
          <p:nvPr/>
        </p:nvSpPr>
        <p:spPr>
          <a:xfrm rot="5400000">
            <a:off x="6328523" y="5449148"/>
            <a:ext cx="411087" cy="339494"/>
          </a:xfrm>
          <a:prstGeom prst="rightArrow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5" name="Flecha: a la derecha 34">
            <a:extLst>
              <a:ext uri="{FF2B5EF4-FFF2-40B4-BE49-F238E27FC236}">
                <a16:creationId xmlns:a16="http://schemas.microsoft.com/office/drawing/2014/main" id="{22A9C612-1CDE-17B8-CF57-7F436098D864}"/>
              </a:ext>
            </a:extLst>
          </p:cNvPr>
          <p:cNvSpPr/>
          <p:nvPr/>
        </p:nvSpPr>
        <p:spPr>
          <a:xfrm rot="5400000">
            <a:off x="6335056" y="7364319"/>
            <a:ext cx="411087" cy="339494"/>
          </a:xfrm>
          <a:prstGeom prst="rightArrow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09564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4BA59E8E-F44A-1426-24B1-AE1A10FBB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54" y="-199867"/>
            <a:ext cx="13004800" cy="1877136"/>
          </a:xfrm>
          <a:prstGeom prst="rect">
            <a:avLst/>
          </a:prstGeom>
        </p:spPr>
      </p:pic>
      <p:sp>
        <p:nvSpPr>
          <p:cNvPr id="61" name="Título de la página"/>
          <p:cNvSpPr txBox="1"/>
          <p:nvPr/>
        </p:nvSpPr>
        <p:spPr>
          <a:xfrm>
            <a:off x="464119" y="-38900"/>
            <a:ext cx="10217736" cy="1386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rPr lang="es-ES" sz="4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Hyphoteses</a:t>
            </a:r>
            <a:endParaRPr lang="es-ES" sz="4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F59FF1D5-A85F-8C6F-2849-891923E026B1}"/>
              </a:ext>
            </a:extLst>
          </p:cNvPr>
          <p:cNvCxnSpPr>
            <a:cxnSpLocks/>
          </p:cNvCxnSpPr>
          <p:nvPr/>
        </p:nvCxnSpPr>
        <p:spPr>
          <a:xfrm>
            <a:off x="6502400" y="4242810"/>
            <a:ext cx="1154" cy="83315"/>
          </a:xfrm>
          <a:prstGeom prst="line">
            <a:avLst/>
          </a:prstGeom>
          <a:noFill/>
          <a:ln w="38100" cap="flat">
            <a:solidFill>
              <a:srgbClr val="003366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23E867C6-CADE-F084-E466-5EE43ED7D343}"/>
              </a:ext>
            </a:extLst>
          </p:cNvPr>
          <p:cNvSpPr txBox="1"/>
          <p:nvPr/>
        </p:nvSpPr>
        <p:spPr>
          <a:xfrm>
            <a:off x="313510" y="1855032"/>
            <a:ext cx="12266022" cy="22570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/>
            <a:r>
              <a:rPr lang="en-US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H1: Knowledge-oriented leadership enhances learning in research teams.</a:t>
            </a:r>
            <a:endParaRPr lang="es-E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US" sz="28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H2: Knowledge sharing mediates the relationship between KOL and learning in research teams</a:t>
            </a:r>
            <a:r>
              <a:rPr lang="en-US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E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4884E5A-0AA4-3120-59B0-B9710FAC40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0721" y="4101737"/>
            <a:ext cx="8691816" cy="537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41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02D8F8-AFA9-25B4-761D-44D4B369F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41" y="-113708"/>
            <a:ext cx="13004800" cy="1877136"/>
          </a:xfrm>
          <a:prstGeom prst="rect">
            <a:avLst/>
          </a:prstGeom>
        </p:spPr>
      </p:pic>
      <p:sp>
        <p:nvSpPr>
          <p:cNvPr id="24" name="Título de la página">
            <a:extLst>
              <a:ext uri="{FF2B5EF4-FFF2-40B4-BE49-F238E27FC236}">
                <a16:creationId xmlns:a16="http://schemas.microsoft.com/office/drawing/2014/main" id="{14C5CE05-E977-2541-87B9-C1AA49BD51EC}"/>
              </a:ext>
            </a:extLst>
          </p:cNvPr>
          <p:cNvSpPr txBox="1"/>
          <p:nvPr/>
        </p:nvSpPr>
        <p:spPr>
          <a:xfrm>
            <a:off x="342909" y="180240"/>
            <a:ext cx="12316699" cy="1386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rPr lang="es-ES" sz="36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  <a:endParaRPr lang="es-E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a 5">
            <a:extLst>
              <a:ext uri="{FF2B5EF4-FFF2-40B4-BE49-F238E27FC236}">
                <a16:creationId xmlns:a16="http://schemas.microsoft.com/office/drawing/2014/main" id="{98547778-BDA5-9BDE-E42A-72BBAEB12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648313"/>
              </p:ext>
            </p:extLst>
          </p:nvPr>
        </p:nvGraphicFramePr>
        <p:xfrm>
          <a:off x="836024" y="2779324"/>
          <a:ext cx="11051176" cy="60243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5930">
                  <a:extLst>
                    <a:ext uri="{9D8B030D-6E8A-4147-A177-3AD203B41FA5}">
                      <a16:colId xmlns:a16="http://schemas.microsoft.com/office/drawing/2014/main" val="120358981"/>
                    </a:ext>
                  </a:extLst>
                </a:gridCol>
                <a:gridCol w="8985246">
                  <a:extLst>
                    <a:ext uri="{9D8B030D-6E8A-4147-A177-3AD203B41FA5}">
                      <a16:colId xmlns:a16="http://schemas.microsoft.com/office/drawing/2014/main" val="62083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 err="1">
                          <a:solidFill>
                            <a:schemeClr val="bg1"/>
                          </a:solidFill>
                        </a:rPr>
                        <a:t>Sample</a:t>
                      </a:r>
                      <a:endParaRPr lang="es-E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400" b="1" dirty="0"/>
                        <a:t>477</a:t>
                      </a:r>
                      <a:r>
                        <a:rPr lang="es-ES" sz="2400" dirty="0"/>
                        <a:t> </a:t>
                      </a:r>
                      <a:r>
                        <a:rPr lang="es-ES" sz="2400" dirty="0" err="1"/>
                        <a:t>academics</a:t>
                      </a:r>
                      <a:r>
                        <a:rPr lang="es-ES" sz="2400" dirty="0"/>
                        <a:t> </a:t>
                      </a:r>
                      <a:r>
                        <a:rPr lang="es-ES" sz="2400" dirty="0" err="1"/>
                        <a:t>from</a:t>
                      </a:r>
                      <a:r>
                        <a:rPr lang="es-ES" sz="2400" dirty="0"/>
                        <a:t> 41 </a:t>
                      </a:r>
                      <a:r>
                        <a:rPr lang="es-ES" sz="2400" dirty="0" err="1"/>
                        <a:t>Spanish</a:t>
                      </a:r>
                      <a:r>
                        <a:rPr lang="es-ES" sz="2400" dirty="0"/>
                        <a:t> </a:t>
                      </a:r>
                      <a:r>
                        <a:rPr lang="es-ES" sz="2400" dirty="0" err="1"/>
                        <a:t>pubic</a:t>
                      </a:r>
                      <a:r>
                        <a:rPr lang="es-ES" sz="2400" dirty="0"/>
                        <a:t> </a:t>
                      </a:r>
                      <a:r>
                        <a:rPr lang="es-ES" sz="2400" dirty="0" err="1"/>
                        <a:t>universities</a:t>
                      </a:r>
                      <a:endParaRPr lang="es-ES" sz="2400" dirty="0"/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400" dirty="0"/>
                        <a:t>Age: 47 </a:t>
                      </a:r>
                      <a:r>
                        <a:rPr lang="es-ES" sz="2400" dirty="0" err="1"/>
                        <a:t>years</a:t>
                      </a:r>
                      <a:endParaRPr lang="es-ES" sz="2400" dirty="0"/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400" dirty="0"/>
                        <a:t>Males 56,3%; </a:t>
                      </a:r>
                      <a:r>
                        <a:rPr lang="es-ES" sz="2400" dirty="0" err="1"/>
                        <a:t>Females</a:t>
                      </a:r>
                      <a:r>
                        <a:rPr lang="es-ES" sz="2400" dirty="0"/>
                        <a:t> 43,7%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519132"/>
                  </a:ext>
                </a:extLst>
              </a:tr>
              <a:tr h="350520">
                <a:tc rowSpan="4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/>
                        <a:t>Variables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Learning</a:t>
                      </a:r>
                      <a:r>
                        <a:rPr lang="es-ES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: 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5 ítems </a:t>
                      </a:r>
                      <a:r>
                        <a:rPr lang="es-ES" sz="2400" b="0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adapted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</a:t>
                      </a:r>
                      <a:r>
                        <a:rPr lang="es-ES" sz="2400" b="0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from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</a:t>
                      </a:r>
                      <a:r>
                        <a:rPr lang="es-ES" sz="2400" b="0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Hoegl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and </a:t>
                      </a:r>
                      <a:r>
                        <a:rPr lang="es-ES" sz="2400" b="0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Gemuenden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(2001</a:t>
                      </a:r>
                      <a:r>
                        <a:rPr lang="en-U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)</a:t>
                      </a:r>
                      <a:endParaRPr lang="es-ES" sz="24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+mn-cs"/>
                        <a:sym typeface="Rubik Bo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407021"/>
                  </a:ext>
                </a:extLst>
              </a:tr>
              <a:tr h="3505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KOL: </a:t>
                      </a:r>
                      <a:r>
                        <a:rPr lang="en-U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5 items adapted from Donate and </a:t>
                      </a:r>
                      <a:r>
                        <a:rPr lang="en-US" sz="2400" b="0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Guadamilla</a:t>
                      </a:r>
                      <a:r>
                        <a:rPr lang="en-U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(2011)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972782"/>
                  </a:ext>
                </a:extLst>
              </a:tr>
              <a:tr h="350520">
                <a:tc vMerge="1">
                  <a:txBody>
                    <a:bodyPr/>
                    <a:lstStyle/>
                    <a:p>
                      <a:pPr algn="l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Knowledge</a:t>
                      </a:r>
                      <a:r>
                        <a:rPr lang="es-ES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</a:t>
                      </a:r>
                      <a:r>
                        <a:rPr lang="es-ES" sz="2400" b="1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sharing</a:t>
                      </a:r>
                      <a:r>
                        <a:rPr lang="es-ES" sz="2400" b="1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: 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7 ítems </a:t>
                      </a:r>
                      <a:r>
                        <a:rPr lang="es-ES" sz="2400" b="0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adapted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</a:t>
                      </a:r>
                      <a:r>
                        <a:rPr lang="es-ES" sz="2400" b="0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from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</a:t>
                      </a:r>
                      <a:r>
                        <a:rPr lang="es-ES" sz="2400" b="0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previous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</a:t>
                      </a:r>
                      <a:r>
                        <a:rPr lang="es-ES" sz="2400" b="0" i="0" u="none" strike="noStrike" cap="none" spc="0" baseline="0" dirty="0" err="1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scales</a:t>
                      </a:r>
                      <a:r>
                        <a:rPr lang="es-E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 (</a:t>
                      </a:r>
                      <a:r>
                        <a:rPr lang="en-US" sz="24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Rubik Bold"/>
                        </a:rPr>
                        <a:t>Chow &amp; Chan, 2008; García-Sánchez et al., 2019; Liu et al., 2011)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614651"/>
                  </a:ext>
                </a:extLst>
              </a:tr>
              <a:tr h="22752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/>
                        <a:t>Control: </a:t>
                      </a:r>
                      <a:r>
                        <a:rPr lang="es-ES" sz="2400" dirty="0" err="1"/>
                        <a:t>age</a:t>
                      </a:r>
                      <a:r>
                        <a:rPr lang="es-ES" sz="2400" dirty="0"/>
                        <a:t>, </a:t>
                      </a:r>
                      <a:r>
                        <a:rPr lang="es-ES" sz="2400" dirty="0" err="1"/>
                        <a:t>gender</a:t>
                      </a:r>
                      <a:r>
                        <a:rPr lang="es-ES" sz="2400" dirty="0"/>
                        <a:t>, </a:t>
                      </a:r>
                      <a:r>
                        <a:rPr lang="es-ES" sz="2400" dirty="0" err="1"/>
                        <a:t>type</a:t>
                      </a:r>
                      <a:r>
                        <a:rPr lang="es-ES" sz="2400" dirty="0"/>
                        <a:t> </a:t>
                      </a:r>
                      <a:r>
                        <a:rPr lang="es-ES" sz="2400" dirty="0" err="1"/>
                        <a:t>of</a:t>
                      </a:r>
                      <a:r>
                        <a:rPr lang="es-ES" sz="2400" dirty="0"/>
                        <a:t> </a:t>
                      </a:r>
                      <a:r>
                        <a:rPr lang="es-ES" sz="2400" dirty="0" err="1"/>
                        <a:t>contract</a:t>
                      </a:r>
                      <a:r>
                        <a:rPr lang="es-ES" sz="2400" dirty="0"/>
                        <a:t> (</a:t>
                      </a:r>
                      <a:r>
                        <a:rPr lang="es-ES" sz="2400" dirty="0" err="1"/>
                        <a:t>tenure</a:t>
                      </a:r>
                      <a:r>
                        <a:rPr lang="es-ES" sz="2400" dirty="0"/>
                        <a:t> </a:t>
                      </a:r>
                      <a:r>
                        <a:rPr lang="es-ES" sz="2400" dirty="0" err="1"/>
                        <a:t>or</a:t>
                      </a:r>
                      <a:r>
                        <a:rPr lang="es-ES" sz="2400" dirty="0"/>
                        <a:t> </a:t>
                      </a:r>
                      <a:r>
                        <a:rPr lang="es-ES" sz="2400" dirty="0" err="1"/>
                        <a:t>assistant</a:t>
                      </a:r>
                      <a:r>
                        <a:rPr lang="es-ES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35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800" b="1" dirty="0" err="1"/>
                        <a:t>Method</a:t>
                      </a:r>
                      <a:endParaRPr lang="es-ES" sz="2800" b="1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2400" dirty="0"/>
                        <a:t> PLS-SEM (Smart PLS)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461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76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B13FD36-00DE-8B46-EACD-34F78F9EE905}"/>
              </a:ext>
            </a:extLst>
          </p:cNvPr>
          <p:cNvSpPr/>
          <p:nvPr/>
        </p:nvSpPr>
        <p:spPr>
          <a:xfrm>
            <a:off x="682031" y="2223128"/>
            <a:ext cx="10788972" cy="1339374"/>
          </a:xfrm>
          <a:prstGeom prst="roundRect">
            <a:avLst/>
          </a:prstGeom>
          <a:solidFill>
            <a:srgbClr val="CCEC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57200" marR="0" algn="l" defTabSz="584200" rtl="0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b="0" dirty="0">
                <a:solidFill>
                  <a:srgbClr val="0033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</a:t>
            </a:r>
            <a:r>
              <a:rPr lang="en-US" b="0" dirty="0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eveal the existence of a direct and indirect effect of KOL on learning, both significant and in the same positive direction, with a complementary partial mediation of knowledge sharing.</a:t>
            </a:r>
            <a:endParaRPr kumimoji="0" lang="es-ES" b="0" i="0" u="none" strike="noStrike" cap="none" spc="0" normalizeH="0" baseline="0" dirty="0">
              <a:ln>
                <a:noFill/>
              </a:ln>
              <a:solidFill>
                <a:srgbClr val="003366"/>
              </a:solidFill>
              <a:effectLst/>
              <a:uFillTx/>
              <a:latin typeface="Arial" panose="020B0604020202020204" pitchFamily="34" charset="0"/>
              <a:ea typeface="Helvetica Neue Medium"/>
              <a:cs typeface="Arial" panose="020B0604020202020204" pitchFamily="34" charset="0"/>
              <a:sym typeface="Helvetica Neue Medium"/>
            </a:endParaRPr>
          </a:p>
        </p:txBody>
      </p:sp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02D8F8-AFA9-25B4-761D-44D4B369F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41" y="-113708"/>
            <a:ext cx="13004800" cy="1877136"/>
          </a:xfrm>
          <a:prstGeom prst="rect">
            <a:avLst/>
          </a:prstGeom>
        </p:spPr>
      </p:pic>
      <p:sp>
        <p:nvSpPr>
          <p:cNvPr id="24" name="Título de la página">
            <a:extLst>
              <a:ext uri="{FF2B5EF4-FFF2-40B4-BE49-F238E27FC236}">
                <a16:creationId xmlns:a16="http://schemas.microsoft.com/office/drawing/2014/main" id="{14C5CE05-E977-2541-87B9-C1AA49BD51EC}"/>
              </a:ext>
            </a:extLst>
          </p:cNvPr>
          <p:cNvSpPr txBox="1"/>
          <p:nvPr/>
        </p:nvSpPr>
        <p:spPr>
          <a:xfrm>
            <a:off x="342909" y="180240"/>
            <a:ext cx="12316699" cy="1386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rPr lang="es-E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838A491-4A42-E6B3-CEBB-769C38A5B4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5189" y="3846269"/>
            <a:ext cx="7680960" cy="590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97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B13FD36-00DE-8B46-EACD-34F78F9EE905}"/>
              </a:ext>
            </a:extLst>
          </p:cNvPr>
          <p:cNvSpPr/>
          <p:nvPr/>
        </p:nvSpPr>
        <p:spPr>
          <a:xfrm>
            <a:off x="342909" y="2090279"/>
            <a:ext cx="11831674" cy="4710509"/>
          </a:xfrm>
          <a:prstGeom prst="roundRect">
            <a:avLst/>
          </a:prstGeom>
          <a:solidFill>
            <a:srgbClr val="CCEC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57200" marR="0" algn="l" defTabSz="5842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b="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results contribute to team leadership, learning, and knowledge management literatures by extending our understanding of the effects of KOL on learning</a:t>
            </a:r>
          </a:p>
          <a:p>
            <a:pPr marL="742950" marR="0" indent="-285750" algn="l" defTabSz="5842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sz="2000" b="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 style is essential for team leaders to encourage researchers to share knowledge with their teammates to increase learning</a:t>
            </a:r>
          </a:p>
          <a:p>
            <a:pPr marL="742950" marR="0" indent="-285750" algn="l" defTabSz="5842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lang="en-US" sz="800" b="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marR="0" indent="-285750" algn="l" defTabSz="5842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sz="2000" b="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Universities would benefit from developing KOL by  offer academics specific training opportunities that promote knowledge-oriented leadership behaviors (i.e., stimulate knowledge diffusion, be supportive, and delegate). </a:t>
            </a:r>
          </a:p>
        </p:txBody>
      </p:sp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02D8F8-AFA9-25B4-761D-44D4B369F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41" y="-113708"/>
            <a:ext cx="13004800" cy="187713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E2FDE58-B805-966B-390D-236B656844B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50000"/>
          </a:blip>
          <a:srcRect t="14614" b="10669"/>
          <a:stretch/>
        </p:blipFill>
        <p:spPr>
          <a:xfrm>
            <a:off x="2989943" y="6967177"/>
            <a:ext cx="6206308" cy="3092947"/>
          </a:xfrm>
          <a:prstGeom prst="rect">
            <a:avLst/>
          </a:prstGeom>
        </p:spPr>
      </p:pic>
      <p:sp>
        <p:nvSpPr>
          <p:cNvPr id="24" name="Título de la página">
            <a:extLst>
              <a:ext uri="{FF2B5EF4-FFF2-40B4-BE49-F238E27FC236}">
                <a16:creationId xmlns:a16="http://schemas.microsoft.com/office/drawing/2014/main" id="{14C5CE05-E977-2541-87B9-C1AA49BD51EC}"/>
              </a:ext>
            </a:extLst>
          </p:cNvPr>
          <p:cNvSpPr txBox="1"/>
          <p:nvPr/>
        </p:nvSpPr>
        <p:spPr>
          <a:xfrm>
            <a:off x="342909" y="180240"/>
            <a:ext cx="12316699" cy="1386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rPr lang="es-E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16037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386</Words>
  <Application>Microsoft Office PowerPoint</Application>
  <PresentationFormat>Personalizado</PresentationFormat>
  <Paragraphs>36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Arial</vt:lpstr>
      <vt:lpstr>Calibri</vt:lpstr>
      <vt:lpstr>Helvetica Neue</vt:lpstr>
      <vt:lpstr>Helvetica Neue Medium</vt:lpstr>
      <vt:lpstr>Roboto Slab</vt:lpstr>
      <vt:lpstr>Rubik Bold</vt:lpstr>
      <vt:lpstr>Rubik Regular</vt:lpstr>
      <vt:lpstr>Times New Roman</vt:lpstr>
      <vt:lpstr>Wingdings</vt:lpstr>
      <vt:lpstr>White</vt:lpstr>
      <vt:lpstr> KNOWLEDGE-ORIENTED  LEADERSHIP AND LEARNING  IN ACADEMIC RESEARCH TEAMS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dc:creator>Administración</dc:creator>
  <cp:lastModifiedBy>Claudia Benítez Núñez</cp:lastModifiedBy>
  <cp:revision>38</cp:revision>
  <dcterms:modified xsi:type="dcterms:W3CDTF">2022-10-28T05:53:12Z</dcterms:modified>
</cp:coreProperties>
</file>