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323" r:id="rId3"/>
    <p:sldId id="315" r:id="rId4"/>
    <p:sldId id="319" r:id="rId5"/>
    <p:sldId id="314" r:id="rId6"/>
    <p:sldId id="346" r:id="rId7"/>
    <p:sldId id="316" r:id="rId8"/>
    <p:sldId id="321" r:id="rId9"/>
    <p:sldId id="335" r:id="rId10"/>
    <p:sldId id="338" r:id="rId11"/>
    <p:sldId id="340" r:id="rId12"/>
    <p:sldId id="342" r:id="rId13"/>
    <p:sldId id="347" r:id="rId14"/>
    <p:sldId id="265"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ECFF"/>
    <a:srgbClr val="000000"/>
    <a:srgbClr val="BFBFBF"/>
    <a:srgbClr val="FF9900"/>
    <a:srgbClr val="0099CC"/>
    <a:srgbClr val="336699"/>
    <a:srgbClr val="00CC99"/>
    <a:srgbClr val="0066CC"/>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69" autoAdjust="0"/>
  </p:normalViewPr>
  <p:slideViewPr>
    <p:cSldViewPr snapToGrid="0">
      <p:cViewPr varScale="1">
        <p:scale>
          <a:sx n="54" d="100"/>
          <a:sy n="54" d="100"/>
        </p:scale>
        <p:origin x="714" y="168"/>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Benítez Núñez" userId="c7310beb-35fc-4e9c-8c66-48e1dec45328" providerId="ADAL" clId="{4D7D0DEE-A162-4DBE-966C-9E3676070D8E}"/>
    <pc:docChg chg="modSld">
      <pc:chgData name="Claudia Benítez Núñez" userId="c7310beb-35fc-4e9c-8c66-48e1dec45328" providerId="ADAL" clId="{4D7D0DEE-A162-4DBE-966C-9E3676070D8E}" dt="2022-10-28T06:10:18.756" v="0" actId="1076"/>
      <pc:docMkLst>
        <pc:docMk/>
      </pc:docMkLst>
      <pc:sldChg chg="modSp mod">
        <pc:chgData name="Claudia Benítez Núñez" userId="c7310beb-35fc-4e9c-8c66-48e1dec45328" providerId="ADAL" clId="{4D7D0DEE-A162-4DBE-966C-9E3676070D8E}" dt="2022-10-28T06:10:18.756" v="0" actId="1076"/>
        <pc:sldMkLst>
          <pc:docMk/>
          <pc:sldMk cId="0" sldId="256"/>
        </pc:sldMkLst>
        <pc:picChg chg="mod">
          <ac:chgData name="Claudia Benítez Núñez" userId="c7310beb-35fc-4e9c-8c66-48e1dec45328" providerId="ADAL" clId="{4D7D0DEE-A162-4DBE-966C-9E3676070D8E}" dt="2022-10-28T06:10:18.756" v="0" actId="1076"/>
          <ac:picMkLst>
            <pc:docMk/>
            <pc:sldMk cId="0" sldId="256"/>
            <ac:picMk id="5" creationId="{C36F4E95-A27B-A289-F834-CAAD39EAB23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0500470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71494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07201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7063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50323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59059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29002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a:p>
            <a:endParaRPr lang="es-ES" dirty="0"/>
          </a:p>
          <a:p>
            <a:endParaRPr lang="es-ES" dirty="0"/>
          </a:p>
        </p:txBody>
      </p:sp>
    </p:spTree>
    <p:extLst>
      <p:ext uri="{BB962C8B-B14F-4D97-AF65-F5344CB8AC3E}">
        <p14:creationId xmlns:p14="http://schemas.microsoft.com/office/powerpoint/2010/main" val="1187998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52553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a:p>
            <a:endParaRPr lang="es-ES" dirty="0"/>
          </a:p>
        </p:txBody>
      </p:sp>
    </p:spTree>
    <p:extLst>
      <p:ext uri="{BB962C8B-B14F-4D97-AF65-F5344CB8AC3E}">
        <p14:creationId xmlns:p14="http://schemas.microsoft.com/office/powerpoint/2010/main" val="113813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337439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s-ES" dirty="0"/>
          </a:p>
        </p:txBody>
      </p:sp>
    </p:spTree>
    <p:extLst>
      <p:ext uri="{BB962C8B-B14F-4D97-AF65-F5344CB8AC3E}">
        <p14:creationId xmlns:p14="http://schemas.microsoft.com/office/powerpoint/2010/main" val="2740120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3514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160810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a:p>
            <a:endParaRPr lang="es-ES" dirty="0"/>
          </a:p>
        </p:txBody>
      </p:sp>
    </p:spTree>
    <p:extLst>
      <p:ext uri="{BB962C8B-B14F-4D97-AF65-F5344CB8AC3E}">
        <p14:creationId xmlns:p14="http://schemas.microsoft.com/office/powerpoint/2010/main" val="2354912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ítulo y subtítulo">
    <p:spTree>
      <p:nvGrpSpPr>
        <p:cNvPr id="1" name=""/>
        <p:cNvGrpSpPr/>
        <p:nvPr/>
      </p:nvGrpSpPr>
      <p:grpSpPr>
        <a:xfrm>
          <a:off x="0" y="0"/>
          <a:ext cx="0" cy="0"/>
          <a:chOff x="0" y="0"/>
          <a:chExt cx="0" cy="0"/>
        </a:xfrm>
      </p:grpSpPr>
      <p:pic>
        <p:nvPicPr>
          <p:cNvPr id="8" name="1.png" descr="1.png"/>
          <p:cNvPicPr>
            <a:picLocks noChangeAspect="1"/>
          </p:cNvPicPr>
          <p:nvPr/>
        </p:nvPicPr>
        <p:blipFill>
          <a:blip r:embed="rId2"/>
          <a:stretch>
            <a:fillRect/>
          </a:stretch>
        </p:blipFill>
        <p:spPr>
          <a:xfrm>
            <a:off x="0" y="1219"/>
            <a:ext cx="24384001" cy="13713562"/>
          </a:xfrm>
          <a:prstGeom prst="rect">
            <a:avLst/>
          </a:prstGeom>
          <a:ln w="12700">
            <a:miter lim="400000"/>
          </a:ln>
        </p:spPr>
      </p:pic>
      <p:sp>
        <p:nvSpPr>
          <p:cNvPr id="9" name="Número de diapositiva"/>
          <p:cNvSpPr txBox="1">
            <a:spLocks noGrp="1"/>
          </p:cNvSpPr>
          <p:nvPr>
            <p:ph type="sldNum" sz="quarter" idx="2"/>
          </p:nvPr>
        </p:nvSpPr>
        <p:spPr>
          <a:xfrm>
            <a:off x="11911736" y="13073062"/>
            <a:ext cx="551003" cy="564361"/>
          </a:xfrm>
          <a:prstGeom prst="rect">
            <a:avLst/>
          </a:prstGeom>
        </p:spPr>
        <p:txBody>
          <a:bodyPr wrap="none"/>
          <a:lstStyle>
            <a:lvl1pPr>
              <a:defRPr b="1">
                <a:latin typeface="Helvetica Neue"/>
                <a:ea typeface="Helvetica Neue"/>
                <a:cs typeface="Helvetica Neue"/>
                <a:sym typeface="Helvetica Neue"/>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IERRE compartido">
    <p:spTree>
      <p:nvGrpSpPr>
        <p:cNvPr id="1" name=""/>
        <p:cNvGrpSpPr/>
        <p:nvPr/>
      </p:nvGrpSpPr>
      <p:grpSpPr>
        <a:xfrm>
          <a:off x="0" y="0"/>
          <a:ext cx="0" cy="0"/>
          <a:chOff x="0" y="0"/>
          <a:chExt cx="0" cy="0"/>
        </a:xfrm>
      </p:grpSpPr>
      <p:sp>
        <p:nvSpPr>
          <p:cNvPr id="31" name="Rectángulo"/>
          <p:cNvSpPr/>
          <p:nvPr/>
        </p:nvSpPr>
        <p:spPr>
          <a:xfrm>
            <a:off x="-10368" y="-6127"/>
            <a:ext cx="24404736" cy="7717843"/>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pic>
        <p:nvPicPr>
          <p:cNvPr id="32" name="ULPGC.png" descr="ULPGC.png"/>
          <p:cNvPicPr>
            <a:picLocks noChangeAspect="1"/>
          </p:cNvPicPr>
          <p:nvPr/>
        </p:nvPicPr>
        <p:blipFill>
          <a:blip r:embed="rId2"/>
          <a:stretch>
            <a:fillRect/>
          </a:stretch>
        </p:blipFill>
        <p:spPr>
          <a:xfrm>
            <a:off x="9486145" y="1164979"/>
            <a:ext cx="5411710" cy="5375632"/>
          </a:xfrm>
          <a:prstGeom prst="rect">
            <a:avLst/>
          </a:prstGeom>
          <a:ln w="12700">
            <a:miter lim="400000"/>
          </a:ln>
        </p:spPr>
      </p:pic>
      <p:sp>
        <p:nvSpPr>
          <p:cNvPr id="33" name="Número de diapositiva"/>
          <p:cNvSpPr txBox="1">
            <a:spLocks noGrp="1"/>
          </p:cNvSpPr>
          <p:nvPr>
            <p:ph type="sldNum" sz="quarter" idx="2"/>
          </p:nvPr>
        </p:nvSpPr>
        <p:spPr>
          <a:xfrm>
            <a:off x="11898223" y="13073062"/>
            <a:ext cx="578029" cy="561976"/>
          </a:xfrm>
          <a:prstGeom prst="rect">
            <a:avLst/>
          </a:prstGeom>
        </p:spPr>
        <p:txBody>
          <a:bodyPr wrap="none"/>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ondo_pag.png" descr="fondo_pag.png"/>
          <p:cNvPicPr>
            <a:picLocks noChangeAspect="1"/>
          </p:cNvPicPr>
          <p:nvPr/>
        </p:nvPicPr>
        <p:blipFill>
          <a:blip r:embed="rId5"/>
          <a:srcRect t="89860" r="92471"/>
          <a:stretch>
            <a:fillRect/>
          </a:stretch>
        </p:blipFill>
        <p:spPr>
          <a:xfrm>
            <a:off x="0" y="12325243"/>
            <a:ext cx="1376884" cy="1390757"/>
          </a:xfrm>
          <a:prstGeom prst="rect">
            <a:avLst/>
          </a:prstGeom>
          <a:ln w="12700">
            <a:miter lim="400000"/>
          </a:ln>
        </p:spPr>
      </p:pic>
      <p:sp>
        <p:nvSpPr>
          <p:cNvPr id="3"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4" name="Número de diapositiva"/>
          <p:cNvSpPr txBox="1">
            <a:spLocks noGrp="1"/>
          </p:cNvSpPr>
          <p:nvPr>
            <p:ph type="sldNum" sz="quarter" idx="2"/>
          </p:nvPr>
        </p:nvSpPr>
        <p:spPr>
          <a:xfrm>
            <a:off x="22121514" y="125015"/>
            <a:ext cx="2266537" cy="561976"/>
          </a:xfrm>
          <a:prstGeom prst="rect">
            <a:avLst/>
          </a:prstGeom>
          <a:ln w="12700">
            <a:miter lim="400000"/>
          </a:ln>
        </p:spPr>
        <p:txBody>
          <a:bodyPr lIns="71437" tIns="71437" rIns="71437" bIns="71437">
            <a:spAutoFit/>
          </a:bodyPr>
          <a:lstStyle>
            <a:lvl1pPr>
              <a:defRPr sz="2800" b="0">
                <a:solidFill>
                  <a:srgbClr val="FFFFFF"/>
                </a:solidFill>
                <a:latin typeface="+mn-lt"/>
                <a:ea typeface="+mn-ea"/>
                <a:cs typeface="+mn-cs"/>
                <a:sym typeface="Rubik Bold"/>
              </a:defRPr>
            </a:lvl1pPr>
          </a:lstStyle>
          <a:p>
            <a:fld id="{86CB4B4D-7CA3-9044-876B-883B54F8677D}" type="slidenum">
              <a:t>‹Nº›</a:t>
            </a:fld>
            <a:endParaRPr/>
          </a:p>
        </p:txBody>
      </p:sp>
      <p:sp>
        <p:nvSpPr>
          <p:cNvPr id="5" name="Texto del título"/>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Texto del título</a:t>
            </a:r>
          </a:p>
        </p:txBody>
      </p:sp>
      <p:sp>
        <p:nvSpPr>
          <p:cNvPr id="6" name="Nivel de texto 1…"/>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Nivel de texto 1</a:t>
            </a:r>
          </a:p>
          <a:p>
            <a:pPr lvl="1"/>
            <a:r>
              <a:t>Nivel de texto 2</a:t>
            </a:r>
          </a:p>
          <a:p>
            <a:pPr lvl="2"/>
            <a:r>
              <a:t>Nivel de texto 3</a:t>
            </a:r>
          </a:p>
          <a:p>
            <a:pPr lvl="3"/>
            <a:r>
              <a:t>Nivel de texto 4</a:t>
            </a:r>
          </a:p>
          <a:p>
            <a:pPr lvl="4"/>
            <a:r>
              <a:t>Nivel de texto 5</a:t>
            </a: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ransition spd="med"/>
  <p:txStyles>
    <p:titleStyle>
      <a:lvl1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1pPr>
      <a:lvl2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2pPr>
      <a:lvl3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3pPr>
      <a:lvl4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4pPr>
      <a:lvl5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5pPr>
      <a:lvl6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6pPr>
      <a:lvl7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7pPr>
      <a:lvl8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8pPr>
      <a:lvl9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9pPr>
    </p:titleStyle>
    <p:bodyStyle>
      <a:lvl1pPr marL="500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1pPr>
      <a:lvl2pPr marL="944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2pPr>
      <a:lvl3pPr marL="1389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3pPr>
      <a:lvl4pPr marL="1833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4pPr>
      <a:lvl5pPr marL="2278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5pPr>
      <a:lvl6pPr marL="2722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6pPr>
      <a:lvl7pPr marL="3167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7pPr>
      <a:lvl8pPr marL="36115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8pPr>
      <a:lvl9pPr marL="4056062" marR="0" indent="-500062" algn="l" defTabSz="821531" rtl="0" latinLnBrk="0">
        <a:lnSpc>
          <a:spcPct val="100000"/>
        </a:lnSpc>
        <a:spcBef>
          <a:spcPts val="5900"/>
        </a:spcBef>
        <a:spcAft>
          <a:spcPts val="0"/>
        </a:spcAft>
        <a:buClrTx/>
        <a:buSzPct val="145000"/>
        <a:buFontTx/>
        <a:buChar char="•"/>
        <a:tabLst/>
        <a:defRPr sz="3600" b="0" i="0" u="none" strike="noStrike" cap="none" spc="0" baseline="0">
          <a:solidFill>
            <a:srgbClr val="5E5E5E"/>
          </a:solidFill>
          <a:uFillTx/>
          <a:latin typeface="Rubik Regular"/>
          <a:ea typeface="Rubik Regular"/>
          <a:cs typeface="Rubik Regular"/>
          <a:sym typeface="Rubik Regular"/>
        </a:defRPr>
      </a:lvl9pPr>
    </p:bodyStyle>
    <p:otherStyle>
      <a:lvl1pPr marL="0" marR="0" indent="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1pPr>
      <a:lvl2pPr marL="0" marR="0" indent="2286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2pPr>
      <a:lvl3pPr marL="0" marR="0" indent="4572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3pPr>
      <a:lvl4pPr marL="0" marR="0" indent="6858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4pPr>
      <a:lvl5pPr marL="0" marR="0" indent="9144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5pPr>
      <a:lvl6pPr marL="0" marR="0" indent="11430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6pPr>
      <a:lvl7pPr marL="0" marR="0" indent="13716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7pPr>
      <a:lvl8pPr marL="0" marR="0" indent="16002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8pPr>
      <a:lvl9pPr marL="0" marR="0" indent="1828800" algn="ctr" defTabSz="821531"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Rubik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igura"/>
          <p:cNvSpPr/>
          <p:nvPr/>
        </p:nvSpPr>
        <p:spPr>
          <a:xfrm>
            <a:off x="0" y="-17860"/>
            <a:ext cx="4792398" cy="13716001"/>
          </a:xfrm>
          <a:custGeom>
            <a:avLst/>
            <a:gdLst/>
            <a:ahLst/>
            <a:cxnLst>
              <a:cxn ang="0">
                <a:pos x="wd2" y="hd2"/>
              </a:cxn>
              <a:cxn ang="5400000">
                <a:pos x="wd2" y="hd2"/>
              </a:cxn>
              <a:cxn ang="10800000">
                <a:pos x="wd2" y="hd2"/>
              </a:cxn>
              <a:cxn ang="16200000">
                <a:pos x="wd2" y="hd2"/>
              </a:cxn>
            </a:cxnLst>
            <a:rect l="0" t="0" r="r" b="b"/>
            <a:pathLst>
              <a:path w="21600" h="21600" extrusionOk="0">
                <a:moveTo>
                  <a:pt x="16076" y="21600"/>
                </a:moveTo>
                <a:cubicBezTo>
                  <a:pt x="13397" y="21600"/>
                  <a:pt x="10718" y="21600"/>
                  <a:pt x="8038" y="21600"/>
                </a:cubicBezTo>
                <a:cubicBezTo>
                  <a:pt x="5359" y="21600"/>
                  <a:pt x="2679" y="21600"/>
                  <a:pt x="0" y="21600"/>
                </a:cubicBezTo>
                <a:cubicBezTo>
                  <a:pt x="0" y="20967"/>
                  <a:pt x="0" y="20334"/>
                  <a:pt x="0" y="19701"/>
                </a:cubicBezTo>
                <a:cubicBezTo>
                  <a:pt x="0" y="19068"/>
                  <a:pt x="0" y="18435"/>
                  <a:pt x="0" y="17802"/>
                </a:cubicBezTo>
                <a:cubicBezTo>
                  <a:pt x="103" y="17802"/>
                  <a:pt x="206" y="17802"/>
                  <a:pt x="309" y="17802"/>
                </a:cubicBezTo>
                <a:cubicBezTo>
                  <a:pt x="412" y="17802"/>
                  <a:pt x="512" y="17802"/>
                  <a:pt x="615" y="17801"/>
                </a:cubicBezTo>
                <a:cubicBezTo>
                  <a:pt x="715" y="17800"/>
                  <a:pt x="816" y="17799"/>
                  <a:pt x="916" y="17797"/>
                </a:cubicBezTo>
                <a:cubicBezTo>
                  <a:pt x="1019" y="17795"/>
                  <a:pt x="1119" y="17793"/>
                  <a:pt x="1222" y="17791"/>
                </a:cubicBezTo>
                <a:cubicBezTo>
                  <a:pt x="1322" y="17789"/>
                  <a:pt x="1419" y="17787"/>
                  <a:pt x="1519" y="17785"/>
                </a:cubicBezTo>
                <a:cubicBezTo>
                  <a:pt x="1619" y="17783"/>
                  <a:pt x="1717" y="17780"/>
                  <a:pt x="1817" y="17777"/>
                </a:cubicBezTo>
                <a:cubicBezTo>
                  <a:pt x="1917" y="17774"/>
                  <a:pt x="2014" y="17770"/>
                  <a:pt x="2114" y="17766"/>
                </a:cubicBezTo>
                <a:cubicBezTo>
                  <a:pt x="2211" y="17762"/>
                  <a:pt x="2311" y="17758"/>
                  <a:pt x="2409" y="17754"/>
                </a:cubicBezTo>
                <a:cubicBezTo>
                  <a:pt x="2506" y="17750"/>
                  <a:pt x="2600" y="17746"/>
                  <a:pt x="2697" y="17741"/>
                </a:cubicBezTo>
                <a:cubicBezTo>
                  <a:pt x="2791" y="17735"/>
                  <a:pt x="2888" y="17730"/>
                  <a:pt x="2983" y="17724"/>
                </a:cubicBezTo>
                <a:cubicBezTo>
                  <a:pt x="3077" y="17719"/>
                  <a:pt x="3174" y="17713"/>
                  <a:pt x="3268" y="17707"/>
                </a:cubicBezTo>
                <a:cubicBezTo>
                  <a:pt x="3362" y="17700"/>
                  <a:pt x="3457" y="17693"/>
                  <a:pt x="3551" y="17686"/>
                </a:cubicBezTo>
                <a:cubicBezTo>
                  <a:pt x="3645" y="17679"/>
                  <a:pt x="3739" y="17672"/>
                  <a:pt x="3834" y="17664"/>
                </a:cubicBezTo>
                <a:cubicBezTo>
                  <a:pt x="3879" y="17660"/>
                  <a:pt x="3926" y="17656"/>
                  <a:pt x="3972" y="17652"/>
                </a:cubicBezTo>
                <a:cubicBezTo>
                  <a:pt x="4019" y="17648"/>
                  <a:pt x="4066" y="17644"/>
                  <a:pt x="4113" y="17640"/>
                </a:cubicBezTo>
                <a:cubicBezTo>
                  <a:pt x="4202" y="17632"/>
                  <a:pt x="4290" y="17623"/>
                  <a:pt x="4381" y="17614"/>
                </a:cubicBezTo>
                <a:cubicBezTo>
                  <a:pt x="4473" y="17605"/>
                  <a:pt x="4564" y="17596"/>
                  <a:pt x="4658" y="17586"/>
                </a:cubicBezTo>
                <a:cubicBezTo>
                  <a:pt x="4673" y="17566"/>
                  <a:pt x="4687" y="17545"/>
                  <a:pt x="4702" y="17525"/>
                </a:cubicBezTo>
                <a:cubicBezTo>
                  <a:pt x="4743" y="17465"/>
                  <a:pt x="4788" y="17404"/>
                  <a:pt x="4832" y="17344"/>
                </a:cubicBezTo>
                <a:cubicBezTo>
                  <a:pt x="4846" y="17322"/>
                  <a:pt x="4861" y="17300"/>
                  <a:pt x="4876" y="17279"/>
                </a:cubicBezTo>
                <a:cubicBezTo>
                  <a:pt x="4891" y="17257"/>
                  <a:pt x="4905" y="17236"/>
                  <a:pt x="4920" y="17214"/>
                </a:cubicBezTo>
                <a:cubicBezTo>
                  <a:pt x="4936" y="17188"/>
                  <a:pt x="4953" y="17162"/>
                  <a:pt x="4970" y="17135"/>
                </a:cubicBezTo>
                <a:cubicBezTo>
                  <a:pt x="4988" y="17109"/>
                  <a:pt x="5005" y="17083"/>
                  <a:pt x="5023" y="17057"/>
                </a:cubicBezTo>
                <a:cubicBezTo>
                  <a:pt x="5042" y="17027"/>
                  <a:pt x="5061" y="16997"/>
                  <a:pt x="5081" y="16967"/>
                </a:cubicBezTo>
                <a:cubicBezTo>
                  <a:pt x="5100" y="16937"/>
                  <a:pt x="5120" y="16907"/>
                  <a:pt x="5141" y="16878"/>
                </a:cubicBezTo>
                <a:cubicBezTo>
                  <a:pt x="5162" y="16844"/>
                  <a:pt x="5182" y="16811"/>
                  <a:pt x="5203" y="16777"/>
                </a:cubicBezTo>
                <a:cubicBezTo>
                  <a:pt x="5224" y="16744"/>
                  <a:pt x="5245" y="16710"/>
                  <a:pt x="5268" y="16676"/>
                </a:cubicBezTo>
                <a:cubicBezTo>
                  <a:pt x="5290" y="16639"/>
                  <a:pt x="5312" y="16602"/>
                  <a:pt x="5334" y="16565"/>
                </a:cubicBezTo>
                <a:cubicBezTo>
                  <a:pt x="5357" y="16528"/>
                  <a:pt x="5379" y="16491"/>
                  <a:pt x="5403" y="16454"/>
                </a:cubicBezTo>
                <a:cubicBezTo>
                  <a:pt x="5425" y="16414"/>
                  <a:pt x="5448" y="16373"/>
                  <a:pt x="5471" y="16333"/>
                </a:cubicBezTo>
                <a:cubicBezTo>
                  <a:pt x="5494" y="16292"/>
                  <a:pt x="5518" y="16252"/>
                  <a:pt x="5541" y="16211"/>
                </a:cubicBezTo>
                <a:cubicBezTo>
                  <a:pt x="5565" y="16168"/>
                  <a:pt x="5588" y="16124"/>
                  <a:pt x="5612" y="16081"/>
                </a:cubicBezTo>
                <a:cubicBezTo>
                  <a:pt x="5636" y="16037"/>
                  <a:pt x="5661" y="15994"/>
                  <a:pt x="5686" y="15950"/>
                </a:cubicBezTo>
                <a:cubicBezTo>
                  <a:pt x="5733" y="15858"/>
                  <a:pt x="5780" y="15766"/>
                  <a:pt x="5827" y="15673"/>
                </a:cubicBezTo>
                <a:cubicBezTo>
                  <a:pt x="5874" y="15575"/>
                  <a:pt x="5924" y="15478"/>
                  <a:pt x="5974" y="15380"/>
                </a:cubicBezTo>
                <a:cubicBezTo>
                  <a:pt x="6018" y="15278"/>
                  <a:pt x="6065" y="15176"/>
                  <a:pt x="6113" y="15073"/>
                </a:cubicBezTo>
                <a:cubicBezTo>
                  <a:pt x="6160" y="14967"/>
                  <a:pt x="6207" y="14860"/>
                  <a:pt x="6254" y="14754"/>
                </a:cubicBezTo>
                <a:cubicBezTo>
                  <a:pt x="6274" y="14699"/>
                  <a:pt x="6295" y="14644"/>
                  <a:pt x="6316" y="14589"/>
                </a:cubicBezTo>
                <a:cubicBezTo>
                  <a:pt x="6337" y="14534"/>
                  <a:pt x="6358" y="14479"/>
                  <a:pt x="6380" y="14424"/>
                </a:cubicBezTo>
                <a:cubicBezTo>
                  <a:pt x="6400" y="14368"/>
                  <a:pt x="6419" y="14311"/>
                  <a:pt x="6440" y="14254"/>
                </a:cubicBezTo>
                <a:cubicBezTo>
                  <a:pt x="6460" y="14198"/>
                  <a:pt x="6481" y="14141"/>
                  <a:pt x="6501" y="14084"/>
                </a:cubicBezTo>
                <a:cubicBezTo>
                  <a:pt x="6519" y="14026"/>
                  <a:pt x="6537" y="13968"/>
                  <a:pt x="6554" y="13910"/>
                </a:cubicBezTo>
                <a:cubicBezTo>
                  <a:pt x="6572" y="13852"/>
                  <a:pt x="6590" y="13794"/>
                  <a:pt x="6607" y="13736"/>
                </a:cubicBezTo>
                <a:cubicBezTo>
                  <a:pt x="6623" y="13677"/>
                  <a:pt x="6640" y="13618"/>
                  <a:pt x="6656" y="13558"/>
                </a:cubicBezTo>
                <a:cubicBezTo>
                  <a:pt x="6672" y="13499"/>
                  <a:pt x="6688" y="13439"/>
                  <a:pt x="6704" y="13379"/>
                </a:cubicBezTo>
                <a:cubicBezTo>
                  <a:pt x="6716" y="13320"/>
                  <a:pt x="6729" y="13260"/>
                  <a:pt x="6742" y="13200"/>
                </a:cubicBezTo>
                <a:cubicBezTo>
                  <a:pt x="6754" y="13140"/>
                  <a:pt x="6768" y="13079"/>
                  <a:pt x="6781" y="13019"/>
                </a:cubicBezTo>
                <a:cubicBezTo>
                  <a:pt x="6791" y="12959"/>
                  <a:pt x="6802" y="12898"/>
                  <a:pt x="6812" y="12837"/>
                </a:cubicBezTo>
                <a:cubicBezTo>
                  <a:pt x="6822" y="12776"/>
                  <a:pt x="6832" y="12715"/>
                  <a:pt x="6843" y="12654"/>
                </a:cubicBezTo>
                <a:cubicBezTo>
                  <a:pt x="6850" y="12593"/>
                  <a:pt x="6857" y="12532"/>
                  <a:pt x="6865" y="12470"/>
                </a:cubicBezTo>
                <a:cubicBezTo>
                  <a:pt x="6872" y="12409"/>
                  <a:pt x="6880" y="12348"/>
                  <a:pt x="6887" y="12286"/>
                </a:cubicBezTo>
                <a:cubicBezTo>
                  <a:pt x="6890" y="12225"/>
                  <a:pt x="6893" y="12163"/>
                  <a:pt x="6896" y="12102"/>
                </a:cubicBezTo>
                <a:cubicBezTo>
                  <a:pt x="6899" y="12041"/>
                  <a:pt x="6902" y="11979"/>
                  <a:pt x="6905" y="11918"/>
                </a:cubicBezTo>
                <a:cubicBezTo>
                  <a:pt x="6903" y="11856"/>
                  <a:pt x="6902" y="11795"/>
                  <a:pt x="6902" y="11733"/>
                </a:cubicBezTo>
                <a:cubicBezTo>
                  <a:pt x="6902" y="11672"/>
                  <a:pt x="6902" y="11610"/>
                  <a:pt x="6902" y="11548"/>
                </a:cubicBezTo>
                <a:cubicBezTo>
                  <a:pt x="6896" y="11487"/>
                  <a:pt x="6891" y="11426"/>
                  <a:pt x="6886" y="11365"/>
                </a:cubicBezTo>
                <a:cubicBezTo>
                  <a:pt x="6881" y="11304"/>
                  <a:pt x="6877" y="11242"/>
                  <a:pt x="6872" y="11181"/>
                </a:cubicBezTo>
                <a:cubicBezTo>
                  <a:pt x="6862" y="11120"/>
                  <a:pt x="6852" y="11060"/>
                  <a:pt x="6842" y="10999"/>
                </a:cubicBezTo>
                <a:cubicBezTo>
                  <a:pt x="6832" y="10938"/>
                  <a:pt x="6822" y="10878"/>
                  <a:pt x="6813" y="10817"/>
                </a:cubicBezTo>
                <a:cubicBezTo>
                  <a:pt x="6799" y="10757"/>
                  <a:pt x="6784" y="10697"/>
                  <a:pt x="6769" y="10637"/>
                </a:cubicBezTo>
                <a:cubicBezTo>
                  <a:pt x="6754" y="10578"/>
                  <a:pt x="6740" y="10518"/>
                  <a:pt x="6725" y="10458"/>
                </a:cubicBezTo>
                <a:cubicBezTo>
                  <a:pt x="6704" y="10398"/>
                  <a:pt x="6684" y="10339"/>
                  <a:pt x="6663" y="10280"/>
                </a:cubicBezTo>
                <a:cubicBezTo>
                  <a:pt x="6643" y="10220"/>
                  <a:pt x="6622" y="10161"/>
                  <a:pt x="6601" y="10102"/>
                </a:cubicBezTo>
                <a:cubicBezTo>
                  <a:pt x="6575" y="10044"/>
                  <a:pt x="6548" y="9986"/>
                  <a:pt x="6522" y="9928"/>
                </a:cubicBezTo>
                <a:cubicBezTo>
                  <a:pt x="6495" y="9871"/>
                  <a:pt x="6469" y="9813"/>
                  <a:pt x="6442" y="9755"/>
                </a:cubicBezTo>
                <a:cubicBezTo>
                  <a:pt x="6410" y="9699"/>
                  <a:pt x="6378" y="9642"/>
                  <a:pt x="6345" y="9586"/>
                </a:cubicBezTo>
                <a:cubicBezTo>
                  <a:pt x="6313" y="9529"/>
                  <a:pt x="6280" y="9473"/>
                  <a:pt x="6248" y="9417"/>
                </a:cubicBezTo>
                <a:cubicBezTo>
                  <a:pt x="6210" y="9362"/>
                  <a:pt x="6171" y="9307"/>
                  <a:pt x="6133" y="9252"/>
                </a:cubicBezTo>
                <a:cubicBezTo>
                  <a:pt x="6095" y="9197"/>
                  <a:pt x="6057" y="9142"/>
                  <a:pt x="6018" y="9087"/>
                </a:cubicBezTo>
                <a:cubicBezTo>
                  <a:pt x="5971" y="9034"/>
                  <a:pt x="5925" y="8981"/>
                  <a:pt x="5879" y="8928"/>
                </a:cubicBezTo>
                <a:cubicBezTo>
                  <a:pt x="5833" y="8875"/>
                  <a:pt x="5787" y="8822"/>
                  <a:pt x="5742" y="8769"/>
                </a:cubicBezTo>
                <a:cubicBezTo>
                  <a:pt x="5724" y="8751"/>
                  <a:pt x="5706" y="8733"/>
                  <a:pt x="5689" y="8716"/>
                </a:cubicBezTo>
                <a:cubicBezTo>
                  <a:pt x="5672" y="8698"/>
                  <a:pt x="5655" y="8681"/>
                  <a:pt x="5638" y="8663"/>
                </a:cubicBezTo>
                <a:cubicBezTo>
                  <a:pt x="5619" y="8646"/>
                  <a:pt x="5601" y="8628"/>
                  <a:pt x="5583" y="8611"/>
                </a:cubicBezTo>
                <a:cubicBezTo>
                  <a:pt x="5565" y="8593"/>
                  <a:pt x="5547" y="8576"/>
                  <a:pt x="5530" y="8559"/>
                </a:cubicBezTo>
                <a:cubicBezTo>
                  <a:pt x="5510" y="8542"/>
                  <a:pt x="5491" y="8525"/>
                  <a:pt x="5472" y="8508"/>
                </a:cubicBezTo>
                <a:cubicBezTo>
                  <a:pt x="5453" y="8492"/>
                  <a:pt x="5434" y="8475"/>
                  <a:pt x="5415" y="8458"/>
                </a:cubicBezTo>
                <a:cubicBezTo>
                  <a:pt x="5394" y="8442"/>
                  <a:pt x="5374" y="8425"/>
                  <a:pt x="5353" y="8409"/>
                </a:cubicBezTo>
                <a:cubicBezTo>
                  <a:pt x="5333" y="8393"/>
                  <a:pt x="5313" y="8376"/>
                  <a:pt x="5294" y="8360"/>
                </a:cubicBezTo>
                <a:cubicBezTo>
                  <a:pt x="5272" y="8343"/>
                  <a:pt x="5251" y="8327"/>
                  <a:pt x="5230" y="8310"/>
                </a:cubicBezTo>
                <a:cubicBezTo>
                  <a:pt x="5209" y="8294"/>
                  <a:pt x="5188" y="8278"/>
                  <a:pt x="5167" y="8262"/>
                </a:cubicBezTo>
                <a:cubicBezTo>
                  <a:pt x="5145" y="8246"/>
                  <a:pt x="5123" y="8230"/>
                  <a:pt x="5101" y="8215"/>
                </a:cubicBezTo>
                <a:cubicBezTo>
                  <a:pt x="5079" y="8199"/>
                  <a:pt x="5057" y="8184"/>
                  <a:pt x="5035" y="8168"/>
                </a:cubicBezTo>
                <a:cubicBezTo>
                  <a:pt x="5011" y="8152"/>
                  <a:pt x="4988" y="8137"/>
                  <a:pt x="4965" y="8121"/>
                </a:cubicBezTo>
                <a:cubicBezTo>
                  <a:pt x="4941" y="8106"/>
                  <a:pt x="4919" y="8090"/>
                  <a:pt x="4897" y="8075"/>
                </a:cubicBezTo>
                <a:cubicBezTo>
                  <a:pt x="4873" y="8059"/>
                  <a:pt x="4849" y="8044"/>
                  <a:pt x="4826" y="8029"/>
                </a:cubicBezTo>
                <a:cubicBezTo>
                  <a:pt x="4803" y="8014"/>
                  <a:pt x="4780" y="7999"/>
                  <a:pt x="4758" y="7984"/>
                </a:cubicBezTo>
                <a:cubicBezTo>
                  <a:pt x="4733" y="7969"/>
                  <a:pt x="4708" y="7955"/>
                  <a:pt x="4683" y="7940"/>
                </a:cubicBezTo>
                <a:cubicBezTo>
                  <a:pt x="4659" y="7926"/>
                  <a:pt x="4634" y="7911"/>
                  <a:pt x="4611" y="7897"/>
                </a:cubicBezTo>
                <a:cubicBezTo>
                  <a:pt x="4584" y="7882"/>
                  <a:pt x="4558" y="7868"/>
                  <a:pt x="4532" y="7854"/>
                </a:cubicBezTo>
                <a:cubicBezTo>
                  <a:pt x="4506" y="7839"/>
                  <a:pt x="4480" y="7825"/>
                  <a:pt x="4455" y="7810"/>
                </a:cubicBezTo>
                <a:cubicBezTo>
                  <a:pt x="4428" y="7796"/>
                  <a:pt x="4402" y="7782"/>
                  <a:pt x="4376" y="7768"/>
                </a:cubicBezTo>
                <a:cubicBezTo>
                  <a:pt x="4350" y="7754"/>
                  <a:pt x="4324" y="7740"/>
                  <a:pt x="4299" y="7726"/>
                </a:cubicBezTo>
                <a:cubicBezTo>
                  <a:pt x="4272" y="7712"/>
                  <a:pt x="4246" y="7698"/>
                  <a:pt x="4219" y="7684"/>
                </a:cubicBezTo>
                <a:cubicBezTo>
                  <a:pt x="4193" y="7671"/>
                  <a:pt x="4166" y="7657"/>
                  <a:pt x="4140" y="7644"/>
                </a:cubicBezTo>
                <a:cubicBezTo>
                  <a:pt x="4081" y="7617"/>
                  <a:pt x="4025" y="7590"/>
                  <a:pt x="3969" y="7564"/>
                </a:cubicBezTo>
                <a:cubicBezTo>
                  <a:pt x="3910" y="7538"/>
                  <a:pt x="3854" y="7512"/>
                  <a:pt x="3798" y="7486"/>
                </a:cubicBezTo>
                <a:cubicBezTo>
                  <a:pt x="3739" y="7461"/>
                  <a:pt x="3680" y="7435"/>
                  <a:pt x="3622" y="7410"/>
                </a:cubicBezTo>
                <a:cubicBezTo>
                  <a:pt x="3563" y="7385"/>
                  <a:pt x="3501" y="7361"/>
                  <a:pt x="3442" y="7336"/>
                </a:cubicBezTo>
                <a:cubicBezTo>
                  <a:pt x="3380" y="7312"/>
                  <a:pt x="3318" y="7289"/>
                  <a:pt x="3256" y="7265"/>
                </a:cubicBezTo>
                <a:cubicBezTo>
                  <a:pt x="3195" y="7241"/>
                  <a:pt x="3130" y="7218"/>
                  <a:pt x="3068" y="7194"/>
                </a:cubicBezTo>
                <a:cubicBezTo>
                  <a:pt x="3003" y="7172"/>
                  <a:pt x="2941" y="7149"/>
                  <a:pt x="2877" y="7127"/>
                </a:cubicBezTo>
                <a:cubicBezTo>
                  <a:pt x="2809" y="7105"/>
                  <a:pt x="2741" y="7082"/>
                  <a:pt x="2674" y="7060"/>
                </a:cubicBezTo>
                <a:cubicBezTo>
                  <a:pt x="2606" y="7039"/>
                  <a:pt x="2541" y="7018"/>
                  <a:pt x="2473" y="6998"/>
                </a:cubicBezTo>
                <a:cubicBezTo>
                  <a:pt x="2439" y="6987"/>
                  <a:pt x="2405" y="6976"/>
                  <a:pt x="2370" y="6966"/>
                </a:cubicBezTo>
                <a:cubicBezTo>
                  <a:pt x="2336" y="6956"/>
                  <a:pt x="2301" y="6945"/>
                  <a:pt x="2267" y="6935"/>
                </a:cubicBezTo>
                <a:cubicBezTo>
                  <a:pt x="2197" y="6914"/>
                  <a:pt x="2126" y="6894"/>
                  <a:pt x="2055" y="6874"/>
                </a:cubicBezTo>
                <a:cubicBezTo>
                  <a:pt x="1985" y="6855"/>
                  <a:pt x="1914" y="6835"/>
                  <a:pt x="1843" y="6817"/>
                </a:cubicBezTo>
                <a:cubicBezTo>
                  <a:pt x="1808" y="6807"/>
                  <a:pt x="1772" y="6797"/>
                  <a:pt x="1736" y="6788"/>
                </a:cubicBezTo>
                <a:cubicBezTo>
                  <a:pt x="1700" y="6779"/>
                  <a:pt x="1664" y="6769"/>
                  <a:pt x="1628" y="6760"/>
                </a:cubicBezTo>
                <a:cubicBezTo>
                  <a:pt x="1590" y="6751"/>
                  <a:pt x="1552" y="6742"/>
                  <a:pt x="1515" y="6732"/>
                </a:cubicBezTo>
                <a:cubicBezTo>
                  <a:pt x="1477" y="6723"/>
                  <a:pt x="1440" y="6714"/>
                  <a:pt x="1402" y="6706"/>
                </a:cubicBezTo>
                <a:cubicBezTo>
                  <a:pt x="1365" y="6697"/>
                  <a:pt x="1327" y="6688"/>
                  <a:pt x="1290" y="6679"/>
                </a:cubicBezTo>
                <a:cubicBezTo>
                  <a:pt x="1252" y="6671"/>
                  <a:pt x="1215" y="6662"/>
                  <a:pt x="1178" y="6653"/>
                </a:cubicBezTo>
                <a:cubicBezTo>
                  <a:pt x="1101" y="6636"/>
                  <a:pt x="1028" y="6618"/>
                  <a:pt x="951" y="6602"/>
                </a:cubicBezTo>
                <a:cubicBezTo>
                  <a:pt x="874" y="6585"/>
                  <a:pt x="795" y="6569"/>
                  <a:pt x="718" y="6552"/>
                </a:cubicBezTo>
                <a:cubicBezTo>
                  <a:pt x="639" y="6536"/>
                  <a:pt x="562" y="6520"/>
                  <a:pt x="483" y="6505"/>
                </a:cubicBezTo>
                <a:cubicBezTo>
                  <a:pt x="403" y="6490"/>
                  <a:pt x="324" y="6474"/>
                  <a:pt x="244" y="6460"/>
                </a:cubicBezTo>
                <a:cubicBezTo>
                  <a:pt x="203" y="6452"/>
                  <a:pt x="163" y="6445"/>
                  <a:pt x="122" y="6437"/>
                </a:cubicBezTo>
                <a:cubicBezTo>
                  <a:pt x="82" y="6430"/>
                  <a:pt x="41" y="6423"/>
                  <a:pt x="0" y="6416"/>
                </a:cubicBezTo>
                <a:cubicBezTo>
                  <a:pt x="0" y="5346"/>
                  <a:pt x="0" y="4277"/>
                  <a:pt x="0" y="3208"/>
                </a:cubicBezTo>
                <a:cubicBezTo>
                  <a:pt x="0" y="2139"/>
                  <a:pt x="0" y="1069"/>
                  <a:pt x="0" y="0"/>
                </a:cubicBezTo>
                <a:cubicBezTo>
                  <a:pt x="221" y="11"/>
                  <a:pt x="441" y="23"/>
                  <a:pt x="661" y="34"/>
                </a:cubicBezTo>
                <a:cubicBezTo>
                  <a:pt x="881" y="45"/>
                  <a:pt x="1101" y="57"/>
                  <a:pt x="1322" y="68"/>
                </a:cubicBezTo>
                <a:cubicBezTo>
                  <a:pt x="1535" y="82"/>
                  <a:pt x="1750" y="97"/>
                  <a:pt x="1964" y="112"/>
                </a:cubicBezTo>
                <a:cubicBezTo>
                  <a:pt x="2178" y="126"/>
                  <a:pt x="2392" y="141"/>
                  <a:pt x="2606" y="155"/>
                </a:cubicBezTo>
                <a:cubicBezTo>
                  <a:pt x="2812" y="173"/>
                  <a:pt x="3019" y="191"/>
                  <a:pt x="3226" y="209"/>
                </a:cubicBezTo>
                <a:cubicBezTo>
                  <a:pt x="3432" y="227"/>
                  <a:pt x="3639" y="244"/>
                  <a:pt x="3845" y="262"/>
                </a:cubicBezTo>
                <a:cubicBezTo>
                  <a:pt x="4044" y="283"/>
                  <a:pt x="4243" y="304"/>
                  <a:pt x="4442" y="326"/>
                </a:cubicBezTo>
                <a:cubicBezTo>
                  <a:pt x="4641" y="347"/>
                  <a:pt x="4841" y="368"/>
                  <a:pt x="5041" y="389"/>
                </a:cubicBezTo>
                <a:cubicBezTo>
                  <a:pt x="5232" y="413"/>
                  <a:pt x="5424" y="437"/>
                  <a:pt x="5617" y="461"/>
                </a:cubicBezTo>
                <a:cubicBezTo>
                  <a:pt x="5809" y="485"/>
                  <a:pt x="6002" y="509"/>
                  <a:pt x="6195" y="533"/>
                </a:cubicBezTo>
                <a:cubicBezTo>
                  <a:pt x="6380" y="560"/>
                  <a:pt x="6566" y="587"/>
                  <a:pt x="6751" y="614"/>
                </a:cubicBezTo>
                <a:cubicBezTo>
                  <a:pt x="6937" y="641"/>
                  <a:pt x="7122" y="668"/>
                  <a:pt x="7308" y="695"/>
                </a:cubicBezTo>
                <a:cubicBezTo>
                  <a:pt x="7486" y="726"/>
                  <a:pt x="7665" y="756"/>
                  <a:pt x="7844" y="786"/>
                </a:cubicBezTo>
                <a:cubicBezTo>
                  <a:pt x="8023" y="816"/>
                  <a:pt x="8203" y="846"/>
                  <a:pt x="8383" y="876"/>
                </a:cubicBezTo>
                <a:cubicBezTo>
                  <a:pt x="8553" y="909"/>
                  <a:pt x="8724" y="942"/>
                  <a:pt x="8895" y="975"/>
                </a:cubicBezTo>
                <a:cubicBezTo>
                  <a:pt x="9066" y="1007"/>
                  <a:pt x="9238" y="1040"/>
                  <a:pt x="9410" y="1073"/>
                </a:cubicBezTo>
                <a:cubicBezTo>
                  <a:pt x="9574" y="1108"/>
                  <a:pt x="9738" y="1144"/>
                  <a:pt x="9902" y="1180"/>
                </a:cubicBezTo>
                <a:cubicBezTo>
                  <a:pt x="10067" y="1216"/>
                  <a:pt x="10232" y="1251"/>
                  <a:pt x="10397" y="1287"/>
                </a:cubicBezTo>
                <a:cubicBezTo>
                  <a:pt x="10554" y="1325"/>
                  <a:pt x="10711" y="1363"/>
                  <a:pt x="10868" y="1401"/>
                </a:cubicBezTo>
                <a:cubicBezTo>
                  <a:pt x="11025" y="1439"/>
                  <a:pt x="11181" y="1477"/>
                  <a:pt x="11339" y="1515"/>
                </a:cubicBezTo>
                <a:cubicBezTo>
                  <a:pt x="11490" y="1556"/>
                  <a:pt x="11641" y="1596"/>
                  <a:pt x="11792" y="1637"/>
                </a:cubicBezTo>
                <a:cubicBezTo>
                  <a:pt x="11942" y="1678"/>
                  <a:pt x="12093" y="1718"/>
                  <a:pt x="12243" y="1759"/>
                </a:cubicBezTo>
                <a:cubicBezTo>
                  <a:pt x="12387" y="1802"/>
                  <a:pt x="12531" y="1845"/>
                  <a:pt x="12675" y="1889"/>
                </a:cubicBezTo>
                <a:cubicBezTo>
                  <a:pt x="12819" y="1932"/>
                  <a:pt x="12963" y="1975"/>
                  <a:pt x="13105" y="2018"/>
                </a:cubicBezTo>
                <a:cubicBezTo>
                  <a:pt x="13242" y="2064"/>
                  <a:pt x="13379" y="2110"/>
                  <a:pt x="13516" y="2155"/>
                </a:cubicBezTo>
                <a:cubicBezTo>
                  <a:pt x="13652" y="2201"/>
                  <a:pt x="13789" y="2247"/>
                  <a:pt x="13924" y="2293"/>
                </a:cubicBezTo>
                <a:cubicBezTo>
                  <a:pt x="14054" y="2341"/>
                  <a:pt x="14183" y="2388"/>
                  <a:pt x="14313" y="2436"/>
                </a:cubicBezTo>
                <a:cubicBezTo>
                  <a:pt x="14442" y="2484"/>
                  <a:pt x="14572" y="2532"/>
                  <a:pt x="14701" y="2580"/>
                </a:cubicBezTo>
                <a:cubicBezTo>
                  <a:pt x="14825" y="2630"/>
                  <a:pt x="14948" y="2680"/>
                  <a:pt x="15070" y="2730"/>
                </a:cubicBezTo>
                <a:cubicBezTo>
                  <a:pt x="15193" y="2780"/>
                  <a:pt x="15315" y="2830"/>
                  <a:pt x="15437" y="2880"/>
                </a:cubicBezTo>
                <a:cubicBezTo>
                  <a:pt x="15552" y="2932"/>
                  <a:pt x="15667" y="2984"/>
                  <a:pt x="15782" y="3036"/>
                </a:cubicBezTo>
                <a:cubicBezTo>
                  <a:pt x="15897" y="3089"/>
                  <a:pt x="16012" y="3141"/>
                  <a:pt x="16126" y="3193"/>
                </a:cubicBezTo>
                <a:cubicBezTo>
                  <a:pt x="16235" y="3247"/>
                  <a:pt x="16344" y="3301"/>
                  <a:pt x="16453" y="3355"/>
                </a:cubicBezTo>
                <a:cubicBezTo>
                  <a:pt x="16562" y="3410"/>
                  <a:pt x="16671" y="3464"/>
                  <a:pt x="16780" y="3518"/>
                </a:cubicBezTo>
                <a:cubicBezTo>
                  <a:pt x="16883" y="3574"/>
                  <a:pt x="16985" y="3630"/>
                  <a:pt x="17087" y="3686"/>
                </a:cubicBezTo>
                <a:cubicBezTo>
                  <a:pt x="17189" y="3742"/>
                  <a:pt x="17291" y="3798"/>
                  <a:pt x="17392" y="3854"/>
                </a:cubicBezTo>
                <a:cubicBezTo>
                  <a:pt x="17487" y="3912"/>
                  <a:pt x="17581" y="3970"/>
                  <a:pt x="17675" y="4029"/>
                </a:cubicBezTo>
                <a:cubicBezTo>
                  <a:pt x="17769" y="4087"/>
                  <a:pt x="17862" y="4145"/>
                  <a:pt x="17955" y="4203"/>
                </a:cubicBezTo>
                <a:cubicBezTo>
                  <a:pt x="18043" y="4263"/>
                  <a:pt x="18131" y="4322"/>
                  <a:pt x="18218" y="4382"/>
                </a:cubicBezTo>
                <a:cubicBezTo>
                  <a:pt x="18306" y="4442"/>
                  <a:pt x="18394" y="4501"/>
                  <a:pt x="18482" y="4561"/>
                </a:cubicBezTo>
                <a:cubicBezTo>
                  <a:pt x="18563" y="4622"/>
                  <a:pt x="18643" y="4683"/>
                  <a:pt x="18723" y="4745"/>
                </a:cubicBezTo>
                <a:cubicBezTo>
                  <a:pt x="18804" y="4806"/>
                  <a:pt x="18884" y="4867"/>
                  <a:pt x="18965" y="4929"/>
                </a:cubicBezTo>
                <a:cubicBezTo>
                  <a:pt x="19038" y="4992"/>
                  <a:pt x="19111" y="5055"/>
                  <a:pt x="19184" y="5118"/>
                </a:cubicBezTo>
                <a:cubicBezTo>
                  <a:pt x="19257" y="5180"/>
                  <a:pt x="19330" y="5243"/>
                  <a:pt x="19403" y="5307"/>
                </a:cubicBezTo>
                <a:cubicBezTo>
                  <a:pt x="19471" y="5371"/>
                  <a:pt x="19538" y="5435"/>
                  <a:pt x="19605" y="5500"/>
                </a:cubicBezTo>
                <a:cubicBezTo>
                  <a:pt x="19672" y="5564"/>
                  <a:pt x="19739" y="5629"/>
                  <a:pt x="19807" y="5693"/>
                </a:cubicBezTo>
                <a:cubicBezTo>
                  <a:pt x="19866" y="5759"/>
                  <a:pt x="19925" y="5825"/>
                  <a:pt x="19985" y="5891"/>
                </a:cubicBezTo>
                <a:cubicBezTo>
                  <a:pt x="20045" y="5957"/>
                  <a:pt x="20104" y="6023"/>
                  <a:pt x="20163" y="6088"/>
                </a:cubicBezTo>
                <a:cubicBezTo>
                  <a:pt x="20216" y="6156"/>
                  <a:pt x="20268" y="6223"/>
                  <a:pt x="20321" y="6291"/>
                </a:cubicBezTo>
                <a:cubicBezTo>
                  <a:pt x="20373" y="6358"/>
                  <a:pt x="20425" y="6425"/>
                  <a:pt x="20478" y="6493"/>
                </a:cubicBezTo>
                <a:cubicBezTo>
                  <a:pt x="20524" y="6561"/>
                  <a:pt x="20569" y="6629"/>
                  <a:pt x="20614" y="6698"/>
                </a:cubicBezTo>
                <a:cubicBezTo>
                  <a:pt x="20659" y="6766"/>
                  <a:pt x="20703" y="6835"/>
                  <a:pt x="20749" y="6903"/>
                </a:cubicBezTo>
                <a:cubicBezTo>
                  <a:pt x="20787" y="6973"/>
                  <a:pt x="20826" y="7042"/>
                  <a:pt x="20865" y="7111"/>
                </a:cubicBezTo>
                <a:cubicBezTo>
                  <a:pt x="20904" y="7181"/>
                  <a:pt x="20943" y="7250"/>
                  <a:pt x="20982" y="7320"/>
                </a:cubicBezTo>
                <a:cubicBezTo>
                  <a:pt x="21013" y="7390"/>
                  <a:pt x="21044" y="7461"/>
                  <a:pt x="21076" y="7532"/>
                </a:cubicBezTo>
                <a:cubicBezTo>
                  <a:pt x="21108" y="7603"/>
                  <a:pt x="21139" y="7674"/>
                  <a:pt x="21170" y="7744"/>
                </a:cubicBezTo>
                <a:cubicBezTo>
                  <a:pt x="21195" y="7816"/>
                  <a:pt x="21219" y="7887"/>
                  <a:pt x="21244" y="7959"/>
                </a:cubicBezTo>
                <a:cubicBezTo>
                  <a:pt x="21268" y="8030"/>
                  <a:pt x="21292" y="8102"/>
                  <a:pt x="21317" y="8173"/>
                </a:cubicBezTo>
                <a:cubicBezTo>
                  <a:pt x="21335" y="8246"/>
                  <a:pt x="21353" y="8318"/>
                  <a:pt x="21370" y="8391"/>
                </a:cubicBezTo>
                <a:cubicBezTo>
                  <a:pt x="21388" y="8463"/>
                  <a:pt x="21406" y="8536"/>
                  <a:pt x="21423" y="8609"/>
                </a:cubicBezTo>
                <a:cubicBezTo>
                  <a:pt x="21434" y="8682"/>
                  <a:pt x="21444" y="8755"/>
                  <a:pt x="21454" y="8828"/>
                </a:cubicBezTo>
                <a:cubicBezTo>
                  <a:pt x="21465" y="8901"/>
                  <a:pt x="21475" y="8974"/>
                  <a:pt x="21485" y="9047"/>
                </a:cubicBezTo>
                <a:cubicBezTo>
                  <a:pt x="21494" y="9195"/>
                  <a:pt x="21500" y="9343"/>
                  <a:pt x="21509" y="9491"/>
                </a:cubicBezTo>
                <a:cubicBezTo>
                  <a:pt x="21520" y="9634"/>
                  <a:pt x="21529" y="9777"/>
                  <a:pt x="21541" y="9920"/>
                </a:cubicBezTo>
                <a:cubicBezTo>
                  <a:pt x="21550" y="10056"/>
                  <a:pt x="21556" y="10193"/>
                  <a:pt x="21565" y="10329"/>
                </a:cubicBezTo>
                <a:cubicBezTo>
                  <a:pt x="21571" y="10460"/>
                  <a:pt x="21579" y="10592"/>
                  <a:pt x="21585" y="10723"/>
                </a:cubicBezTo>
                <a:cubicBezTo>
                  <a:pt x="21588" y="10850"/>
                  <a:pt x="21594" y="10976"/>
                  <a:pt x="21597" y="11103"/>
                </a:cubicBezTo>
                <a:cubicBezTo>
                  <a:pt x="21597" y="11227"/>
                  <a:pt x="21600" y="11352"/>
                  <a:pt x="21600" y="11476"/>
                </a:cubicBezTo>
                <a:cubicBezTo>
                  <a:pt x="21600" y="11600"/>
                  <a:pt x="21600" y="11722"/>
                  <a:pt x="21600" y="11845"/>
                </a:cubicBezTo>
                <a:cubicBezTo>
                  <a:pt x="21597" y="11967"/>
                  <a:pt x="21594" y="12089"/>
                  <a:pt x="21591" y="12212"/>
                </a:cubicBezTo>
                <a:cubicBezTo>
                  <a:pt x="21588" y="12335"/>
                  <a:pt x="21588" y="12459"/>
                  <a:pt x="21585" y="12581"/>
                </a:cubicBezTo>
                <a:cubicBezTo>
                  <a:pt x="21582" y="12708"/>
                  <a:pt x="21576" y="12834"/>
                  <a:pt x="21574" y="12960"/>
                </a:cubicBezTo>
                <a:cubicBezTo>
                  <a:pt x="21571" y="13089"/>
                  <a:pt x="21565" y="13219"/>
                  <a:pt x="21562" y="13347"/>
                </a:cubicBezTo>
                <a:cubicBezTo>
                  <a:pt x="21559" y="13482"/>
                  <a:pt x="21553" y="13616"/>
                  <a:pt x="21550" y="13750"/>
                </a:cubicBezTo>
                <a:cubicBezTo>
                  <a:pt x="21547" y="13890"/>
                  <a:pt x="21541" y="14030"/>
                  <a:pt x="21538" y="14170"/>
                </a:cubicBezTo>
                <a:cubicBezTo>
                  <a:pt x="21535" y="14318"/>
                  <a:pt x="21529" y="14467"/>
                  <a:pt x="21526" y="14614"/>
                </a:cubicBezTo>
                <a:cubicBezTo>
                  <a:pt x="21523" y="14771"/>
                  <a:pt x="21518" y="14927"/>
                  <a:pt x="21515" y="15084"/>
                </a:cubicBezTo>
                <a:cubicBezTo>
                  <a:pt x="21515" y="15250"/>
                  <a:pt x="21512" y="15416"/>
                  <a:pt x="21512" y="15582"/>
                </a:cubicBezTo>
                <a:cubicBezTo>
                  <a:pt x="21512" y="15759"/>
                  <a:pt x="21509" y="15937"/>
                  <a:pt x="21509" y="16114"/>
                </a:cubicBezTo>
                <a:cubicBezTo>
                  <a:pt x="21347" y="16114"/>
                  <a:pt x="21185" y="16114"/>
                  <a:pt x="21023" y="16114"/>
                </a:cubicBezTo>
                <a:cubicBezTo>
                  <a:pt x="20852" y="16114"/>
                  <a:pt x="20684" y="16114"/>
                  <a:pt x="20514" y="16114"/>
                </a:cubicBezTo>
                <a:cubicBezTo>
                  <a:pt x="20340" y="16114"/>
                  <a:pt x="20166" y="16114"/>
                  <a:pt x="19992" y="16114"/>
                </a:cubicBezTo>
                <a:cubicBezTo>
                  <a:pt x="19816" y="16114"/>
                  <a:pt x="19639" y="16114"/>
                  <a:pt x="19462" y="16114"/>
                </a:cubicBezTo>
                <a:cubicBezTo>
                  <a:pt x="19286" y="16114"/>
                  <a:pt x="19106" y="16114"/>
                  <a:pt x="18929" y="16114"/>
                </a:cubicBezTo>
                <a:cubicBezTo>
                  <a:pt x="18756" y="16114"/>
                  <a:pt x="18579" y="16114"/>
                  <a:pt x="18405" y="16114"/>
                </a:cubicBezTo>
                <a:cubicBezTo>
                  <a:pt x="18235" y="16114"/>
                  <a:pt x="18064" y="16114"/>
                  <a:pt x="17893" y="16114"/>
                </a:cubicBezTo>
                <a:cubicBezTo>
                  <a:pt x="17731" y="16114"/>
                  <a:pt x="17569" y="16114"/>
                  <a:pt x="17407" y="16114"/>
                </a:cubicBezTo>
                <a:cubicBezTo>
                  <a:pt x="17254" y="16114"/>
                  <a:pt x="17101" y="16114"/>
                  <a:pt x="16948" y="16114"/>
                </a:cubicBezTo>
                <a:cubicBezTo>
                  <a:pt x="16809" y="16114"/>
                  <a:pt x="16668" y="16114"/>
                  <a:pt x="16527" y="16114"/>
                </a:cubicBezTo>
                <a:cubicBezTo>
                  <a:pt x="16400" y="16114"/>
                  <a:pt x="16274" y="16114"/>
                  <a:pt x="16147" y="16114"/>
                </a:cubicBezTo>
                <a:cubicBezTo>
                  <a:pt x="16041" y="16114"/>
                  <a:pt x="15932" y="16114"/>
                  <a:pt x="15823" y="16114"/>
                </a:cubicBezTo>
                <a:cubicBezTo>
                  <a:pt x="15735" y="16114"/>
                  <a:pt x="15646" y="16114"/>
                  <a:pt x="15555" y="16114"/>
                </a:cubicBezTo>
                <a:cubicBezTo>
                  <a:pt x="15490" y="16114"/>
                  <a:pt x="15423" y="16114"/>
                  <a:pt x="15355" y="16114"/>
                </a:cubicBezTo>
                <a:cubicBezTo>
                  <a:pt x="15314" y="16114"/>
                  <a:pt x="15273" y="16114"/>
                  <a:pt x="15231" y="16114"/>
                </a:cubicBezTo>
                <a:cubicBezTo>
                  <a:pt x="15217" y="16114"/>
                  <a:pt x="15202" y="16114"/>
                  <a:pt x="15184" y="16114"/>
                </a:cubicBezTo>
                <a:cubicBezTo>
                  <a:pt x="15178" y="16121"/>
                  <a:pt x="15172" y="16126"/>
                  <a:pt x="15165" y="16132"/>
                </a:cubicBezTo>
                <a:cubicBezTo>
                  <a:pt x="15158" y="16138"/>
                  <a:pt x="15150" y="16144"/>
                  <a:pt x="15143" y="16149"/>
                </a:cubicBezTo>
                <a:cubicBezTo>
                  <a:pt x="15124" y="16166"/>
                  <a:pt x="15104" y="16183"/>
                  <a:pt x="15084" y="16200"/>
                </a:cubicBezTo>
                <a:cubicBezTo>
                  <a:pt x="15063" y="16217"/>
                  <a:pt x="15043" y="16234"/>
                  <a:pt x="15022" y="16251"/>
                </a:cubicBezTo>
                <a:cubicBezTo>
                  <a:pt x="15009" y="16264"/>
                  <a:pt x="14995" y="16276"/>
                  <a:pt x="14981" y="16288"/>
                </a:cubicBezTo>
                <a:cubicBezTo>
                  <a:pt x="14966" y="16301"/>
                  <a:pt x="14952" y="16313"/>
                  <a:pt x="14937" y="16325"/>
                </a:cubicBezTo>
                <a:cubicBezTo>
                  <a:pt x="14922" y="16340"/>
                  <a:pt x="14907" y="16355"/>
                  <a:pt x="14892" y="16370"/>
                </a:cubicBezTo>
                <a:cubicBezTo>
                  <a:pt x="14877" y="16385"/>
                  <a:pt x="14862" y="16400"/>
                  <a:pt x="14846" y="16415"/>
                </a:cubicBezTo>
                <a:cubicBezTo>
                  <a:pt x="14828" y="16432"/>
                  <a:pt x="14810" y="16449"/>
                  <a:pt x="14793" y="16466"/>
                </a:cubicBezTo>
                <a:cubicBezTo>
                  <a:pt x="14775" y="16483"/>
                  <a:pt x="14757" y="16500"/>
                  <a:pt x="14740" y="16517"/>
                </a:cubicBezTo>
                <a:cubicBezTo>
                  <a:pt x="14722" y="16536"/>
                  <a:pt x="14704" y="16556"/>
                  <a:pt x="14685" y="16575"/>
                </a:cubicBezTo>
                <a:cubicBezTo>
                  <a:pt x="14666" y="16594"/>
                  <a:pt x="14647" y="16614"/>
                  <a:pt x="14628" y="16633"/>
                </a:cubicBezTo>
                <a:cubicBezTo>
                  <a:pt x="14609" y="16654"/>
                  <a:pt x="14589" y="16676"/>
                  <a:pt x="14570" y="16697"/>
                </a:cubicBezTo>
                <a:cubicBezTo>
                  <a:pt x="14551" y="16719"/>
                  <a:pt x="14532" y="16740"/>
                  <a:pt x="14513" y="16761"/>
                </a:cubicBezTo>
                <a:cubicBezTo>
                  <a:pt x="14494" y="16785"/>
                  <a:pt x="14474" y="16808"/>
                  <a:pt x="14454" y="16832"/>
                </a:cubicBezTo>
                <a:cubicBezTo>
                  <a:pt x="14433" y="16855"/>
                  <a:pt x="14413" y="16878"/>
                  <a:pt x="14392" y="16901"/>
                </a:cubicBezTo>
                <a:cubicBezTo>
                  <a:pt x="14373" y="16927"/>
                  <a:pt x="14354" y="16952"/>
                  <a:pt x="14335" y="16978"/>
                </a:cubicBezTo>
                <a:cubicBezTo>
                  <a:pt x="14316" y="17003"/>
                  <a:pt x="14296" y="17028"/>
                  <a:pt x="14277" y="17053"/>
                </a:cubicBezTo>
                <a:cubicBezTo>
                  <a:pt x="14258" y="17081"/>
                  <a:pt x="14239" y="17108"/>
                  <a:pt x="14220" y="17135"/>
                </a:cubicBezTo>
                <a:cubicBezTo>
                  <a:pt x="14200" y="17162"/>
                  <a:pt x="14180" y="17188"/>
                  <a:pt x="14160" y="17215"/>
                </a:cubicBezTo>
                <a:cubicBezTo>
                  <a:pt x="14142" y="17244"/>
                  <a:pt x="14123" y="17273"/>
                  <a:pt x="14105" y="17301"/>
                </a:cubicBezTo>
                <a:cubicBezTo>
                  <a:pt x="14086" y="17330"/>
                  <a:pt x="14067" y="17358"/>
                  <a:pt x="14048" y="17387"/>
                </a:cubicBezTo>
                <a:cubicBezTo>
                  <a:pt x="14031" y="17417"/>
                  <a:pt x="14015" y="17447"/>
                  <a:pt x="13997" y="17478"/>
                </a:cubicBezTo>
                <a:cubicBezTo>
                  <a:pt x="13980" y="17508"/>
                  <a:pt x="13962" y="17538"/>
                  <a:pt x="13945" y="17568"/>
                </a:cubicBezTo>
                <a:cubicBezTo>
                  <a:pt x="13930" y="17599"/>
                  <a:pt x="13914" y="17631"/>
                  <a:pt x="13899" y="17662"/>
                </a:cubicBezTo>
                <a:cubicBezTo>
                  <a:pt x="13883" y="17693"/>
                  <a:pt x="13867" y="17725"/>
                  <a:pt x="13850" y="17756"/>
                </a:cubicBezTo>
                <a:cubicBezTo>
                  <a:pt x="13837" y="17789"/>
                  <a:pt x="13824" y="17822"/>
                  <a:pt x="13811" y="17855"/>
                </a:cubicBezTo>
                <a:cubicBezTo>
                  <a:pt x="13797" y="17888"/>
                  <a:pt x="13784" y="17921"/>
                  <a:pt x="13771" y="17954"/>
                </a:cubicBezTo>
                <a:cubicBezTo>
                  <a:pt x="13761" y="17987"/>
                  <a:pt x="13750" y="18021"/>
                  <a:pt x="13740" y="18055"/>
                </a:cubicBezTo>
                <a:cubicBezTo>
                  <a:pt x="13729" y="18089"/>
                  <a:pt x="13718" y="18123"/>
                  <a:pt x="13706" y="18157"/>
                </a:cubicBezTo>
                <a:cubicBezTo>
                  <a:pt x="13697" y="18192"/>
                  <a:pt x="13688" y="18227"/>
                  <a:pt x="13680" y="18263"/>
                </a:cubicBezTo>
                <a:cubicBezTo>
                  <a:pt x="13671" y="18298"/>
                  <a:pt x="13662" y="18333"/>
                  <a:pt x="13653" y="18368"/>
                </a:cubicBezTo>
                <a:cubicBezTo>
                  <a:pt x="13649" y="18404"/>
                  <a:pt x="13644" y="18440"/>
                  <a:pt x="13639" y="18477"/>
                </a:cubicBezTo>
                <a:cubicBezTo>
                  <a:pt x="13635" y="18513"/>
                  <a:pt x="13630" y="18549"/>
                  <a:pt x="13624" y="18585"/>
                </a:cubicBezTo>
                <a:cubicBezTo>
                  <a:pt x="13622" y="18622"/>
                  <a:pt x="13621" y="18658"/>
                  <a:pt x="13619" y="18695"/>
                </a:cubicBezTo>
                <a:cubicBezTo>
                  <a:pt x="13618" y="18732"/>
                  <a:pt x="13616" y="18769"/>
                  <a:pt x="13615" y="18805"/>
                </a:cubicBezTo>
                <a:cubicBezTo>
                  <a:pt x="13618" y="18843"/>
                  <a:pt x="13621" y="18880"/>
                  <a:pt x="13624" y="18918"/>
                </a:cubicBezTo>
                <a:cubicBezTo>
                  <a:pt x="13627" y="18955"/>
                  <a:pt x="13630" y="18993"/>
                  <a:pt x="13632" y="19031"/>
                </a:cubicBezTo>
                <a:cubicBezTo>
                  <a:pt x="13640" y="19069"/>
                  <a:pt x="13646" y="19107"/>
                  <a:pt x="13653" y="19145"/>
                </a:cubicBezTo>
                <a:cubicBezTo>
                  <a:pt x="13659" y="19184"/>
                  <a:pt x="13665" y="19222"/>
                  <a:pt x="13671" y="19260"/>
                </a:cubicBezTo>
                <a:cubicBezTo>
                  <a:pt x="13684" y="19298"/>
                  <a:pt x="13697" y="19337"/>
                  <a:pt x="13709" y="19376"/>
                </a:cubicBezTo>
                <a:cubicBezTo>
                  <a:pt x="13721" y="19415"/>
                  <a:pt x="13733" y="19454"/>
                  <a:pt x="13744" y="19492"/>
                </a:cubicBezTo>
                <a:cubicBezTo>
                  <a:pt x="13762" y="19531"/>
                  <a:pt x="13779" y="19570"/>
                  <a:pt x="13796" y="19609"/>
                </a:cubicBezTo>
                <a:cubicBezTo>
                  <a:pt x="13812" y="19648"/>
                  <a:pt x="13828" y="19687"/>
                  <a:pt x="13844" y="19726"/>
                </a:cubicBezTo>
                <a:cubicBezTo>
                  <a:pt x="13868" y="19765"/>
                  <a:pt x="13891" y="19805"/>
                  <a:pt x="13913" y="19844"/>
                </a:cubicBezTo>
                <a:cubicBezTo>
                  <a:pt x="13936" y="19883"/>
                  <a:pt x="13958" y="19923"/>
                  <a:pt x="13980" y="19962"/>
                </a:cubicBezTo>
                <a:cubicBezTo>
                  <a:pt x="14009" y="20002"/>
                  <a:pt x="14039" y="20042"/>
                  <a:pt x="14068" y="20081"/>
                </a:cubicBezTo>
                <a:cubicBezTo>
                  <a:pt x="14097" y="20121"/>
                  <a:pt x="14126" y="20160"/>
                  <a:pt x="14154" y="20200"/>
                </a:cubicBezTo>
                <a:cubicBezTo>
                  <a:pt x="14189" y="20240"/>
                  <a:pt x="14224" y="20279"/>
                  <a:pt x="14259" y="20318"/>
                </a:cubicBezTo>
                <a:cubicBezTo>
                  <a:pt x="14294" y="20358"/>
                  <a:pt x="14329" y="20397"/>
                  <a:pt x="14363" y="20437"/>
                </a:cubicBezTo>
                <a:cubicBezTo>
                  <a:pt x="14405" y="20476"/>
                  <a:pt x="14447" y="20515"/>
                  <a:pt x="14489" y="20554"/>
                </a:cubicBezTo>
                <a:cubicBezTo>
                  <a:pt x="14531" y="20594"/>
                  <a:pt x="14572" y="20633"/>
                  <a:pt x="14613" y="20672"/>
                </a:cubicBezTo>
                <a:cubicBezTo>
                  <a:pt x="14663" y="20711"/>
                  <a:pt x="14713" y="20751"/>
                  <a:pt x="14763" y="20790"/>
                </a:cubicBezTo>
                <a:cubicBezTo>
                  <a:pt x="14812" y="20829"/>
                  <a:pt x="14862" y="20869"/>
                  <a:pt x="14910" y="20908"/>
                </a:cubicBezTo>
                <a:cubicBezTo>
                  <a:pt x="14968" y="20947"/>
                  <a:pt x="15025" y="20986"/>
                  <a:pt x="15082" y="21024"/>
                </a:cubicBezTo>
                <a:cubicBezTo>
                  <a:pt x="15139" y="21063"/>
                  <a:pt x="15196" y="21102"/>
                  <a:pt x="15252" y="21141"/>
                </a:cubicBezTo>
                <a:cubicBezTo>
                  <a:pt x="15317" y="21180"/>
                  <a:pt x="15381" y="21218"/>
                  <a:pt x="15446" y="21256"/>
                </a:cubicBezTo>
                <a:cubicBezTo>
                  <a:pt x="15510" y="21295"/>
                  <a:pt x="15574" y="21333"/>
                  <a:pt x="15638" y="21372"/>
                </a:cubicBezTo>
                <a:cubicBezTo>
                  <a:pt x="15711" y="21410"/>
                  <a:pt x="15785" y="21448"/>
                  <a:pt x="15858" y="21486"/>
                </a:cubicBezTo>
                <a:cubicBezTo>
                  <a:pt x="15931" y="21524"/>
                  <a:pt x="16004" y="21562"/>
                  <a:pt x="16076" y="21600"/>
                </a:cubicBezTo>
              </a:path>
            </a:pathLst>
          </a:custGeom>
          <a:solidFill>
            <a:srgbClr val="0066A1"/>
          </a:solidFill>
          <a:ln w="12700">
            <a:miter lim="400000"/>
          </a:ln>
        </p:spPr>
        <p:txBody>
          <a:bodyPr lIns="64293" tIns="64293" rIns="64293" bIns="64293" anchor="ctr"/>
          <a:lstStyle/>
          <a:p>
            <a:pPr algn="l" defTabSz="631775">
              <a:lnSpc>
                <a:spcPct val="93000"/>
              </a:lnSpc>
              <a:defRPr b="0">
                <a:latin typeface="Arial"/>
                <a:ea typeface="Arial"/>
                <a:cs typeface="Arial"/>
                <a:sym typeface="Arial"/>
              </a:defRPr>
            </a:pPr>
            <a:endParaRPr/>
          </a:p>
        </p:txBody>
      </p:sp>
      <p:sp>
        <p:nvSpPr>
          <p:cNvPr id="39" name="Título de la ponencia…"/>
          <p:cNvSpPr txBox="1">
            <a:spLocks noGrp="1"/>
          </p:cNvSpPr>
          <p:nvPr>
            <p:ph type="ctrTitle" idx="4294967295"/>
          </p:nvPr>
        </p:nvSpPr>
        <p:spPr>
          <a:xfrm>
            <a:off x="10363477" y="2176489"/>
            <a:ext cx="13035706" cy="6716604"/>
          </a:xfrm>
          <a:prstGeom prst="rect">
            <a:avLst/>
          </a:prstGeom>
        </p:spPr>
        <p:txBody>
          <a:bodyPr>
            <a:normAutofit/>
          </a:bodyPr>
          <a:lstStyle/>
          <a:p>
            <a:pPr algn="ctr" defTabSz="805100">
              <a:defRPr sz="6174"/>
            </a:pPr>
            <a:r>
              <a:rPr lang="en-US" sz="6600" dirty="0">
                <a:latin typeface="Calibri" panose="020F0502020204030204" pitchFamily="34" charset="0"/>
                <a:cs typeface="Calibri" panose="020F0502020204030204" pitchFamily="34" charset="0"/>
              </a:rPr>
              <a:t>Social Capital and Knowledge Management in R&amp;D </a:t>
            </a:r>
            <a:r>
              <a:rPr lang="en-US" sz="6600" dirty="0" err="1">
                <a:latin typeface="Calibri" panose="020F0502020204030204" pitchFamily="34" charset="0"/>
                <a:cs typeface="Calibri" panose="020F0502020204030204" pitchFamily="34" charset="0"/>
              </a:rPr>
              <a:t>Coopetitive</a:t>
            </a:r>
            <a:r>
              <a:rPr lang="en-US" sz="6600" dirty="0">
                <a:latin typeface="Calibri" panose="020F0502020204030204" pitchFamily="34" charset="0"/>
                <a:cs typeface="Calibri" panose="020F0502020204030204" pitchFamily="34" charset="0"/>
              </a:rPr>
              <a:t> Context: The case of a “</a:t>
            </a:r>
            <a:r>
              <a:rPr lang="en-US" sz="6600" dirty="0" err="1">
                <a:latin typeface="Calibri" panose="020F0502020204030204" pitchFamily="34" charset="0"/>
                <a:cs typeface="Calibri" panose="020F0502020204030204" pitchFamily="34" charset="0"/>
              </a:rPr>
              <a:t>Severo</a:t>
            </a:r>
            <a:r>
              <a:rPr lang="en-US" sz="6600" dirty="0">
                <a:latin typeface="Calibri" panose="020F0502020204030204" pitchFamily="34" charset="0"/>
                <a:cs typeface="Calibri" panose="020F0502020204030204" pitchFamily="34" charset="0"/>
              </a:rPr>
              <a:t> Ochoa Centre of Excellence”</a:t>
            </a:r>
          </a:p>
        </p:txBody>
      </p:sp>
      <p:sp>
        <p:nvSpPr>
          <p:cNvPr id="41" name="Cargo que ocupa en la Universidad de Las Palmas de Gran Canaria"/>
          <p:cNvSpPr txBox="1"/>
          <p:nvPr/>
        </p:nvSpPr>
        <p:spPr>
          <a:xfrm>
            <a:off x="13143184" y="8228775"/>
            <a:ext cx="10255999" cy="291425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sz="4800" b="0">
                <a:solidFill>
                  <a:srgbClr val="FFA100"/>
                </a:solidFill>
                <a:latin typeface="Rubik Medium"/>
                <a:ea typeface="Rubik Medium"/>
                <a:cs typeface="Rubik Medium"/>
                <a:sym typeface="Rubik Medium"/>
              </a:defRPr>
            </a:lvl1pPr>
          </a:lstStyle>
          <a:p>
            <a:pPr algn="r"/>
            <a:r>
              <a:rPr lang="es-ES" sz="3600" dirty="0">
                <a:solidFill>
                  <a:schemeClr val="tx1">
                    <a:lumMod val="95000"/>
                    <a:lumOff val="5000"/>
                  </a:schemeClr>
                </a:solidFill>
                <a:latin typeface="Calibri" panose="020F0502020204030204" pitchFamily="34" charset="0"/>
                <a:cs typeface="Calibri" panose="020F0502020204030204" pitchFamily="34" charset="0"/>
              </a:rPr>
              <a:t>Daniel Dorta-</a:t>
            </a:r>
            <a:r>
              <a:rPr lang="es-ES" sz="3600" dirty="0" err="1">
                <a:solidFill>
                  <a:schemeClr val="tx1">
                    <a:lumMod val="95000"/>
                    <a:lumOff val="5000"/>
                  </a:schemeClr>
                </a:solidFill>
                <a:latin typeface="Calibri" panose="020F0502020204030204" pitchFamily="34" charset="0"/>
                <a:cs typeface="Calibri" panose="020F0502020204030204" pitchFamily="34" charset="0"/>
              </a:rPr>
              <a:t>Afonso</a:t>
            </a:r>
            <a:endParaRPr lang="es-ES" sz="3600" dirty="0">
              <a:solidFill>
                <a:schemeClr val="tx1">
                  <a:lumMod val="95000"/>
                  <a:lumOff val="5000"/>
                </a:schemeClr>
              </a:solidFill>
              <a:latin typeface="Calibri" panose="020F0502020204030204" pitchFamily="34" charset="0"/>
              <a:cs typeface="Calibri" panose="020F0502020204030204" pitchFamily="34" charset="0"/>
            </a:endParaRPr>
          </a:p>
          <a:p>
            <a:pPr algn="r"/>
            <a:r>
              <a:rPr lang="es-ES" sz="3600" dirty="0">
                <a:solidFill>
                  <a:schemeClr val="tx1">
                    <a:lumMod val="95000"/>
                    <a:lumOff val="5000"/>
                  </a:schemeClr>
                </a:solidFill>
                <a:latin typeface="Calibri" panose="020F0502020204030204" pitchFamily="34" charset="0"/>
                <a:cs typeface="Calibri" panose="020F0502020204030204" pitchFamily="34" charset="0"/>
              </a:rPr>
              <a:t>Claudia Benítez-Núñez</a:t>
            </a:r>
          </a:p>
          <a:p>
            <a:pPr algn="r"/>
            <a:r>
              <a:rPr lang="es-ES" sz="3600" dirty="0">
                <a:solidFill>
                  <a:schemeClr val="tx1">
                    <a:lumMod val="95000"/>
                    <a:lumOff val="5000"/>
                  </a:schemeClr>
                </a:solidFill>
                <a:latin typeface="Calibri" panose="020F0502020204030204" pitchFamily="34" charset="0"/>
                <a:cs typeface="Calibri" panose="020F0502020204030204" pitchFamily="34" charset="0"/>
              </a:rPr>
              <a:t>José Luis Ballesteros-Rodríguez</a:t>
            </a:r>
          </a:p>
          <a:p>
            <a:pPr algn="r"/>
            <a:r>
              <a:rPr lang="es-ES" sz="3600" dirty="0">
                <a:solidFill>
                  <a:schemeClr val="tx1">
                    <a:lumMod val="95000"/>
                    <a:lumOff val="5000"/>
                  </a:schemeClr>
                </a:solidFill>
                <a:latin typeface="Calibri" panose="020F0502020204030204" pitchFamily="34" charset="0"/>
                <a:cs typeface="Calibri" panose="020F0502020204030204" pitchFamily="34" charset="0"/>
              </a:rPr>
              <a:t>Nieves Lidia Díaz-Díaz</a:t>
            </a:r>
          </a:p>
          <a:p>
            <a:pPr algn="r"/>
            <a:r>
              <a:rPr lang="es-ES" sz="3600" dirty="0">
                <a:solidFill>
                  <a:schemeClr val="tx1">
                    <a:lumMod val="95000"/>
                    <a:lumOff val="5000"/>
                  </a:schemeClr>
                </a:solidFill>
                <a:latin typeface="Calibri" panose="020F0502020204030204" pitchFamily="34" charset="0"/>
                <a:cs typeface="Calibri" panose="020F0502020204030204" pitchFamily="34" charset="0"/>
              </a:rPr>
              <a:t>Petra de </a:t>
            </a:r>
            <a:r>
              <a:rPr lang="es-ES" sz="3600" dirty="0" err="1">
                <a:solidFill>
                  <a:schemeClr val="tx1">
                    <a:lumMod val="95000"/>
                    <a:lumOff val="5000"/>
                  </a:schemeClr>
                </a:solidFill>
                <a:latin typeface="Calibri" panose="020F0502020204030204" pitchFamily="34" charset="0"/>
                <a:cs typeface="Calibri" panose="020F0502020204030204" pitchFamily="34" charset="0"/>
              </a:rPr>
              <a:t>Saá</a:t>
            </a:r>
            <a:r>
              <a:rPr lang="es-ES" sz="3600" dirty="0">
                <a:solidFill>
                  <a:schemeClr val="tx1">
                    <a:lumMod val="95000"/>
                    <a:lumOff val="5000"/>
                  </a:schemeClr>
                </a:solidFill>
                <a:latin typeface="Calibri" panose="020F0502020204030204" pitchFamily="34" charset="0"/>
                <a:cs typeface="Calibri" panose="020F0502020204030204" pitchFamily="34" charset="0"/>
              </a:rPr>
              <a:t>-Pérez</a:t>
            </a:r>
            <a:endParaRPr sz="36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2" name="Título de la ponencia…">
            <a:extLst>
              <a:ext uri="{FF2B5EF4-FFF2-40B4-BE49-F238E27FC236}">
                <a16:creationId xmlns:a16="http://schemas.microsoft.com/office/drawing/2014/main" id="{C7376479-CB49-B1B8-FB39-BBD5C71DBB3D}"/>
              </a:ext>
            </a:extLst>
          </p:cNvPr>
          <p:cNvSpPr txBox="1">
            <a:spLocks/>
          </p:cNvSpPr>
          <p:nvPr/>
        </p:nvSpPr>
        <p:spPr>
          <a:xfrm>
            <a:off x="10363477" y="-381228"/>
            <a:ext cx="13035706" cy="322203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1pPr>
            <a:lvl2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2pPr>
            <a:lvl3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3pPr>
            <a:lvl4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4pPr>
            <a:lvl5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5pPr>
            <a:lvl6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6pPr>
            <a:lvl7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7pPr>
            <a:lvl8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8pPr>
            <a:lvl9pPr marL="0" marR="0" indent="0" algn="l" defTabSz="821531" rtl="0" latinLnBrk="0">
              <a:lnSpc>
                <a:spcPct val="100000"/>
              </a:lnSpc>
              <a:spcBef>
                <a:spcPts val="0"/>
              </a:spcBef>
              <a:spcAft>
                <a:spcPts val="0"/>
              </a:spcAft>
              <a:buClrTx/>
              <a:buSzTx/>
              <a:buFontTx/>
              <a:buNone/>
              <a:tabLst/>
              <a:defRPr sz="6300" b="0" i="0" u="none" strike="noStrike" cap="none" spc="0" baseline="0">
                <a:solidFill>
                  <a:srgbClr val="0066A1"/>
                </a:solidFill>
                <a:uFillTx/>
                <a:latin typeface="+mn-lt"/>
                <a:ea typeface="+mn-ea"/>
                <a:cs typeface="+mn-cs"/>
                <a:sym typeface="Rubik Bold"/>
              </a:defRPr>
            </a:lvl9pPr>
          </a:lstStyle>
          <a:p>
            <a:pPr algn="ctr" defTabSz="805100" hangingPunct="1">
              <a:defRPr sz="6174"/>
            </a:pPr>
            <a:r>
              <a:rPr lang="en-US" sz="4800" dirty="0">
                <a:solidFill>
                  <a:srgbClr val="FF9900"/>
                </a:solidFill>
                <a:latin typeface="Calibri" panose="020F0502020204030204" pitchFamily="34" charset="0"/>
                <a:cs typeface="Calibri" panose="020F0502020204030204" pitchFamily="34" charset="0"/>
              </a:rPr>
              <a:t>XII INTERNATIONAL WORKSHOP ON HUMAN RESOURCE MANAGEMENT</a:t>
            </a:r>
          </a:p>
        </p:txBody>
      </p:sp>
      <p:pic>
        <p:nvPicPr>
          <p:cNvPr id="7" name="Imagen 6">
            <a:extLst>
              <a:ext uri="{FF2B5EF4-FFF2-40B4-BE49-F238E27FC236}">
                <a16:creationId xmlns:a16="http://schemas.microsoft.com/office/drawing/2014/main" id="{D58D0E78-978D-CFD8-24C4-DAEC712EF44C}"/>
              </a:ext>
            </a:extLst>
          </p:cNvPr>
          <p:cNvPicPr>
            <a:picLocks noChangeAspect="1"/>
          </p:cNvPicPr>
          <p:nvPr/>
        </p:nvPicPr>
        <p:blipFill rotWithShape="1">
          <a:blip r:embed="rId3"/>
          <a:srcRect t="10611"/>
          <a:stretch/>
        </p:blipFill>
        <p:spPr>
          <a:xfrm>
            <a:off x="8664044" y="11656366"/>
            <a:ext cx="4071739" cy="2041775"/>
          </a:xfrm>
          <a:prstGeom prst="rect">
            <a:avLst/>
          </a:prstGeom>
        </p:spPr>
      </p:pic>
      <p:pic>
        <p:nvPicPr>
          <p:cNvPr id="9" name="Imagen 8">
            <a:extLst>
              <a:ext uri="{FF2B5EF4-FFF2-40B4-BE49-F238E27FC236}">
                <a16:creationId xmlns:a16="http://schemas.microsoft.com/office/drawing/2014/main" id="{B35A94F1-112C-FF00-7D30-F0E164CFEBDD}"/>
              </a:ext>
            </a:extLst>
          </p:cNvPr>
          <p:cNvPicPr>
            <a:picLocks noChangeAspect="1"/>
          </p:cNvPicPr>
          <p:nvPr/>
        </p:nvPicPr>
        <p:blipFill>
          <a:blip r:embed="rId4"/>
          <a:stretch>
            <a:fillRect/>
          </a:stretch>
        </p:blipFill>
        <p:spPr>
          <a:xfrm>
            <a:off x="12735783" y="12248704"/>
            <a:ext cx="3459558" cy="857098"/>
          </a:xfrm>
          <a:prstGeom prst="rect">
            <a:avLst/>
          </a:prstGeom>
        </p:spPr>
      </p:pic>
      <p:pic>
        <p:nvPicPr>
          <p:cNvPr id="5" name="Imagen 4">
            <a:extLst>
              <a:ext uri="{FF2B5EF4-FFF2-40B4-BE49-F238E27FC236}">
                <a16:creationId xmlns:a16="http://schemas.microsoft.com/office/drawing/2014/main" id="{C36F4E95-A27B-A289-F834-CAAD39EAB230}"/>
              </a:ext>
            </a:extLst>
          </p:cNvPr>
          <p:cNvPicPr>
            <a:picLocks noChangeAspect="1"/>
          </p:cNvPicPr>
          <p:nvPr/>
        </p:nvPicPr>
        <p:blipFill>
          <a:blip r:embed="rId5"/>
          <a:stretch>
            <a:fillRect/>
          </a:stretch>
        </p:blipFill>
        <p:spPr>
          <a:xfrm>
            <a:off x="3107445" y="11747463"/>
            <a:ext cx="5194980" cy="1968537"/>
          </a:xfrm>
          <a:prstGeom prst="rect">
            <a:avLst/>
          </a:prstGeom>
        </p:spPr>
      </p:pic>
      <p:pic>
        <p:nvPicPr>
          <p:cNvPr id="6" name="Imagen 5">
            <a:extLst>
              <a:ext uri="{FF2B5EF4-FFF2-40B4-BE49-F238E27FC236}">
                <a16:creationId xmlns:a16="http://schemas.microsoft.com/office/drawing/2014/main" id="{0E38BDDB-B951-8B0A-43A3-7F4976CFDAD4}"/>
              </a:ext>
            </a:extLst>
          </p:cNvPr>
          <p:cNvPicPr>
            <a:picLocks noChangeAspect="1"/>
          </p:cNvPicPr>
          <p:nvPr/>
        </p:nvPicPr>
        <p:blipFill rotWithShape="1">
          <a:blip r:embed="rId6"/>
          <a:srcRect l="2700" t="17211" r="20000"/>
          <a:stretch/>
        </p:blipFill>
        <p:spPr>
          <a:xfrm>
            <a:off x="16607429" y="11911566"/>
            <a:ext cx="7504176" cy="18110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pic>
        <p:nvPicPr>
          <p:cNvPr id="5" name="Imagen 4">
            <a:extLst>
              <a:ext uri="{FF2B5EF4-FFF2-40B4-BE49-F238E27FC236}">
                <a16:creationId xmlns:a16="http://schemas.microsoft.com/office/drawing/2014/main" id="{D81EF678-FFB0-C459-52A1-7682AD498942}"/>
              </a:ext>
            </a:extLst>
          </p:cNvPr>
          <p:cNvPicPr>
            <a:picLocks noChangeAspect="1"/>
          </p:cNvPicPr>
          <p:nvPr/>
        </p:nvPicPr>
        <p:blipFill>
          <a:blip r:embed="rId4">
            <a:alphaModFix amt="20000"/>
          </a:blip>
          <a:stretch>
            <a:fillRect/>
          </a:stretch>
        </p:blipFill>
        <p:spPr>
          <a:xfrm>
            <a:off x="4564519" y="2261937"/>
            <a:ext cx="17578129" cy="10561297"/>
          </a:xfrm>
          <a:prstGeom prst="rect">
            <a:avLst/>
          </a:prstGeom>
        </p:spPr>
      </p:pic>
      <p:pic>
        <p:nvPicPr>
          <p:cNvPr id="3" name="Imagen 2">
            <a:extLst>
              <a:ext uri="{FF2B5EF4-FFF2-40B4-BE49-F238E27FC236}">
                <a16:creationId xmlns:a16="http://schemas.microsoft.com/office/drawing/2014/main" id="{51D47127-0CB4-0B5D-3F97-19D4D7AF1491}"/>
              </a:ext>
            </a:extLst>
          </p:cNvPr>
          <p:cNvPicPr>
            <a:picLocks noChangeAspect="1"/>
          </p:cNvPicPr>
          <p:nvPr/>
        </p:nvPicPr>
        <p:blipFill>
          <a:blip r:embed="rId5"/>
          <a:stretch>
            <a:fillRect/>
          </a:stretch>
        </p:blipFill>
        <p:spPr>
          <a:xfrm>
            <a:off x="6050252" y="7432431"/>
            <a:ext cx="3984284" cy="1625695"/>
          </a:xfrm>
          <a:prstGeom prst="rect">
            <a:avLst/>
          </a:prstGeom>
        </p:spPr>
      </p:pic>
      <p:grpSp>
        <p:nvGrpSpPr>
          <p:cNvPr id="6" name="Grupo 5">
            <a:extLst>
              <a:ext uri="{FF2B5EF4-FFF2-40B4-BE49-F238E27FC236}">
                <a16:creationId xmlns:a16="http://schemas.microsoft.com/office/drawing/2014/main" id="{A5625C11-6277-8986-B790-BA3B7EAF09F4}"/>
              </a:ext>
            </a:extLst>
          </p:cNvPr>
          <p:cNvGrpSpPr/>
          <p:nvPr/>
        </p:nvGrpSpPr>
        <p:grpSpPr>
          <a:xfrm>
            <a:off x="0" y="5129493"/>
            <a:ext cx="5049636" cy="5657850"/>
            <a:chOff x="1170269" y="5129493"/>
            <a:chExt cx="5049636" cy="5657850"/>
          </a:xfrm>
        </p:grpSpPr>
        <p:sp>
          <p:nvSpPr>
            <p:cNvPr id="7" name="Rectángulo: esquinas redondeadas 6">
              <a:extLst>
                <a:ext uri="{FF2B5EF4-FFF2-40B4-BE49-F238E27FC236}">
                  <a16:creationId xmlns:a16="http://schemas.microsoft.com/office/drawing/2014/main" id="{D805251A-1128-DFC4-5207-C4444FBF7E80}"/>
                </a:ext>
              </a:extLst>
            </p:cNvPr>
            <p:cNvSpPr/>
            <p:nvPr/>
          </p:nvSpPr>
          <p:spPr>
            <a:xfrm>
              <a:off x="1170269" y="5129493"/>
              <a:ext cx="5049636" cy="5657850"/>
            </a:xfrm>
            <a:prstGeom prst="roundRect">
              <a:avLst/>
            </a:prstGeom>
            <a:solidFill>
              <a:srgbClr val="CCECF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CuadroTexto 7">
              <a:extLst>
                <a:ext uri="{FF2B5EF4-FFF2-40B4-BE49-F238E27FC236}">
                  <a16:creationId xmlns:a16="http://schemas.microsoft.com/office/drawing/2014/main" id="{99CF707B-2437-6577-6435-6F2B4237BBFD}"/>
                </a:ext>
              </a:extLst>
            </p:cNvPr>
            <p:cNvSpPr txBox="1"/>
            <p:nvPr/>
          </p:nvSpPr>
          <p:spPr>
            <a:xfrm>
              <a:off x="1376884" y="5957960"/>
              <a:ext cx="4693478" cy="3714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a:ln>
                    <a:noFill/>
                  </a:ln>
                  <a:solidFill>
                    <a:srgbClr val="003366">
                      <a:alpha val="20000"/>
                    </a:srgbClr>
                  </a:solidFill>
                  <a:effectLst/>
                  <a:uFillTx/>
                  <a:latin typeface="Calibri" panose="020F0502020204030204" pitchFamily="34" charset="0"/>
                  <a:cs typeface="Calibri" panose="020F0502020204030204" pitchFamily="34" charset="0"/>
                  <a:sym typeface="Helvetica Neue"/>
                </a:rPr>
                <a:t>ANTECEDENTS</a:t>
              </a:r>
            </a:p>
            <a:p>
              <a:pPr marL="0" marR="0" indent="0"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endParaRP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rPr>
                <a:t>Methodology </a:t>
              </a:r>
              <a:r>
                <a:rPr lang="en-US" sz="2800" b="0">
                  <a:solidFill>
                    <a:srgbClr val="000000">
                      <a:alpha val="20000"/>
                    </a:srgbClr>
                  </a:solidFill>
                  <a:latin typeface="Calibri" panose="020F0502020204030204" pitchFamily="34" charset="0"/>
                  <a:cs typeface="Calibri" panose="020F0502020204030204" pitchFamily="34" charset="0"/>
                </a:rPr>
                <a:t>and </a:t>
              </a:r>
              <a:r>
                <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rPr>
                <a:t>research interest</a:t>
              </a:r>
            </a:p>
            <a:p>
              <a:pPr marL="457200" indent="-457200" algn="l">
                <a:buFont typeface="Arial" panose="020B0604020202020204" pitchFamily="34" charset="0"/>
                <a:buChar char="•"/>
              </a:pPr>
              <a:r>
                <a:rPr lang="en-US" sz="2800" b="0">
                  <a:solidFill>
                    <a:srgbClr val="000000">
                      <a:alpha val="20000"/>
                    </a:srgbClr>
                  </a:solidFill>
                  <a:latin typeface="Calibri" panose="020F0502020204030204" pitchFamily="34" charset="0"/>
                  <a:cs typeface="Calibri" panose="020F0502020204030204" pitchFamily="34" charset="0"/>
                </a:rPr>
                <a:t>New knowledge and instruments</a:t>
              </a:r>
            </a:p>
            <a:p>
              <a:pPr marL="457200" indent="-457200" algn="l">
                <a:buFont typeface="Arial" panose="020B0604020202020204" pitchFamily="34" charset="0"/>
                <a:buChar char="•"/>
              </a:pPr>
              <a:r>
                <a:rPr lang="en-US" sz="2800" b="0">
                  <a:solidFill>
                    <a:srgbClr val="000000">
                      <a:alpha val="20000"/>
                    </a:srgbClr>
                  </a:solidFill>
                  <a:latin typeface="Calibri" panose="020F0502020204030204" pitchFamily="34" charset="0"/>
                  <a:cs typeface="Calibri" panose="020F0502020204030204" pitchFamily="34" charset="0"/>
                </a:rPr>
                <a:t>Application for financial resources</a:t>
              </a:r>
              <a:endParaRPr kumimoji="0" lang="es-ES" sz="3200" b="1"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endParaRPr>
            </a:p>
          </p:txBody>
        </p:sp>
      </p:grpSp>
      <p:grpSp>
        <p:nvGrpSpPr>
          <p:cNvPr id="35" name="Grupo 34">
            <a:extLst>
              <a:ext uri="{FF2B5EF4-FFF2-40B4-BE49-F238E27FC236}">
                <a16:creationId xmlns:a16="http://schemas.microsoft.com/office/drawing/2014/main" id="{6DFB5A45-20E4-4152-4831-7C3DD5C41ED4}"/>
              </a:ext>
            </a:extLst>
          </p:cNvPr>
          <p:cNvGrpSpPr/>
          <p:nvPr/>
        </p:nvGrpSpPr>
        <p:grpSpPr>
          <a:xfrm>
            <a:off x="5250152" y="6034887"/>
            <a:ext cx="800100" cy="3847061"/>
            <a:chOff x="5419805" y="6205287"/>
            <a:chExt cx="800100" cy="3847061"/>
          </a:xfrm>
        </p:grpSpPr>
        <p:sp>
          <p:nvSpPr>
            <p:cNvPr id="36" name="Flecha: a la derecha 35">
              <a:extLst>
                <a:ext uri="{FF2B5EF4-FFF2-40B4-BE49-F238E27FC236}">
                  <a16:creationId xmlns:a16="http://schemas.microsoft.com/office/drawing/2014/main" id="{FC99FDD9-6AFD-BD6F-F710-50B431BBA5FE}"/>
                </a:ext>
              </a:extLst>
            </p:cNvPr>
            <p:cNvSpPr/>
            <p:nvPr/>
          </p:nvSpPr>
          <p:spPr>
            <a:xfrm>
              <a:off x="5419805" y="7687764"/>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Flecha: a la derecha 36">
              <a:extLst>
                <a:ext uri="{FF2B5EF4-FFF2-40B4-BE49-F238E27FC236}">
                  <a16:creationId xmlns:a16="http://schemas.microsoft.com/office/drawing/2014/main" id="{64C53217-C0E3-AA4C-3A6C-C9C8630922E4}"/>
                </a:ext>
              </a:extLst>
            </p:cNvPr>
            <p:cNvSpPr/>
            <p:nvPr/>
          </p:nvSpPr>
          <p:spPr>
            <a:xfrm>
              <a:off x="5419805" y="9292526"/>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echa: a la derecha 37">
              <a:extLst>
                <a:ext uri="{FF2B5EF4-FFF2-40B4-BE49-F238E27FC236}">
                  <a16:creationId xmlns:a16="http://schemas.microsoft.com/office/drawing/2014/main" id="{38842C1C-2603-9389-E430-FEA19462FA86}"/>
                </a:ext>
              </a:extLst>
            </p:cNvPr>
            <p:cNvSpPr/>
            <p:nvPr/>
          </p:nvSpPr>
          <p:spPr>
            <a:xfrm>
              <a:off x="5419805" y="6205287"/>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6" name="Rectángulo: esquinas redondeadas 25">
            <a:extLst>
              <a:ext uri="{FF2B5EF4-FFF2-40B4-BE49-F238E27FC236}">
                <a16:creationId xmlns:a16="http://schemas.microsoft.com/office/drawing/2014/main" id="{CD29CF4E-684E-2E76-B9BF-EAF8066D4DE5}"/>
              </a:ext>
            </a:extLst>
          </p:cNvPr>
          <p:cNvSpPr/>
          <p:nvPr/>
        </p:nvSpPr>
        <p:spPr>
          <a:xfrm>
            <a:off x="11331677" y="4715838"/>
            <a:ext cx="7435516" cy="7122695"/>
          </a:xfrm>
          <a:prstGeom prst="roundRect">
            <a:avLst/>
          </a:prstGeom>
          <a:solidFill>
            <a:srgbClr val="CCECFF"/>
          </a:solidFill>
          <a:ln w="38100" cap="flat">
            <a:solidFill>
              <a:srgbClr val="000000"/>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FFFFFF"/>
              </a:solidFill>
              <a:effectLst/>
              <a:uFillTx/>
              <a:latin typeface="Helvetica Neue Medium"/>
              <a:ea typeface="Helvetica Neue Medium"/>
              <a:cs typeface="Calibri" panose="020F0502020204030204" pitchFamily="34" charset="0"/>
              <a:sym typeface="Helvetica Neue Medium"/>
            </a:endParaRPr>
          </a:p>
        </p:txBody>
      </p:sp>
      <p:grpSp>
        <p:nvGrpSpPr>
          <p:cNvPr id="14" name="Group 31">
            <a:extLst>
              <a:ext uri="{FF2B5EF4-FFF2-40B4-BE49-F238E27FC236}">
                <a16:creationId xmlns:a16="http://schemas.microsoft.com/office/drawing/2014/main" id="{C7C9FE07-C6B5-6CA6-491D-7C9AD0D3ADF0}"/>
              </a:ext>
            </a:extLst>
          </p:cNvPr>
          <p:cNvGrpSpPr>
            <a:grpSpLocks noChangeAspect="1"/>
          </p:cNvGrpSpPr>
          <p:nvPr/>
        </p:nvGrpSpPr>
        <p:grpSpPr>
          <a:xfrm>
            <a:off x="11633501" y="6034887"/>
            <a:ext cx="6831867" cy="2419781"/>
            <a:chOff x="5568" y="0"/>
            <a:chExt cx="2598672" cy="1270000"/>
          </a:xfrm>
        </p:grpSpPr>
        <p:sp>
          <p:nvSpPr>
            <p:cNvPr id="16" name="Freeform 32">
              <a:extLst>
                <a:ext uri="{FF2B5EF4-FFF2-40B4-BE49-F238E27FC236}">
                  <a16:creationId xmlns:a16="http://schemas.microsoft.com/office/drawing/2014/main" id="{DF82C1B3-6EF6-0252-E798-41E3469F50E0}"/>
                </a:ext>
              </a:extLst>
            </p:cNvPr>
            <p:cNvSpPr/>
            <p:nvPr/>
          </p:nvSpPr>
          <p:spPr>
            <a:xfrm>
              <a:off x="1206526" y="0"/>
              <a:ext cx="1397714" cy="434291"/>
            </a:xfrm>
            <a:prstGeom prst="rect">
              <a:avLst/>
            </a:prstGeom>
            <a:solidFill>
              <a:srgbClr val="003366"/>
            </a:solidFill>
          </p:spPr>
          <p:txBody>
            <a:bodyPr/>
            <a:lstStyle/>
            <a:p>
              <a:endParaRPr lang="es-ES"/>
            </a:p>
          </p:txBody>
        </p:sp>
        <p:sp>
          <p:nvSpPr>
            <p:cNvPr id="17" name="Freeform 33">
              <a:extLst>
                <a:ext uri="{FF2B5EF4-FFF2-40B4-BE49-F238E27FC236}">
                  <a16:creationId xmlns:a16="http://schemas.microsoft.com/office/drawing/2014/main" id="{7600E182-3CBF-EE44-1D03-600829B1BF28}"/>
                </a:ext>
              </a:extLst>
            </p:cNvPr>
            <p:cNvSpPr/>
            <p:nvPr/>
          </p:nvSpPr>
          <p:spPr>
            <a:xfrm>
              <a:off x="5568" y="0"/>
              <a:ext cx="1264432" cy="434291"/>
            </a:xfrm>
            <a:prstGeom prst="rect">
              <a:avLst/>
            </a:prstGeom>
            <a:solidFill>
              <a:srgbClr val="5DBDD3"/>
            </a:solidFill>
          </p:spPr>
          <p:txBody>
            <a:bodyPr/>
            <a:lstStyle/>
            <a:p>
              <a:endParaRPr lang="es-ES"/>
            </a:p>
          </p:txBody>
        </p:sp>
        <p:sp>
          <p:nvSpPr>
            <p:cNvPr id="18" name="Freeform 34">
              <a:extLst>
                <a:ext uri="{FF2B5EF4-FFF2-40B4-BE49-F238E27FC236}">
                  <a16:creationId xmlns:a16="http://schemas.microsoft.com/office/drawing/2014/main" id="{D221558E-70A0-4E5D-AC32-5681CF7033B0}"/>
                </a:ext>
              </a:extLst>
            </p:cNvPr>
            <p:cNvSpPr/>
            <p:nvPr/>
          </p:nvSpPr>
          <p:spPr>
            <a:xfrm>
              <a:off x="1270000" y="0"/>
              <a:ext cx="127" cy="1270000"/>
            </a:xfrm>
            <a:prstGeom prst="rect">
              <a:avLst/>
            </a:prstGeom>
            <a:solidFill>
              <a:srgbClr val="4591B8"/>
            </a:solidFill>
          </p:spPr>
        </p:sp>
      </p:grpSp>
      <p:graphicFrame>
        <p:nvGraphicFramePr>
          <p:cNvPr id="19" name="Tabla 19">
            <a:extLst>
              <a:ext uri="{FF2B5EF4-FFF2-40B4-BE49-F238E27FC236}">
                <a16:creationId xmlns:a16="http://schemas.microsoft.com/office/drawing/2014/main" id="{E7EAD457-3AC5-8376-DFD6-979CBD56F05D}"/>
              </a:ext>
            </a:extLst>
          </p:cNvPr>
          <p:cNvGraphicFramePr>
            <a:graphicFrameLocks noGrp="1"/>
          </p:cNvGraphicFramePr>
          <p:nvPr>
            <p:extLst>
              <p:ext uri="{D42A27DB-BD31-4B8C-83A1-F6EECF244321}">
                <p14:modId xmlns:p14="http://schemas.microsoft.com/office/powerpoint/2010/main" val="3641958012"/>
              </p:ext>
            </p:extLst>
          </p:nvPr>
        </p:nvGraphicFramePr>
        <p:xfrm>
          <a:off x="11613291" y="6925305"/>
          <a:ext cx="6831867" cy="3670391"/>
        </p:xfrm>
        <a:graphic>
          <a:graphicData uri="http://schemas.openxmlformats.org/drawingml/2006/table">
            <a:tbl>
              <a:tblPr firstRow="1" bandRow="1">
                <a:tableStyleId>{5940675A-B579-460E-94D1-54222C63F5DA}</a:tableStyleId>
              </a:tblPr>
              <a:tblGrid>
                <a:gridCol w="2277289">
                  <a:extLst>
                    <a:ext uri="{9D8B030D-6E8A-4147-A177-3AD203B41FA5}">
                      <a16:colId xmlns:a16="http://schemas.microsoft.com/office/drawing/2014/main" val="2656814397"/>
                    </a:ext>
                  </a:extLst>
                </a:gridCol>
                <a:gridCol w="2277289">
                  <a:extLst>
                    <a:ext uri="{9D8B030D-6E8A-4147-A177-3AD203B41FA5}">
                      <a16:colId xmlns:a16="http://schemas.microsoft.com/office/drawing/2014/main" val="1506883262"/>
                    </a:ext>
                  </a:extLst>
                </a:gridCol>
                <a:gridCol w="2277289">
                  <a:extLst>
                    <a:ext uri="{9D8B030D-6E8A-4147-A177-3AD203B41FA5}">
                      <a16:colId xmlns:a16="http://schemas.microsoft.com/office/drawing/2014/main" val="1457173792"/>
                    </a:ext>
                  </a:extLst>
                </a:gridCol>
              </a:tblGrid>
              <a:tr h="794292">
                <a:tc>
                  <a:txBody>
                    <a:bodyPr/>
                    <a:lstStyle/>
                    <a:p>
                      <a:r>
                        <a:rPr lang="es-ES" b="1" dirty="0">
                          <a:latin typeface="Calibri" panose="020F0502020204030204" pitchFamily="34" charset="0"/>
                          <a:cs typeface="Calibri" panose="020F0502020204030204" pitchFamily="34" charset="0"/>
                        </a:rPr>
                        <a:t>RESEARCHER</a:t>
                      </a:r>
                    </a:p>
                  </a:txBody>
                  <a:tcPr>
                    <a:solidFill>
                      <a:schemeClr val="bg1"/>
                    </a:solidFill>
                  </a:tcPr>
                </a:tc>
                <a:tc>
                  <a:txBody>
                    <a:bodyPr/>
                    <a:lstStyle/>
                    <a:p>
                      <a:r>
                        <a:rPr lang="es-ES" b="1">
                          <a:latin typeface="Calibri" panose="020F0502020204030204" pitchFamily="34" charset="0"/>
                          <a:cs typeface="Calibri" panose="020F0502020204030204" pitchFamily="34" charset="0"/>
                        </a:rPr>
                        <a:t>RESEARCH TEAM</a:t>
                      </a:r>
                    </a:p>
                  </a:txBody>
                  <a:tcPr>
                    <a:solidFill>
                      <a:schemeClr val="bg1"/>
                    </a:solidFill>
                  </a:tcPr>
                </a:tc>
                <a:tc>
                  <a:txBody>
                    <a:bodyPr/>
                    <a:lstStyle/>
                    <a:p>
                      <a:r>
                        <a:rPr lang="es-ES" b="1">
                          <a:latin typeface="Calibri" panose="020F0502020204030204" pitchFamily="34" charset="0"/>
                          <a:cs typeface="Calibri" panose="020F0502020204030204" pitchFamily="34" charset="0"/>
                        </a:rPr>
                        <a:t>IAC</a:t>
                      </a:r>
                    </a:p>
                  </a:txBody>
                  <a:tcPr>
                    <a:solidFill>
                      <a:schemeClr val="bg1"/>
                    </a:solidFill>
                  </a:tcPr>
                </a:tc>
                <a:extLst>
                  <a:ext uri="{0D108BD9-81ED-4DB2-BD59-A6C34878D82A}">
                    <a16:rowId xmlns:a16="http://schemas.microsoft.com/office/drawing/2014/main" val="3556908048"/>
                  </a:ext>
                </a:extLst>
              </a:tr>
              <a:tr h="794292">
                <a:tc>
                  <a:txBody>
                    <a:bodyPr/>
                    <a:lstStyle/>
                    <a:p>
                      <a:r>
                        <a:rPr lang="es-ES" err="1">
                          <a:latin typeface="Calibri" panose="020F0502020204030204" pitchFamily="34" charset="0"/>
                          <a:cs typeface="Calibri" panose="020F0502020204030204" pitchFamily="34" charset="0"/>
                        </a:rPr>
                        <a:t>Personality</a:t>
                      </a:r>
                      <a:endParaRPr lang="es-ES">
                        <a:latin typeface="Calibri" panose="020F0502020204030204" pitchFamily="34" charset="0"/>
                        <a:cs typeface="Calibri" panose="020F0502020204030204" pitchFamily="34" charset="0"/>
                      </a:endParaRPr>
                    </a:p>
                  </a:txBody>
                  <a:tcPr>
                    <a:solidFill>
                      <a:schemeClr val="bg1"/>
                    </a:solidFill>
                  </a:tcPr>
                </a:tc>
                <a:tc>
                  <a:txBody>
                    <a:bodyPr/>
                    <a:lstStyle/>
                    <a:p>
                      <a:r>
                        <a:rPr lang="es-ES" err="1">
                          <a:latin typeface="Calibri" panose="020F0502020204030204" pitchFamily="34" charset="0"/>
                          <a:cs typeface="Calibri" panose="020F0502020204030204" pitchFamily="34" charset="0"/>
                        </a:rPr>
                        <a:t>Team</a:t>
                      </a:r>
                      <a:r>
                        <a:rPr lang="es-ES">
                          <a:latin typeface="Calibri" panose="020F0502020204030204" pitchFamily="34" charset="0"/>
                          <a:cs typeface="Calibri" panose="020F0502020204030204" pitchFamily="34" charset="0"/>
                        </a:rPr>
                        <a:t> </a:t>
                      </a:r>
                      <a:r>
                        <a:rPr lang="es-ES" err="1">
                          <a:latin typeface="Calibri" panose="020F0502020204030204" pitchFamily="34" charset="0"/>
                          <a:cs typeface="Calibri" panose="020F0502020204030204" pitchFamily="34" charset="0"/>
                        </a:rPr>
                        <a:t>size</a:t>
                      </a:r>
                      <a:endParaRPr lang="es-ES">
                        <a:latin typeface="Calibri" panose="020F0502020204030204" pitchFamily="34" charset="0"/>
                        <a:cs typeface="Calibri" panose="020F0502020204030204" pitchFamily="34" charset="0"/>
                      </a:endParaRPr>
                    </a:p>
                  </a:txBody>
                  <a:tcPr>
                    <a:solidFill>
                      <a:schemeClr val="bg1"/>
                    </a:solidFill>
                  </a:tcPr>
                </a:tc>
                <a:tc>
                  <a:txBody>
                    <a:bodyPr/>
                    <a:lstStyle/>
                    <a:p>
                      <a:r>
                        <a:rPr lang="es-ES">
                          <a:latin typeface="Calibri" panose="020F0502020204030204" pitchFamily="34" charset="0"/>
                          <a:cs typeface="Calibri" panose="020F0502020204030204" pitchFamily="34" charset="0"/>
                        </a:rPr>
                        <a:t>SO </a:t>
                      </a:r>
                      <a:r>
                        <a:rPr lang="es-ES" err="1">
                          <a:latin typeface="Calibri" panose="020F0502020204030204" pitchFamily="34" charset="0"/>
                          <a:cs typeface="Calibri" panose="020F0502020204030204" pitchFamily="34" charset="0"/>
                        </a:rPr>
                        <a:t>Structure</a:t>
                      </a:r>
                      <a:endParaRPr lang="es-ES">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340911420"/>
                  </a:ext>
                </a:extLst>
              </a:tr>
              <a:tr h="794292">
                <a:tc>
                  <a:txBody>
                    <a:bodyPr/>
                    <a:lstStyle/>
                    <a:p>
                      <a:r>
                        <a:rPr lang="es-ES" err="1">
                          <a:latin typeface="Calibri" panose="020F0502020204030204" pitchFamily="34" charset="0"/>
                          <a:cs typeface="Calibri" panose="020F0502020204030204" pitchFamily="34" charset="0"/>
                        </a:rPr>
                        <a:t>Autonomy</a:t>
                      </a:r>
                      <a:endParaRPr lang="es-ES">
                        <a:latin typeface="Calibri" panose="020F0502020204030204" pitchFamily="34" charset="0"/>
                        <a:cs typeface="Calibri" panose="020F0502020204030204" pitchFamily="34" charset="0"/>
                      </a:endParaRPr>
                    </a:p>
                  </a:txBody>
                  <a:tcPr>
                    <a:solidFill>
                      <a:schemeClr val="bg1"/>
                    </a:solidFill>
                  </a:tcPr>
                </a:tc>
                <a:tc>
                  <a:txBody>
                    <a:bodyPr/>
                    <a:lstStyle/>
                    <a:p>
                      <a:r>
                        <a:rPr lang="es-ES" err="1">
                          <a:latin typeface="Calibri" panose="020F0502020204030204" pitchFamily="34" charset="0"/>
                          <a:cs typeface="Calibri" panose="020F0502020204030204" pitchFamily="34" charset="0"/>
                        </a:rPr>
                        <a:t>Team</a:t>
                      </a:r>
                      <a:r>
                        <a:rPr lang="es-ES">
                          <a:latin typeface="Calibri" panose="020F0502020204030204" pitchFamily="34" charset="0"/>
                          <a:cs typeface="Calibri" panose="020F0502020204030204" pitchFamily="34" charset="0"/>
                        </a:rPr>
                        <a:t> leader</a:t>
                      </a:r>
                    </a:p>
                  </a:txBody>
                  <a:tcPr>
                    <a:solidFill>
                      <a:schemeClr val="bg1"/>
                    </a:solidFill>
                  </a:tcPr>
                </a:tc>
                <a:tc>
                  <a:txBody>
                    <a:bodyPr/>
                    <a:lstStyle/>
                    <a:p>
                      <a:r>
                        <a:rPr lang="es-ES" err="1">
                          <a:latin typeface="Calibri" panose="020F0502020204030204" pitchFamily="34" charset="0"/>
                          <a:cs typeface="Calibri" panose="020F0502020204030204" pitchFamily="34" charset="0"/>
                        </a:rPr>
                        <a:t>Committees</a:t>
                      </a:r>
                      <a:endParaRPr lang="es-ES">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096409986"/>
                  </a:ext>
                </a:extLst>
              </a:tr>
              <a:tr h="1136927">
                <a:tc gridSpan="3">
                  <a:txBody>
                    <a:bodyPr/>
                    <a:lstStyle/>
                    <a:p>
                      <a:r>
                        <a:rPr lang="es-ES" dirty="0" err="1">
                          <a:latin typeface="Calibri" panose="020F0502020204030204" pitchFamily="34" charset="0"/>
                          <a:cs typeface="Calibri" panose="020F0502020204030204" pitchFamily="34" charset="0"/>
                        </a:rPr>
                        <a:t>Pandemic</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Technology</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Networking</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Mobility</a:t>
                      </a:r>
                      <a:r>
                        <a:rPr lang="es-ES" dirty="0">
                          <a:latin typeface="Calibri" panose="020F0502020204030204" pitchFamily="34" charset="0"/>
                          <a:cs typeface="Calibri" panose="020F0502020204030204" pitchFamily="34" charset="0"/>
                        </a:rPr>
                        <a:t>, Job </a:t>
                      </a:r>
                      <a:r>
                        <a:rPr lang="es-ES" dirty="0" err="1">
                          <a:latin typeface="Calibri" panose="020F0502020204030204" pitchFamily="34" charset="0"/>
                          <a:cs typeface="Calibri" panose="020F0502020204030204" pitchFamily="34" charset="0"/>
                        </a:rPr>
                        <a:t>Insecurity</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Law</a:t>
                      </a:r>
                      <a:endParaRPr lang="es-ES" dirty="0">
                        <a:latin typeface="Calibri" panose="020F0502020204030204" pitchFamily="34" charset="0"/>
                        <a:cs typeface="Calibri" panose="020F0502020204030204" pitchFamily="34" charset="0"/>
                      </a:endParaRPr>
                    </a:p>
                  </a:txBody>
                  <a:tcPr>
                    <a:solidFill>
                      <a:schemeClr val="bg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83316810"/>
                  </a:ext>
                </a:extLst>
              </a:tr>
            </a:tbl>
          </a:graphicData>
        </a:graphic>
      </p:graphicFrame>
      <p:sp>
        <p:nvSpPr>
          <p:cNvPr id="20" name="CuadroTexto 19">
            <a:extLst>
              <a:ext uri="{FF2B5EF4-FFF2-40B4-BE49-F238E27FC236}">
                <a16:creationId xmlns:a16="http://schemas.microsoft.com/office/drawing/2014/main" id="{D96B0CB9-0C78-5D89-7296-68136C608E20}"/>
              </a:ext>
            </a:extLst>
          </p:cNvPr>
          <p:cNvSpPr txBox="1"/>
          <p:nvPr/>
        </p:nvSpPr>
        <p:spPr>
          <a:xfrm>
            <a:off x="11331677" y="6065665"/>
            <a:ext cx="7113481"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s-ES" sz="3600" dirty="0">
                <a:solidFill>
                  <a:schemeClr val="bg1"/>
                </a:solidFill>
                <a:latin typeface="Calibri" panose="020F0502020204030204" pitchFamily="34" charset="0"/>
                <a:cs typeface="Calibri" panose="020F0502020204030204" pitchFamily="34" charset="0"/>
              </a:rPr>
              <a:t>    </a:t>
            </a:r>
            <a:r>
              <a:rPr kumimoji="0" lang="es-ES" sz="36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Neue"/>
              </a:rPr>
              <a:t>SC </a:t>
            </a:r>
            <a:r>
              <a:rPr kumimoji="0" lang="es-ES" sz="3600" b="1"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Helvetica Neue"/>
              </a:rPr>
              <a:t>Barriers</a:t>
            </a:r>
            <a:r>
              <a:rPr kumimoji="0" lang="es-ES" sz="36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Neue"/>
              </a:rPr>
              <a:t>            SC </a:t>
            </a:r>
            <a:r>
              <a:rPr kumimoji="0" lang="es-ES" sz="3600" b="1"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Helvetica Neue"/>
              </a:rPr>
              <a:t>Facilitators</a:t>
            </a:r>
            <a:endParaRPr kumimoji="0" lang="es-ES" sz="36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Neue"/>
            </a:endParaRPr>
          </a:p>
        </p:txBody>
      </p:sp>
      <p:cxnSp>
        <p:nvCxnSpPr>
          <p:cNvPr id="23" name="Conector recto de flecha 22">
            <a:extLst>
              <a:ext uri="{FF2B5EF4-FFF2-40B4-BE49-F238E27FC236}">
                <a16:creationId xmlns:a16="http://schemas.microsoft.com/office/drawing/2014/main" id="{3B94F567-9898-B0DA-3D41-1889B5A83A1E}"/>
              </a:ext>
            </a:extLst>
          </p:cNvPr>
          <p:cNvCxnSpPr>
            <a:cxnSpLocks/>
          </p:cNvCxnSpPr>
          <p:nvPr/>
        </p:nvCxnSpPr>
        <p:spPr>
          <a:xfrm>
            <a:off x="14478607" y="6448623"/>
            <a:ext cx="958129" cy="0"/>
          </a:xfrm>
          <a:prstGeom prst="straightConnector1">
            <a:avLst/>
          </a:prstGeom>
          <a:noFill/>
          <a:ln w="762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24" name="CuadroTexto 23">
            <a:extLst>
              <a:ext uri="{FF2B5EF4-FFF2-40B4-BE49-F238E27FC236}">
                <a16:creationId xmlns:a16="http://schemas.microsoft.com/office/drawing/2014/main" id="{8A60AC0A-EEB1-13F5-7264-FE8706E5C925}"/>
              </a:ext>
            </a:extLst>
          </p:cNvPr>
          <p:cNvSpPr txBox="1"/>
          <p:nvPr/>
        </p:nvSpPr>
        <p:spPr>
          <a:xfrm>
            <a:off x="11449267" y="4903527"/>
            <a:ext cx="743551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40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COOPETITIVE CAPABILITY</a:t>
            </a:r>
          </a:p>
        </p:txBody>
      </p:sp>
      <p:grpSp>
        <p:nvGrpSpPr>
          <p:cNvPr id="28" name="Grupo 27">
            <a:extLst>
              <a:ext uri="{FF2B5EF4-FFF2-40B4-BE49-F238E27FC236}">
                <a16:creationId xmlns:a16="http://schemas.microsoft.com/office/drawing/2014/main" id="{18D37819-E25C-B223-802A-2A12BB5ABFFB}"/>
              </a:ext>
            </a:extLst>
          </p:cNvPr>
          <p:cNvGrpSpPr/>
          <p:nvPr/>
        </p:nvGrpSpPr>
        <p:grpSpPr>
          <a:xfrm>
            <a:off x="771349" y="2246623"/>
            <a:ext cx="10276149" cy="3660018"/>
            <a:chOff x="17625833" y="4647521"/>
            <a:chExt cx="6581651" cy="4842069"/>
          </a:xfrm>
        </p:grpSpPr>
        <p:grpSp>
          <p:nvGrpSpPr>
            <p:cNvPr id="29" name="Grupo 28">
              <a:extLst>
                <a:ext uri="{FF2B5EF4-FFF2-40B4-BE49-F238E27FC236}">
                  <a16:creationId xmlns:a16="http://schemas.microsoft.com/office/drawing/2014/main" id="{823FDA60-82CA-B6E3-475B-88F5ED05AAF9}"/>
                </a:ext>
              </a:extLst>
            </p:cNvPr>
            <p:cNvGrpSpPr/>
            <p:nvPr/>
          </p:nvGrpSpPr>
          <p:grpSpPr>
            <a:xfrm>
              <a:off x="17625833" y="4647521"/>
              <a:ext cx="5757803" cy="4842069"/>
              <a:chOff x="17625833" y="4647521"/>
              <a:chExt cx="5757803" cy="4842069"/>
            </a:xfrm>
          </p:grpSpPr>
          <p:grpSp>
            <p:nvGrpSpPr>
              <p:cNvPr id="31" name="Grupo 30">
                <a:extLst>
                  <a:ext uri="{FF2B5EF4-FFF2-40B4-BE49-F238E27FC236}">
                    <a16:creationId xmlns:a16="http://schemas.microsoft.com/office/drawing/2014/main" id="{0E5E9EB6-34B9-7173-9A37-888AF12EA517}"/>
                  </a:ext>
                </a:extLst>
              </p:cNvPr>
              <p:cNvGrpSpPr/>
              <p:nvPr/>
            </p:nvGrpSpPr>
            <p:grpSpPr>
              <a:xfrm>
                <a:off x="17674263" y="4647521"/>
                <a:ext cx="5709373" cy="4842069"/>
                <a:chOff x="2674565" y="757660"/>
                <a:chExt cx="3276273" cy="9259224"/>
              </a:xfrm>
              <a:solidFill>
                <a:schemeClr val="accent4">
                  <a:lumMod val="40000"/>
                  <a:lumOff val="60000"/>
                </a:schemeClr>
              </a:solidFill>
            </p:grpSpPr>
            <p:sp>
              <p:nvSpPr>
                <p:cNvPr id="33" name="Freeform 3">
                  <a:extLst>
                    <a:ext uri="{FF2B5EF4-FFF2-40B4-BE49-F238E27FC236}">
                      <a16:creationId xmlns:a16="http://schemas.microsoft.com/office/drawing/2014/main" id="{4B6CE8AF-262F-EF4D-8265-82077754841F}"/>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sp>
            <p:sp>
              <p:nvSpPr>
                <p:cNvPr id="39" name="Freeform 21">
                  <a:extLst>
                    <a:ext uri="{FF2B5EF4-FFF2-40B4-BE49-F238E27FC236}">
                      <a16:creationId xmlns:a16="http://schemas.microsoft.com/office/drawing/2014/main" id="{1D8B91E9-1030-0E89-AA35-D604F8CE19CD}"/>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sp>
          </p:grpSp>
          <p:sp>
            <p:nvSpPr>
              <p:cNvPr id="32" name="CuadroTexto 31">
                <a:extLst>
                  <a:ext uri="{FF2B5EF4-FFF2-40B4-BE49-F238E27FC236}">
                    <a16:creationId xmlns:a16="http://schemas.microsoft.com/office/drawing/2014/main" id="{0D3D6C1C-C0CA-4AB4-F4E7-172E2181A901}"/>
                  </a:ext>
                </a:extLst>
              </p:cNvPr>
              <p:cNvSpPr txBox="1"/>
              <p:nvPr/>
            </p:nvSpPr>
            <p:spPr>
              <a:xfrm>
                <a:off x="17625833" y="5257857"/>
                <a:ext cx="5757803" cy="34482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“We are very different, but we complement each other. We have been working together for many years. It is like marriage, it can work well, or it can work badly. </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It is a matter of personality”. </a:t>
                </a:r>
                <a:r>
                  <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Principal investigator</a:t>
                </a:r>
              </a:p>
            </p:txBody>
          </p:sp>
        </p:grpSp>
        <p:sp>
          <p:nvSpPr>
            <p:cNvPr id="30" name="CuadroTexto 29">
              <a:extLst>
                <a:ext uri="{FF2B5EF4-FFF2-40B4-BE49-F238E27FC236}">
                  <a16:creationId xmlns:a16="http://schemas.microsoft.com/office/drawing/2014/main" id="{98A751D1-5F6C-FF4B-8CC2-4C72EDEA44F1}"/>
                </a:ext>
              </a:extLst>
            </p:cNvPr>
            <p:cNvSpPr txBox="1"/>
            <p:nvPr/>
          </p:nvSpPr>
          <p:spPr>
            <a:xfrm>
              <a:off x="17729865" y="4713750"/>
              <a:ext cx="6477619"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b="0" u="sng">
                  <a:latin typeface="Calibri" panose="020F0502020204030204" pitchFamily="34" charset="0"/>
                  <a:cs typeface="Calibri" panose="020F0502020204030204" pitchFamily="34" charset="0"/>
                </a:rPr>
                <a:t>Personality</a:t>
              </a:r>
              <a:endParaRPr kumimoji="0" lang="en-US" sz="3200" b="0" u="sng"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sp>
        <p:nvSpPr>
          <p:cNvPr id="2" name="Título de la página">
            <a:extLst>
              <a:ext uri="{FF2B5EF4-FFF2-40B4-BE49-F238E27FC236}">
                <a16:creationId xmlns:a16="http://schemas.microsoft.com/office/drawing/2014/main" id="{396BD4AF-3CC5-90C3-42E2-7FE8CEBD889D}"/>
              </a:ext>
            </a:extLst>
          </p:cNvPr>
          <p:cNvSpPr txBox="1"/>
          <p:nvPr/>
        </p:nvSpPr>
        <p:spPr>
          <a:xfrm>
            <a:off x="810403" y="470736"/>
            <a:ext cx="5535534"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RESULTS</a:t>
            </a:r>
            <a:endParaRPr b="1" dirty="0">
              <a:solidFill>
                <a:srgbClr val="FFC000"/>
              </a:solidFill>
              <a:latin typeface="Calibri" panose="020F0502020204030204" pitchFamily="34" charset="0"/>
              <a:cs typeface="Calibri" panose="020F0502020204030204" pitchFamily="34" charset="0"/>
            </a:endParaRPr>
          </a:p>
        </p:txBody>
      </p:sp>
      <p:sp>
        <p:nvSpPr>
          <p:cNvPr id="4" name="Flecha: a la derecha 3">
            <a:extLst>
              <a:ext uri="{FF2B5EF4-FFF2-40B4-BE49-F238E27FC236}">
                <a16:creationId xmlns:a16="http://schemas.microsoft.com/office/drawing/2014/main" id="{50688078-2145-3813-0AE1-B71D94B98B2D}"/>
              </a:ext>
            </a:extLst>
          </p:cNvPr>
          <p:cNvSpPr/>
          <p:nvPr/>
        </p:nvSpPr>
        <p:spPr>
          <a:xfrm>
            <a:off x="10285966" y="7687764"/>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nvGrpSpPr>
          <p:cNvPr id="9" name="Grupo 8">
            <a:extLst>
              <a:ext uri="{FF2B5EF4-FFF2-40B4-BE49-F238E27FC236}">
                <a16:creationId xmlns:a16="http://schemas.microsoft.com/office/drawing/2014/main" id="{5BF28BE4-80C6-060E-D616-95CF6D35B758}"/>
              </a:ext>
            </a:extLst>
          </p:cNvPr>
          <p:cNvGrpSpPr/>
          <p:nvPr/>
        </p:nvGrpSpPr>
        <p:grpSpPr>
          <a:xfrm>
            <a:off x="11093137" y="526497"/>
            <a:ext cx="10276149" cy="3687674"/>
            <a:chOff x="17625833" y="4610933"/>
            <a:chExt cx="6581651" cy="4878657"/>
          </a:xfrm>
        </p:grpSpPr>
        <p:grpSp>
          <p:nvGrpSpPr>
            <p:cNvPr id="10" name="Grupo 9">
              <a:extLst>
                <a:ext uri="{FF2B5EF4-FFF2-40B4-BE49-F238E27FC236}">
                  <a16:creationId xmlns:a16="http://schemas.microsoft.com/office/drawing/2014/main" id="{BBA8CB7F-5B48-C097-F587-A3455ED03ADB}"/>
                </a:ext>
              </a:extLst>
            </p:cNvPr>
            <p:cNvGrpSpPr/>
            <p:nvPr/>
          </p:nvGrpSpPr>
          <p:grpSpPr>
            <a:xfrm>
              <a:off x="17625833" y="4647521"/>
              <a:ext cx="5757803" cy="4842069"/>
              <a:chOff x="17625833" y="4647521"/>
              <a:chExt cx="5757803" cy="4842069"/>
            </a:xfrm>
          </p:grpSpPr>
          <p:grpSp>
            <p:nvGrpSpPr>
              <p:cNvPr id="12" name="Grupo 11">
                <a:extLst>
                  <a:ext uri="{FF2B5EF4-FFF2-40B4-BE49-F238E27FC236}">
                    <a16:creationId xmlns:a16="http://schemas.microsoft.com/office/drawing/2014/main" id="{BC8A70CC-9467-7384-D71D-1C87857C83D4}"/>
                  </a:ext>
                </a:extLst>
              </p:cNvPr>
              <p:cNvGrpSpPr/>
              <p:nvPr/>
            </p:nvGrpSpPr>
            <p:grpSpPr>
              <a:xfrm>
                <a:off x="17674263" y="4647521"/>
                <a:ext cx="5709373" cy="4842069"/>
                <a:chOff x="2674565" y="757660"/>
                <a:chExt cx="3276273" cy="9259224"/>
              </a:xfrm>
              <a:solidFill>
                <a:schemeClr val="accent4">
                  <a:lumMod val="40000"/>
                  <a:lumOff val="60000"/>
                </a:schemeClr>
              </a:solidFill>
            </p:grpSpPr>
            <p:sp>
              <p:nvSpPr>
                <p:cNvPr id="15" name="Freeform 3">
                  <a:extLst>
                    <a:ext uri="{FF2B5EF4-FFF2-40B4-BE49-F238E27FC236}">
                      <a16:creationId xmlns:a16="http://schemas.microsoft.com/office/drawing/2014/main" id="{6331CE33-AC5F-37AC-D7A6-74ECEAD6F8F0}"/>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txBody>
                <a:bodyPr/>
                <a:lstStyle/>
                <a:p>
                  <a:endParaRPr lang="en-US"/>
                </a:p>
              </p:txBody>
            </p:sp>
            <p:sp>
              <p:nvSpPr>
                <p:cNvPr id="21" name="Freeform 21">
                  <a:extLst>
                    <a:ext uri="{FF2B5EF4-FFF2-40B4-BE49-F238E27FC236}">
                      <a16:creationId xmlns:a16="http://schemas.microsoft.com/office/drawing/2014/main" id="{2E1FD1D1-C9BA-8AC6-6BEF-A860E1D9049D}"/>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txBody>
                <a:bodyPr/>
                <a:lstStyle/>
                <a:p>
                  <a:endParaRPr lang="en-US"/>
                </a:p>
              </p:txBody>
            </p:sp>
          </p:grpSp>
          <p:sp>
            <p:nvSpPr>
              <p:cNvPr id="13" name="CuadroTexto 42">
                <a:extLst>
                  <a:ext uri="{FF2B5EF4-FFF2-40B4-BE49-F238E27FC236}">
                    <a16:creationId xmlns:a16="http://schemas.microsoft.com/office/drawing/2014/main" id="{4D39CF77-34AC-042D-1601-C941464515F6}"/>
                  </a:ext>
                </a:extLst>
              </p:cNvPr>
              <p:cNvSpPr txBox="1"/>
              <p:nvPr/>
            </p:nvSpPr>
            <p:spPr>
              <a:xfrm>
                <a:off x="17625833" y="5583599"/>
                <a:ext cx="5757803" cy="2796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“In those meetings we share a lot of knowledge. I </a:t>
                </a:r>
                <a:r>
                  <a:rPr lang="en-US" b="0" i="1" dirty="0" err="1">
                    <a:latin typeface="Calibri" panose="020F0502020204030204" pitchFamily="34" charset="0"/>
                    <a:cs typeface="Calibri" panose="020F0502020204030204" pitchFamily="34" charset="0"/>
                  </a:rPr>
                  <a:t>thik</a:t>
                </a:r>
                <a:r>
                  <a:rPr lang="en-US" b="0" i="1" dirty="0">
                    <a:latin typeface="Calibri" panose="020F0502020204030204" pitchFamily="34" charset="0"/>
                    <a:cs typeface="Calibri" panose="020F0502020204030204" pitchFamily="34" charset="0"/>
                  </a:rPr>
                  <a:t> this works in small groups. Our group is big but not so big. If it was much bigger we could not even be in a table looking to each other. </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Principal investigator</a:t>
                </a:r>
              </a:p>
            </p:txBody>
          </p:sp>
        </p:grpSp>
        <p:sp>
          <p:nvSpPr>
            <p:cNvPr id="11" name="CuadroTexto 40">
              <a:extLst>
                <a:ext uri="{FF2B5EF4-FFF2-40B4-BE49-F238E27FC236}">
                  <a16:creationId xmlns:a16="http://schemas.microsoft.com/office/drawing/2014/main" id="{3CFF3D67-3CA6-0D9D-3B9E-8134673697DF}"/>
                </a:ext>
              </a:extLst>
            </p:cNvPr>
            <p:cNvSpPr txBox="1"/>
            <p:nvPr/>
          </p:nvSpPr>
          <p:spPr>
            <a:xfrm>
              <a:off x="17729865" y="4610933"/>
              <a:ext cx="6477619" cy="842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l" defTabSz="821531" rtl="0" fontAlgn="auto" latinLnBrk="0" hangingPunct="0">
                <a:lnSpc>
                  <a:spcPct val="100000"/>
                </a:lnSpc>
                <a:spcBef>
                  <a:spcPts val="0"/>
                </a:spcBef>
                <a:spcAft>
                  <a:spcPts val="0"/>
                </a:spcAft>
                <a:buClrTx/>
                <a:buSzTx/>
                <a:buFontTx/>
                <a:buNone/>
                <a:tabLst/>
              </a:pPr>
              <a:r>
                <a:rPr lang="en-US" b="0" u="sng" dirty="0">
                  <a:latin typeface="Calibri" panose="020F0502020204030204" pitchFamily="34" charset="0"/>
                  <a:cs typeface="Calibri" panose="020F0502020204030204" pitchFamily="34" charset="0"/>
                </a:rPr>
                <a:t>Team Size</a:t>
              </a:r>
              <a:endParaRPr kumimoji="0" lang="en-US" sz="3200" b="0" u="sng"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22" name="Grupo 21">
            <a:extLst>
              <a:ext uri="{FF2B5EF4-FFF2-40B4-BE49-F238E27FC236}">
                <a16:creationId xmlns:a16="http://schemas.microsoft.com/office/drawing/2014/main" id="{B3BB525D-F175-A268-DE24-33D578550342}"/>
              </a:ext>
            </a:extLst>
          </p:cNvPr>
          <p:cNvGrpSpPr/>
          <p:nvPr/>
        </p:nvGrpSpPr>
        <p:grpSpPr>
          <a:xfrm>
            <a:off x="1769062" y="9451201"/>
            <a:ext cx="10276149" cy="3687674"/>
            <a:chOff x="17625833" y="4610933"/>
            <a:chExt cx="6581651" cy="4878657"/>
          </a:xfrm>
        </p:grpSpPr>
        <p:grpSp>
          <p:nvGrpSpPr>
            <p:cNvPr id="25" name="Grupo 24">
              <a:extLst>
                <a:ext uri="{FF2B5EF4-FFF2-40B4-BE49-F238E27FC236}">
                  <a16:creationId xmlns:a16="http://schemas.microsoft.com/office/drawing/2014/main" id="{8B4715FF-0ADF-8EE8-B354-01F6A4FAF28E}"/>
                </a:ext>
              </a:extLst>
            </p:cNvPr>
            <p:cNvGrpSpPr/>
            <p:nvPr/>
          </p:nvGrpSpPr>
          <p:grpSpPr>
            <a:xfrm>
              <a:off x="17625833" y="4647521"/>
              <a:ext cx="5757803" cy="4842069"/>
              <a:chOff x="17625833" y="4647521"/>
              <a:chExt cx="5757803" cy="4842069"/>
            </a:xfrm>
          </p:grpSpPr>
          <p:grpSp>
            <p:nvGrpSpPr>
              <p:cNvPr id="34" name="Grupo 33">
                <a:extLst>
                  <a:ext uri="{FF2B5EF4-FFF2-40B4-BE49-F238E27FC236}">
                    <a16:creationId xmlns:a16="http://schemas.microsoft.com/office/drawing/2014/main" id="{8CF40770-9EDE-D4A3-0FFD-D5B36BBD67E4}"/>
                  </a:ext>
                </a:extLst>
              </p:cNvPr>
              <p:cNvGrpSpPr/>
              <p:nvPr/>
            </p:nvGrpSpPr>
            <p:grpSpPr>
              <a:xfrm>
                <a:off x="17674263" y="4647521"/>
                <a:ext cx="5709373" cy="4842069"/>
                <a:chOff x="2674565" y="757660"/>
                <a:chExt cx="3276273" cy="9259224"/>
              </a:xfrm>
              <a:solidFill>
                <a:schemeClr val="accent4">
                  <a:lumMod val="40000"/>
                  <a:lumOff val="60000"/>
                </a:schemeClr>
              </a:solidFill>
            </p:grpSpPr>
            <p:sp>
              <p:nvSpPr>
                <p:cNvPr id="41" name="Freeform 3">
                  <a:extLst>
                    <a:ext uri="{FF2B5EF4-FFF2-40B4-BE49-F238E27FC236}">
                      <a16:creationId xmlns:a16="http://schemas.microsoft.com/office/drawing/2014/main" id="{892C6FE3-79EE-8091-5B51-E4D2529A0B68}"/>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txBody>
                <a:bodyPr/>
                <a:lstStyle/>
                <a:p>
                  <a:endParaRPr lang="en-US"/>
                </a:p>
              </p:txBody>
            </p:sp>
            <p:sp>
              <p:nvSpPr>
                <p:cNvPr id="42" name="Freeform 21">
                  <a:extLst>
                    <a:ext uri="{FF2B5EF4-FFF2-40B4-BE49-F238E27FC236}">
                      <a16:creationId xmlns:a16="http://schemas.microsoft.com/office/drawing/2014/main" id="{864A0F7B-11A7-7BE4-AB06-9856685EAA5D}"/>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txBody>
                <a:bodyPr/>
                <a:lstStyle/>
                <a:p>
                  <a:endParaRPr lang="en-US"/>
                </a:p>
              </p:txBody>
            </p:sp>
          </p:grpSp>
          <p:sp>
            <p:nvSpPr>
              <p:cNvPr id="40" name="CuadroTexto 56">
                <a:extLst>
                  <a:ext uri="{FF2B5EF4-FFF2-40B4-BE49-F238E27FC236}">
                    <a16:creationId xmlns:a16="http://schemas.microsoft.com/office/drawing/2014/main" id="{4C04A5DA-78A1-423F-BCE9-DC4C9621C05F}"/>
                  </a:ext>
                </a:extLst>
              </p:cNvPr>
              <p:cNvSpPr txBox="1"/>
              <p:nvPr/>
            </p:nvSpPr>
            <p:spPr>
              <a:xfrm>
                <a:off x="17625833" y="5909341"/>
                <a:ext cx="5757803" cy="2145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“I apply for funding for international mobility purposes. I like moving my people. We really need to take care of our contacts</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Principal investigator</a:t>
                </a:r>
              </a:p>
            </p:txBody>
          </p:sp>
        </p:grpSp>
        <p:sp>
          <p:nvSpPr>
            <p:cNvPr id="27" name="CuadroTexto 54">
              <a:extLst>
                <a:ext uri="{FF2B5EF4-FFF2-40B4-BE49-F238E27FC236}">
                  <a16:creationId xmlns:a16="http://schemas.microsoft.com/office/drawing/2014/main" id="{F1E7F415-7C6E-B387-32BF-701FF5F4071D}"/>
                </a:ext>
              </a:extLst>
            </p:cNvPr>
            <p:cNvSpPr txBox="1"/>
            <p:nvPr/>
          </p:nvSpPr>
          <p:spPr>
            <a:xfrm>
              <a:off x="17729865" y="4610933"/>
              <a:ext cx="6477619" cy="842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l" defTabSz="821531" rtl="0" fontAlgn="auto" latinLnBrk="0" hangingPunct="0">
                <a:lnSpc>
                  <a:spcPct val="100000"/>
                </a:lnSpc>
                <a:spcBef>
                  <a:spcPts val="0"/>
                </a:spcBef>
                <a:spcAft>
                  <a:spcPts val="0"/>
                </a:spcAft>
                <a:buClrTx/>
                <a:buSzTx/>
                <a:buFontTx/>
                <a:buNone/>
                <a:tabLst/>
              </a:pPr>
              <a:r>
                <a:rPr lang="en-US" b="0" u="sng" dirty="0">
                  <a:latin typeface="Calibri" panose="020F0502020204030204" pitchFamily="34" charset="0"/>
                  <a:cs typeface="Calibri" panose="020F0502020204030204" pitchFamily="34" charset="0"/>
                </a:rPr>
                <a:t>Team Leader</a:t>
              </a:r>
              <a:endParaRPr kumimoji="0" lang="en-US" sz="3200" b="0" u="sng"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43" name="Grupo 42">
            <a:extLst>
              <a:ext uri="{FF2B5EF4-FFF2-40B4-BE49-F238E27FC236}">
                <a16:creationId xmlns:a16="http://schemas.microsoft.com/office/drawing/2014/main" id="{9A10DA3C-F3C8-BDBF-BD77-0C94F54C90B9}"/>
              </a:ext>
            </a:extLst>
          </p:cNvPr>
          <p:cNvGrpSpPr/>
          <p:nvPr/>
        </p:nvGrpSpPr>
        <p:grpSpPr>
          <a:xfrm>
            <a:off x="19312418" y="6113047"/>
            <a:ext cx="5517469" cy="6388620"/>
            <a:chOff x="17625833" y="4610933"/>
            <a:chExt cx="6581651" cy="4878659"/>
          </a:xfrm>
        </p:grpSpPr>
        <p:grpSp>
          <p:nvGrpSpPr>
            <p:cNvPr id="44" name="Grupo 43">
              <a:extLst>
                <a:ext uri="{FF2B5EF4-FFF2-40B4-BE49-F238E27FC236}">
                  <a16:creationId xmlns:a16="http://schemas.microsoft.com/office/drawing/2014/main" id="{508D9818-617F-F68C-337F-0CAF47E1C301}"/>
                </a:ext>
              </a:extLst>
            </p:cNvPr>
            <p:cNvGrpSpPr/>
            <p:nvPr/>
          </p:nvGrpSpPr>
          <p:grpSpPr>
            <a:xfrm>
              <a:off x="17625833" y="4647521"/>
              <a:ext cx="5757803" cy="4842071"/>
              <a:chOff x="17625833" y="4647521"/>
              <a:chExt cx="5757803" cy="4842071"/>
            </a:xfrm>
          </p:grpSpPr>
          <p:grpSp>
            <p:nvGrpSpPr>
              <p:cNvPr id="46" name="Grupo 45">
                <a:extLst>
                  <a:ext uri="{FF2B5EF4-FFF2-40B4-BE49-F238E27FC236}">
                    <a16:creationId xmlns:a16="http://schemas.microsoft.com/office/drawing/2014/main" id="{85FDF481-9DD9-5665-4847-CE113F76B285}"/>
                  </a:ext>
                </a:extLst>
              </p:cNvPr>
              <p:cNvGrpSpPr/>
              <p:nvPr/>
            </p:nvGrpSpPr>
            <p:grpSpPr>
              <a:xfrm>
                <a:off x="17674263" y="4647521"/>
                <a:ext cx="5709373" cy="4842071"/>
                <a:chOff x="2674565" y="757660"/>
                <a:chExt cx="3276273" cy="9259226"/>
              </a:xfrm>
              <a:solidFill>
                <a:schemeClr val="accent4">
                  <a:lumMod val="40000"/>
                  <a:lumOff val="60000"/>
                </a:schemeClr>
              </a:solidFill>
            </p:grpSpPr>
            <p:sp>
              <p:nvSpPr>
                <p:cNvPr id="48" name="Freeform 3">
                  <a:extLst>
                    <a:ext uri="{FF2B5EF4-FFF2-40B4-BE49-F238E27FC236}">
                      <a16:creationId xmlns:a16="http://schemas.microsoft.com/office/drawing/2014/main" id="{01809A9E-50CF-1237-A881-7AD5C2938C1A}"/>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txBody>
                <a:bodyPr/>
                <a:lstStyle/>
                <a:p>
                  <a:endParaRPr lang="en-US"/>
                </a:p>
              </p:txBody>
            </p:sp>
            <p:sp>
              <p:nvSpPr>
                <p:cNvPr id="49" name="Freeform 21">
                  <a:extLst>
                    <a:ext uri="{FF2B5EF4-FFF2-40B4-BE49-F238E27FC236}">
                      <a16:creationId xmlns:a16="http://schemas.microsoft.com/office/drawing/2014/main" id="{A5D6B70C-62C7-A5B9-6A3B-FBDF5F244D3D}"/>
                    </a:ext>
                  </a:extLst>
                </p:cNvPr>
                <p:cNvSpPr/>
                <p:nvPr/>
              </p:nvSpPr>
              <p:spPr>
                <a:xfrm>
                  <a:off x="5483763" y="8718854"/>
                  <a:ext cx="467075" cy="1298032"/>
                </a:xfrm>
                <a:custGeom>
                  <a:avLst/>
                  <a:gdLst/>
                  <a:ahLst/>
                  <a:cxnLst/>
                  <a:rect l="l" t="t" r="r" b="b"/>
                  <a:pathLst>
                    <a:path w="812800" h="711200">
                      <a:moveTo>
                        <a:pt x="406400" y="711200"/>
                      </a:moveTo>
                      <a:lnTo>
                        <a:pt x="812800" y="0"/>
                      </a:lnTo>
                      <a:lnTo>
                        <a:pt x="0" y="0"/>
                      </a:lnTo>
                      <a:lnTo>
                        <a:pt x="406400" y="711200"/>
                      </a:lnTo>
                      <a:close/>
                    </a:path>
                  </a:pathLst>
                </a:custGeom>
                <a:grpFill/>
                <a:ln>
                  <a:noFill/>
                </a:ln>
              </p:spPr>
              <p:txBody>
                <a:bodyPr/>
                <a:lstStyle/>
                <a:p>
                  <a:endParaRPr lang="en-US"/>
                </a:p>
              </p:txBody>
            </p:sp>
          </p:grpSp>
          <p:sp>
            <p:nvSpPr>
              <p:cNvPr id="47" name="CuadroTexto 49">
                <a:extLst>
                  <a:ext uri="{FF2B5EF4-FFF2-40B4-BE49-F238E27FC236}">
                    <a16:creationId xmlns:a16="http://schemas.microsoft.com/office/drawing/2014/main" id="{0800CDCF-4F9C-4AC8-51AC-FD94EDA2C08F}"/>
                  </a:ext>
                </a:extLst>
              </p:cNvPr>
              <p:cNvSpPr txBox="1"/>
              <p:nvPr/>
            </p:nvSpPr>
            <p:spPr>
              <a:xfrm>
                <a:off x="17625833" y="5583599"/>
                <a:ext cx="5757803" cy="27967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“I coordinate both parts of the line. So I am actually trying to look for interaction possibilities with the other side. I think there could be some possibilities to collaborate with them. </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SO Line Coordinator</a:t>
                </a:r>
              </a:p>
            </p:txBody>
          </p:sp>
        </p:grpSp>
        <p:sp>
          <p:nvSpPr>
            <p:cNvPr id="45" name="CuadroTexto 47">
              <a:extLst>
                <a:ext uri="{FF2B5EF4-FFF2-40B4-BE49-F238E27FC236}">
                  <a16:creationId xmlns:a16="http://schemas.microsoft.com/office/drawing/2014/main" id="{7F392DE3-401D-E913-D570-F6ECE0C4BC11}"/>
                </a:ext>
              </a:extLst>
            </p:cNvPr>
            <p:cNvSpPr txBox="1"/>
            <p:nvPr/>
          </p:nvSpPr>
          <p:spPr>
            <a:xfrm>
              <a:off x="17729865" y="4610933"/>
              <a:ext cx="6477619" cy="842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71437" tIns="71437" rIns="71437" bIns="7143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l" defTabSz="821531" rtl="0" fontAlgn="auto" latinLnBrk="0" hangingPunct="0">
                <a:lnSpc>
                  <a:spcPct val="100000"/>
                </a:lnSpc>
                <a:spcBef>
                  <a:spcPts val="0"/>
                </a:spcBef>
                <a:spcAft>
                  <a:spcPts val="0"/>
                </a:spcAft>
                <a:buClrTx/>
                <a:buSzTx/>
                <a:buFontTx/>
                <a:buNone/>
                <a:tabLst/>
              </a:pPr>
              <a:r>
                <a:rPr lang="en-US" b="0" u="sng" dirty="0">
                  <a:latin typeface="Calibri" panose="020F0502020204030204" pitchFamily="34" charset="0"/>
                  <a:cs typeface="Calibri" panose="020F0502020204030204" pitchFamily="34" charset="0"/>
                </a:rPr>
                <a:t>SO Structure</a:t>
              </a:r>
              <a:endParaRPr kumimoji="0" lang="en-US" sz="3200" b="0" u="sng"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spTree>
    <p:extLst>
      <p:ext uri="{BB962C8B-B14F-4D97-AF65-F5344CB8AC3E}">
        <p14:creationId xmlns:p14="http://schemas.microsoft.com/office/powerpoint/2010/main" val="30887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pic>
        <p:nvPicPr>
          <p:cNvPr id="5" name="Imagen 4">
            <a:extLst>
              <a:ext uri="{FF2B5EF4-FFF2-40B4-BE49-F238E27FC236}">
                <a16:creationId xmlns:a16="http://schemas.microsoft.com/office/drawing/2014/main" id="{D81EF678-FFB0-C459-52A1-7682AD498942}"/>
              </a:ext>
            </a:extLst>
          </p:cNvPr>
          <p:cNvPicPr>
            <a:picLocks noChangeAspect="1"/>
          </p:cNvPicPr>
          <p:nvPr/>
        </p:nvPicPr>
        <p:blipFill>
          <a:blip r:embed="rId4">
            <a:alphaModFix amt="20000"/>
          </a:blip>
          <a:stretch>
            <a:fillRect/>
          </a:stretch>
        </p:blipFill>
        <p:spPr>
          <a:xfrm>
            <a:off x="4564519" y="2261937"/>
            <a:ext cx="17578129" cy="10561297"/>
          </a:xfrm>
          <a:prstGeom prst="rect">
            <a:avLst/>
          </a:prstGeom>
        </p:spPr>
      </p:pic>
      <p:pic>
        <p:nvPicPr>
          <p:cNvPr id="3" name="Imagen 2">
            <a:extLst>
              <a:ext uri="{FF2B5EF4-FFF2-40B4-BE49-F238E27FC236}">
                <a16:creationId xmlns:a16="http://schemas.microsoft.com/office/drawing/2014/main" id="{51D47127-0CB4-0B5D-3F97-19D4D7AF1491}"/>
              </a:ext>
            </a:extLst>
          </p:cNvPr>
          <p:cNvPicPr>
            <a:picLocks noChangeAspect="1"/>
          </p:cNvPicPr>
          <p:nvPr/>
        </p:nvPicPr>
        <p:blipFill>
          <a:blip r:embed="rId5"/>
          <a:stretch>
            <a:fillRect/>
          </a:stretch>
        </p:blipFill>
        <p:spPr>
          <a:xfrm>
            <a:off x="6050252" y="7432431"/>
            <a:ext cx="3984284" cy="1625695"/>
          </a:xfrm>
          <a:prstGeom prst="rect">
            <a:avLst/>
          </a:prstGeom>
        </p:spPr>
      </p:pic>
      <p:grpSp>
        <p:nvGrpSpPr>
          <p:cNvPr id="6" name="Grupo 5">
            <a:extLst>
              <a:ext uri="{FF2B5EF4-FFF2-40B4-BE49-F238E27FC236}">
                <a16:creationId xmlns:a16="http://schemas.microsoft.com/office/drawing/2014/main" id="{A5625C11-6277-8986-B790-BA3B7EAF09F4}"/>
              </a:ext>
            </a:extLst>
          </p:cNvPr>
          <p:cNvGrpSpPr/>
          <p:nvPr/>
        </p:nvGrpSpPr>
        <p:grpSpPr>
          <a:xfrm>
            <a:off x="0" y="5129493"/>
            <a:ext cx="5049636" cy="5657850"/>
            <a:chOff x="1170269" y="5129493"/>
            <a:chExt cx="5049636" cy="5657850"/>
          </a:xfrm>
        </p:grpSpPr>
        <p:sp>
          <p:nvSpPr>
            <p:cNvPr id="7" name="Rectángulo: esquinas redondeadas 6">
              <a:extLst>
                <a:ext uri="{FF2B5EF4-FFF2-40B4-BE49-F238E27FC236}">
                  <a16:creationId xmlns:a16="http://schemas.microsoft.com/office/drawing/2014/main" id="{D805251A-1128-DFC4-5207-C4444FBF7E80}"/>
                </a:ext>
              </a:extLst>
            </p:cNvPr>
            <p:cNvSpPr/>
            <p:nvPr/>
          </p:nvSpPr>
          <p:spPr>
            <a:xfrm>
              <a:off x="1170269" y="5129493"/>
              <a:ext cx="5049636" cy="5657850"/>
            </a:xfrm>
            <a:prstGeom prst="roundRect">
              <a:avLst/>
            </a:prstGeom>
            <a:solidFill>
              <a:srgbClr val="CCECF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CuadroTexto 7">
              <a:extLst>
                <a:ext uri="{FF2B5EF4-FFF2-40B4-BE49-F238E27FC236}">
                  <a16:creationId xmlns:a16="http://schemas.microsoft.com/office/drawing/2014/main" id="{99CF707B-2437-6577-6435-6F2B4237BBFD}"/>
                </a:ext>
              </a:extLst>
            </p:cNvPr>
            <p:cNvSpPr txBox="1"/>
            <p:nvPr/>
          </p:nvSpPr>
          <p:spPr>
            <a:xfrm>
              <a:off x="1376884" y="5957960"/>
              <a:ext cx="4693478" cy="3714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a:ln>
                    <a:noFill/>
                  </a:ln>
                  <a:solidFill>
                    <a:srgbClr val="003366">
                      <a:alpha val="20000"/>
                    </a:srgbClr>
                  </a:solidFill>
                  <a:effectLst/>
                  <a:uFillTx/>
                  <a:latin typeface="Calibri" panose="020F0502020204030204" pitchFamily="34" charset="0"/>
                  <a:cs typeface="Calibri" panose="020F0502020204030204" pitchFamily="34" charset="0"/>
                  <a:sym typeface="Helvetica Neue"/>
                </a:rPr>
                <a:t>ANTECEDENTS</a:t>
              </a:r>
            </a:p>
            <a:p>
              <a:pPr marL="0" marR="0" indent="0"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endParaRP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rPr>
                <a:t>Methodology </a:t>
              </a:r>
              <a:r>
                <a:rPr lang="en-US" sz="2800" b="0">
                  <a:solidFill>
                    <a:srgbClr val="000000">
                      <a:alpha val="20000"/>
                    </a:srgbClr>
                  </a:solidFill>
                  <a:latin typeface="Calibri" panose="020F0502020204030204" pitchFamily="34" charset="0"/>
                  <a:cs typeface="Calibri" panose="020F0502020204030204" pitchFamily="34" charset="0"/>
                </a:rPr>
                <a:t>and </a:t>
              </a:r>
              <a:r>
                <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rPr>
                <a:t>research interest</a:t>
              </a:r>
            </a:p>
            <a:p>
              <a:pPr marL="457200" indent="-457200" algn="l">
                <a:buFont typeface="Arial" panose="020B0604020202020204" pitchFamily="34" charset="0"/>
                <a:buChar char="•"/>
              </a:pPr>
              <a:r>
                <a:rPr lang="en-US" sz="2800" b="0">
                  <a:solidFill>
                    <a:srgbClr val="000000">
                      <a:alpha val="20000"/>
                    </a:srgbClr>
                  </a:solidFill>
                  <a:latin typeface="Calibri" panose="020F0502020204030204" pitchFamily="34" charset="0"/>
                  <a:cs typeface="Calibri" panose="020F0502020204030204" pitchFamily="34" charset="0"/>
                </a:rPr>
                <a:t>New knowledge and instruments</a:t>
              </a:r>
            </a:p>
            <a:p>
              <a:pPr marL="457200" indent="-457200" algn="l">
                <a:buFont typeface="Arial" panose="020B0604020202020204" pitchFamily="34" charset="0"/>
                <a:buChar char="•"/>
              </a:pPr>
              <a:r>
                <a:rPr lang="en-US" sz="2800" b="0">
                  <a:solidFill>
                    <a:srgbClr val="000000">
                      <a:alpha val="20000"/>
                    </a:srgbClr>
                  </a:solidFill>
                  <a:latin typeface="Calibri" panose="020F0502020204030204" pitchFamily="34" charset="0"/>
                  <a:cs typeface="Calibri" panose="020F0502020204030204" pitchFamily="34" charset="0"/>
                </a:rPr>
                <a:t>Application for financial resources</a:t>
              </a:r>
              <a:endParaRPr kumimoji="0" lang="es-ES" sz="3200" b="1"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endParaRPr>
            </a:p>
          </p:txBody>
        </p:sp>
      </p:grpSp>
      <p:grpSp>
        <p:nvGrpSpPr>
          <p:cNvPr id="35" name="Grupo 34">
            <a:extLst>
              <a:ext uri="{FF2B5EF4-FFF2-40B4-BE49-F238E27FC236}">
                <a16:creationId xmlns:a16="http://schemas.microsoft.com/office/drawing/2014/main" id="{6DFB5A45-20E4-4152-4831-7C3DD5C41ED4}"/>
              </a:ext>
            </a:extLst>
          </p:cNvPr>
          <p:cNvGrpSpPr/>
          <p:nvPr/>
        </p:nvGrpSpPr>
        <p:grpSpPr>
          <a:xfrm>
            <a:off x="5250152" y="6034887"/>
            <a:ext cx="800100" cy="3847061"/>
            <a:chOff x="5419805" y="6205287"/>
            <a:chExt cx="800100" cy="3847061"/>
          </a:xfrm>
        </p:grpSpPr>
        <p:sp>
          <p:nvSpPr>
            <p:cNvPr id="36" name="Flecha: a la derecha 35">
              <a:extLst>
                <a:ext uri="{FF2B5EF4-FFF2-40B4-BE49-F238E27FC236}">
                  <a16:creationId xmlns:a16="http://schemas.microsoft.com/office/drawing/2014/main" id="{FC99FDD9-6AFD-BD6F-F710-50B431BBA5FE}"/>
                </a:ext>
              </a:extLst>
            </p:cNvPr>
            <p:cNvSpPr/>
            <p:nvPr/>
          </p:nvSpPr>
          <p:spPr>
            <a:xfrm>
              <a:off x="5419805" y="7687764"/>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Flecha: a la derecha 36">
              <a:extLst>
                <a:ext uri="{FF2B5EF4-FFF2-40B4-BE49-F238E27FC236}">
                  <a16:creationId xmlns:a16="http://schemas.microsoft.com/office/drawing/2014/main" id="{64C53217-C0E3-AA4C-3A6C-C9C8630922E4}"/>
                </a:ext>
              </a:extLst>
            </p:cNvPr>
            <p:cNvSpPr/>
            <p:nvPr/>
          </p:nvSpPr>
          <p:spPr>
            <a:xfrm>
              <a:off x="5419805" y="9292526"/>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echa: a la derecha 37">
              <a:extLst>
                <a:ext uri="{FF2B5EF4-FFF2-40B4-BE49-F238E27FC236}">
                  <a16:creationId xmlns:a16="http://schemas.microsoft.com/office/drawing/2014/main" id="{38842C1C-2603-9389-E430-FEA19462FA86}"/>
                </a:ext>
              </a:extLst>
            </p:cNvPr>
            <p:cNvSpPr/>
            <p:nvPr/>
          </p:nvSpPr>
          <p:spPr>
            <a:xfrm>
              <a:off x="5419805" y="6205287"/>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6" name="Rectángulo: esquinas redondeadas 25">
            <a:extLst>
              <a:ext uri="{FF2B5EF4-FFF2-40B4-BE49-F238E27FC236}">
                <a16:creationId xmlns:a16="http://schemas.microsoft.com/office/drawing/2014/main" id="{CD29CF4E-684E-2E76-B9BF-EAF8066D4DE5}"/>
              </a:ext>
            </a:extLst>
          </p:cNvPr>
          <p:cNvSpPr/>
          <p:nvPr/>
        </p:nvSpPr>
        <p:spPr>
          <a:xfrm>
            <a:off x="11331677" y="4715838"/>
            <a:ext cx="7435516" cy="7122695"/>
          </a:xfrm>
          <a:prstGeom prst="roundRect">
            <a:avLst/>
          </a:prstGeom>
          <a:solidFill>
            <a:srgbClr val="CCECFF">
              <a:alpha val="20000"/>
            </a:srgbClr>
          </a:solidFill>
          <a:ln w="38100" cap="flat">
            <a:solidFill>
              <a:srgbClr val="000000">
                <a:alpha val="20000"/>
              </a:srgbClr>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4" name="Group 31">
            <a:extLst>
              <a:ext uri="{FF2B5EF4-FFF2-40B4-BE49-F238E27FC236}">
                <a16:creationId xmlns:a16="http://schemas.microsoft.com/office/drawing/2014/main" id="{C7C9FE07-C6B5-6CA6-491D-7C9AD0D3ADF0}"/>
              </a:ext>
            </a:extLst>
          </p:cNvPr>
          <p:cNvGrpSpPr>
            <a:grpSpLocks noChangeAspect="1"/>
          </p:cNvGrpSpPr>
          <p:nvPr/>
        </p:nvGrpSpPr>
        <p:grpSpPr>
          <a:xfrm>
            <a:off x="11633501" y="6034887"/>
            <a:ext cx="6831867" cy="2419781"/>
            <a:chOff x="5568" y="0"/>
            <a:chExt cx="2598672" cy="1270000"/>
          </a:xfrm>
          <a:solidFill>
            <a:srgbClr val="000000">
              <a:alpha val="20000"/>
            </a:srgbClr>
          </a:solidFill>
        </p:grpSpPr>
        <p:sp>
          <p:nvSpPr>
            <p:cNvPr id="16" name="Freeform 32">
              <a:extLst>
                <a:ext uri="{FF2B5EF4-FFF2-40B4-BE49-F238E27FC236}">
                  <a16:creationId xmlns:a16="http://schemas.microsoft.com/office/drawing/2014/main" id="{DF82C1B3-6EF6-0252-E798-41E3469F50E0}"/>
                </a:ext>
              </a:extLst>
            </p:cNvPr>
            <p:cNvSpPr/>
            <p:nvPr/>
          </p:nvSpPr>
          <p:spPr>
            <a:xfrm>
              <a:off x="1206526" y="0"/>
              <a:ext cx="1397714" cy="434291"/>
            </a:xfrm>
            <a:prstGeom prst="rect">
              <a:avLst/>
            </a:prstGeom>
            <a:grpFill/>
          </p:spPr>
          <p:txBody>
            <a:bodyPr/>
            <a:lstStyle/>
            <a:p>
              <a:endParaRPr lang="es-ES"/>
            </a:p>
          </p:txBody>
        </p:sp>
        <p:sp>
          <p:nvSpPr>
            <p:cNvPr id="17" name="Freeform 33">
              <a:extLst>
                <a:ext uri="{FF2B5EF4-FFF2-40B4-BE49-F238E27FC236}">
                  <a16:creationId xmlns:a16="http://schemas.microsoft.com/office/drawing/2014/main" id="{7600E182-3CBF-EE44-1D03-600829B1BF28}"/>
                </a:ext>
              </a:extLst>
            </p:cNvPr>
            <p:cNvSpPr/>
            <p:nvPr/>
          </p:nvSpPr>
          <p:spPr>
            <a:xfrm>
              <a:off x="5568" y="0"/>
              <a:ext cx="1264432" cy="434291"/>
            </a:xfrm>
            <a:prstGeom prst="rect">
              <a:avLst/>
            </a:prstGeom>
            <a:grpFill/>
          </p:spPr>
          <p:txBody>
            <a:bodyPr/>
            <a:lstStyle/>
            <a:p>
              <a:endParaRPr lang="es-ES"/>
            </a:p>
          </p:txBody>
        </p:sp>
        <p:sp>
          <p:nvSpPr>
            <p:cNvPr id="18" name="Freeform 34">
              <a:extLst>
                <a:ext uri="{FF2B5EF4-FFF2-40B4-BE49-F238E27FC236}">
                  <a16:creationId xmlns:a16="http://schemas.microsoft.com/office/drawing/2014/main" id="{D221558E-70A0-4E5D-AC32-5681CF7033B0}"/>
                </a:ext>
              </a:extLst>
            </p:cNvPr>
            <p:cNvSpPr/>
            <p:nvPr/>
          </p:nvSpPr>
          <p:spPr>
            <a:xfrm>
              <a:off x="1270000" y="0"/>
              <a:ext cx="127" cy="1270000"/>
            </a:xfrm>
            <a:prstGeom prst="rect">
              <a:avLst/>
            </a:prstGeom>
            <a:grpFill/>
          </p:spPr>
        </p:sp>
      </p:grpSp>
      <p:graphicFrame>
        <p:nvGraphicFramePr>
          <p:cNvPr id="19" name="Tabla 19">
            <a:extLst>
              <a:ext uri="{FF2B5EF4-FFF2-40B4-BE49-F238E27FC236}">
                <a16:creationId xmlns:a16="http://schemas.microsoft.com/office/drawing/2014/main" id="{E7EAD457-3AC5-8376-DFD6-979CBD56F05D}"/>
              </a:ext>
            </a:extLst>
          </p:cNvPr>
          <p:cNvGraphicFramePr>
            <a:graphicFrameLocks noGrp="1"/>
          </p:cNvGraphicFramePr>
          <p:nvPr>
            <p:extLst>
              <p:ext uri="{D42A27DB-BD31-4B8C-83A1-F6EECF244321}">
                <p14:modId xmlns:p14="http://schemas.microsoft.com/office/powerpoint/2010/main" val="3312022319"/>
              </p:ext>
            </p:extLst>
          </p:nvPr>
        </p:nvGraphicFramePr>
        <p:xfrm>
          <a:off x="11613291" y="6925305"/>
          <a:ext cx="6831867" cy="3670391"/>
        </p:xfrm>
        <a:graphic>
          <a:graphicData uri="http://schemas.openxmlformats.org/drawingml/2006/table">
            <a:tbl>
              <a:tblPr firstRow="1" bandRow="1">
                <a:tableStyleId>{5940675A-B579-460E-94D1-54222C63F5DA}</a:tableStyleId>
              </a:tblPr>
              <a:tblGrid>
                <a:gridCol w="2277289">
                  <a:extLst>
                    <a:ext uri="{9D8B030D-6E8A-4147-A177-3AD203B41FA5}">
                      <a16:colId xmlns:a16="http://schemas.microsoft.com/office/drawing/2014/main" val="2656814397"/>
                    </a:ext>
                  </a:extLst>
                </a:gridCol>
                <a:gridCol w="2277289">
                  <a:extLst>
                    <a:ext uri="{9D8B030D-6E8A-4147-A177-3AD203B41FA5}">
                      <a16:colId xmlns:a16="http://schemas.microsoft.com/office/drawing/2014/main" val="1506883262"/>
                    </a:ext>
                  </a:extLst>
                </a:gridCol>
                <a:gridCol w="2277289">
                  <a:extLst>
                    <a:ext uri="{9D8B030D-6E8A-4147-A177-3AD203B41FA5}">
                      <a16:colId xmlns:a16="http://schemas.microsoft.com/office/drawing/2014/main" val="1457173792"/>
                    </a:ext>
                  </a:extLst>
                </a:gridCol>
              </a:tblGrid>
              <a:tr h="794292">
                <a:tc>
                  <a:txBody>
                    <a:bodyPr/>
                    <a:lstStyle/>
                    <a:p>
                      <a:r>
                        <a:rPr lang="es-ES" b="1">
                          <a:solidFill>
                            <a:schemeClr val="tx1">
                              <a:alpha val="20000"/>
                            </a:schemeClr>
                          </a:solidFill>
                        </a:rPr>
                        <a:t>RESEARCHER</a:t>
                      </a:r>
                    </a:p>
                  </a:txBody>
                  <a:tcPr>
                    <a:solidFill>
                      <a:schemeClr val="bg1">
                        <a:alpha val="60000"/>
                      </a:schemeClr>
                    </a:solidFill>
                  </a:tcPr>
                </a:tc>
                <a:tc>
                  <a:txBody>
                    <a:bodyPr/>
                    <a:lstStyle/>
                    <a:p>
                      <a:r>
                        <a:rPr lang="es-ES" b="1">
                          <a:solidFill>
                            <a:schemeClr val="tx1">
                              <a:alpha val="20000"/>
                            </a:schemeClr>
                          </a:solidFill>
                        </a:rPr>
                        <a:t>RESEARCH TEAM</a:t>
                      </a:r>
                    </a:p>
                  </a:txBody>
                  <a:tcPr>
                    <a:solidFill>
                      <a:schemeClr val="bg1">
                        <a:alpha val="60000"/>
                      </a:schemeClr>
                    </a:solidFill>
                  </a:tcPr>
                </a:tc>
                <a:tc>
                  <a:txBody>
                    <a:bodyPr/>
                    <a:lstStyle/>
                    <a:p>
                      <a:r>
                        <a:rPr lang="es-ES" b="1">
                          <a:solidFill>
                            <a:schemeClr val="tx1">
                              <a:alpha val="20000"/>
                            </a:schemeClr>
                          </a:solidFill>
                        </a:rPr>
                        <a:t>IAC</a:t>
                      </a:r>
                    </a:p>
                  </a:txBody>
                  <a:tcPr>
                    <a:solidFill>
                      <a:schemeClr val="bg1">
                        <a:alpha val="60000"/>
                      </a:schemeClr>
                    </a:solidFill>
                  </a:tcPr>
                </a:tc>
                <a:extLst>
                  <a:ext uri="{0D108BD9-81ED-4DB2-BD59-A6C34878D82A}">
                    <a16:rowId xmlns:a16="http://schemas.microsoft.com/office/drawing/2014/main" val="3556908048"/>
                  </a:ext>
                </a:extLst>
              </a:tr>
              <a:tr h="794292">
                <a:tc>
                  <a:txBody>
                    <a:bodyPr/>
                    <a:lstStyle/>
                    <a:p>
                      <a:r>
                        <a:rPr lang="es-ES" err="1">
                          <a:solidFill>
                            <a:schemeClr val="tx1">
                              <a:alpha val="20000"/>
                            </a:schemeClr>
                          </a:solidFill>
                        </a:rPr>
                        <a:t>Personality</a:t>
                      </a:r>
                      <a:endParaRPr lang="es-ES">
                        <a:solidFill>
                          <a:schemeClr val="tx1">
                            <a:alpha val="20000"/>
                          </a:schemeClr>
                        </a:solidFill>
                      </a:endParaRPr>
                    </a:p>
                  </a:txBody>
                  <a:tcPr>
                    <a:solidFill>
                      <a:schemeClr val="bg1">
                        <a:alpha val="60000"/>
                      </a:schemeClr>
                    </a:solidFill>
                  </a:tcPr>
                </a:tc>
                <a:tc>
                  <a:txBody>
                    <a:bodyPr/>
                    <a:lstStyle/>
                    <a:p>
                      <a:r>
                        <a:rPr lang="es-ES" err="1">
                          <a:solidFill>
                            <a:schemeClr val="tx1">
                              <a:alpha val="20000"/>
                            </a:schemeClr>
                          </a:solidFill>
                        </a:rPr>
                        <a:t>Team</a:t>
                      </a:r>
                      <a:r>
                        <a:rPr lang="es-ES">
                          <a:solidFill>
                            <a:schemeClr val="tx1">
                              <a:alpha val="20000"/>
                            </a:schemeClr>
                          </a:solidFill>
                        </a:rPr>
                        <a:t> </a:t>
                      </a:r>
                      <a:r>
                        <a:rPr lang="es-ES" err="1">
                          <a:solidFill>
                            <a:schemeClr val="tx1">
                              <a:alpha val="20000"/>
                            </a:schemeClr>
                          </a:solidFill>
                        </a:rPr>
                        <a:t>size</a:t>
                      </a:r>
                      <a:endParaRPr lang="es-ES">
                        <a:solidFill>
                          <a:schemeClr val="tx1">
                            <a:alpha val="20000"/>
                          </a:schemeClr>
                        </a:solidFill>
                      </a:endParaRPr>
                    </a:p>
                  </a:txBody>
                  <a:tcPr>
                    <a:solidFill>
                      <a:schemeClr val="bg1">
                        <a:alpha val="60000"/>
                      </a:schemeClr>
                    </a:solidFill>
                  </a:tcPr>
                </a:tc>
                <a:tc>
                  <a:txBody>
                    <a:bodyPr/>
                    <a:lstStyle/>
                    <a:p>
                      <a:r>
                        <a:rPr lang="es-ES">
                          <a:solidFill>
                            <a:schemeClr val="tx1">
                              <a:alpha val="20000"/>
                            </a:schemeClr>
                          </a:solidFill>
                        </a:rPr>
                        <a:t>SO </a:t>
                      </a:r>
                      <a:r>
                        <a:rPr lang="es-ES" err="1">
                          <a:solidFill>
                            <a:schemeClr val="tx1">
                              <a:alpha val="20000"/>
                            </a:schemeClr>
                          </a:solidFill>
                        </a:rPr>
                        <a:t>Structure</a:t>
                      </a:r>
                      <a:endParaRPr lang="es-ES">
                        <a:solidFill>
                          <a:schemeClr val="tx1">
                            <a:alpha val="20000"/>
                          </a:schemeClr>
                        </a:solidFill>
                      </a:endParaRPr>
                    </a:p>
                  </a:txBody>
                  <a:tcPr>
                    <a:solidFill>
                      <a:schemeClr val="bg1">
                        <a:alpha val="60000"/>
                      </a:schemeClr>
                    </a:solidFill>
                  </a:tcPr>
                </a:tc>
                <a:extLst>
                  <a:ext uri="{0D108BD9-81ED-4DB2-BD59-A6C34878D82A}">
                    <a16:rowId xmlns:a16="http://schemas.microsoft.com/office/drawing/2014/main" val="2340911420"/>
                  </a:ext>
                </a:extLst>
              </a:tr>
              <a:tr h="794292">
                <a:tc>
                  <a:txBody>
                    <a:bodyPr/>
                    <a:lstStyle/>
                    <a:p>
                      <a:r>
                        <a:rPr lang="es-ES" err="1">
                          <a:solidFill>
                            <a:schemeClr val="tx1">
                              <a:alpha val="20000"/>
                            </a:schemeClr>
                          </a:solidFill>
                        </a:rPr>
                        <a:t>Autonomy</a:t>
                      </a:r>
                      <a:endParaRPr lang="es-ES">
                        <a:solidFill>
                          <a:schemeClr val="tx1">
                            <a:alpha val="20000"/>
                          </a:schemeClr>
                        </a:solidFill>
                      </a:endParaRPr>
                    </a:p>
                  </a:txBody>
                  <a:tcPr>
                    <a:solidFill>
                      <a:schemeClr val="bg1">
                        <a:alpha val="60000"/>
                      </a:schemeClr>
                    </a:solidFill>
                  </a:tcPr>
                </a:tc>
                <a:tc>
                  <a:txBody>
                    <a:bodyPr/>
                    <a:lstStyle/>
                    <a:p>
                      <a:r>
                        <a:rPr lang="es-ES" err="1">
                          <a:solidFill>
                            <a:schemeClr val="tx1">
                              <a:alpha val="20000"/>
                            </a:schemeClr>
                          </a:solidFill>
                        </a:rPr>
                        <a:t>Team</a:t>
                      </a:r>
                      <a:r>
                        <a:rPr lang="es-ES">
                          <a:solidFill>
                            <a:schemeClr val="tx1">
                              <a:alpha val="20000"/>
                            </a:schemeClr>
                          </a:solidFill>
                        </a:rPr>
                        <a:t> leader</a:t>
                      </a:r>
                    </a:p>
                  </a:txBody>
                  <a:tcPr>
                    <a:solidFill>
                      <a:schemeClr val="bg1">
                        <a:alpha val="60000"/>
                      </a:schemeClr>
                    </a:solidFill>
                  </a:tcPr>
                </a:tc>
                <a:tc>
                  <a:txBody>
                    <a:bodyPr/>
                    <a:lstStyle/>
                    <a:p>
                      <a:r>
                        <a:rPr lang="es-ES" err="1">
                          <a:solidFill>
                            <a:schemeClr val="tx1">
                              <a:alpha val="20000"/>
                            </a:schemeClr>
                          </a:solidFill>
                        </a:rPr>
                        <a:t>Committees</a:t>
                      </a:r>
                      <a:endParaRPr lang="es-ES">
                        <a:solidFill>
                          <a:schemeClr val="tx1">
                            <a:alpha val="20000"/>
                          </a:schemeClr>
                        </a:solidFill>
                      </a:endParaRPr>
                    </a:p>
                  </a:txBody>
                  <a:tcPr>
                    <a:solidFill>
                      <a:schemeClr val="bg1">
                        <a:alpha val="60000"/>
                      </a:schemeClr>
                    </a:solidFill>
                  </a:tcPr>
                </a:tc>
                <a:extLst>
                  <a:ext uri="{0D108BD9-81ED-4DB2-BD59-A6C34878D82A}">
                    <a16:rowId xmlns:a16="http://schemas.microsoft.com/office/drawing/2014/main" val="2096409986"/>
                  </a:ext>
                </a:extLst>
              </a:tr>
              <a:tr h="1136927">
                <a:tc gridSpan="3">
                  <a:txBody>
                    <a:bodyPr/>
                    <a:lstStyle/>
                    <a:p>
                      <a:r>
                        <a:rPr lang="es-ES" err="1">
                          <a:solidFill>
                            <a:schemeClr val="tx1">
                              <a:alpha val="20000"/>
                            </a:schemeClr>
                          </a:solidFill>
                        </a:rPr>
                        <a:t>Pandemic</a:t>
                      </a:r>
                      <a:r>
                        <a:rPr lang="es-ES">
                          <a:solidFill>
                            <a:schemeClr val="tx1">
                              <a:alpha val="20000"/>
                            </a:schemeClr>
                          </a:solidFill>
                        </a:rPr>
                        <a:t>, </a:t>
                      </a:r>
                      <a:r>
                        <a:rPr lang="es-ES" err="1">
                          <a:solidFill>
                            <a:schemeClr val="tx1">
                              <a:alpha val="20000"/>
                            </a:schemeClr>
                          </a:solidFill>
                        </a:rPr>
                        <a:t>Technology</a:t>
                      </a:r>
                      <a:r>
                        <a:rPr lang="es-ES">
                          <a:solidFill>
                            <a:schemeClr val="tx1">
                              <a:alpha val="20000"/>
                            </a:schemeClr>
                          </a:solidFill>
                        </a:rPr>
                        <a:t>, </a:t>
                      </a:r>
                      <a:r>
                        <a:rPr lang="es-ES" err="1">
                          <a:solidFill>
                            <a:schemeClr val="tx1">
                              <a:alpha val="20000"/>
                            </a:schemeClr>
                          </a:solidFill>
                        </a:rPr>
                        <a:t>Networking</a:t>
                      </a:r>
                      <a:r>
                        <a:rPr lang="es-ES">
                          <a:solidFill>
                            <a:schemeClr val="tx1">
                              <a:alpha val="20000"/>
                            </a:schemeClr>
                          </a:solidFill>
                        </a:rPr>
                        <a:t>, </a:t>
                      </a:r>
                      <a:r>
                        <a:rPr lang="es-ES" err="1">
                          <a:solidFill>
                            <a:schemeClr val="tx1">
                              <a:alpha val="20000"/>
                            </a:schemeClr>
                          </a:solidFill>
                        </a:rPr>
                        <a:t>Mobility</a:t>
                      </a:r>
                      <a:r>
                        <a:rPr lang="es-ES">
                          <a:solidFill>
                            <a:schemeClr val="tx1">
                              <a:alpha val="20000"/>
                            </a:schemeClr>
                          </a:solidFill>
                        </a:rPr>
                        <a:t>, Job </a:t>
                      </a:r>
                      <a:r>
                        <a:rPr lang="es-ES" err="1">
                          <a:solidFill>
                            <a:schemeClr val="tx1">
                              <a:alpha val="20000"/>
                            </a:schemeClr>
                          </a:solidFill>
                        </a:rPr>
                        <a:t>Insecurity</a:t>
                      </a:r>
                      <a:r>
                        <a:rPr lang="es-ES">
                          <a:solidFill>
                            <a:schemeClr val="tx1">
                              <a:alpha val="20000"/>
                            </a:schemeClr>
                          </a:solidFill>
                        </a:rPr>
                        <a:t>, </a:t>
                      </a:r>
                      <a:r>
                        <a:rPr lang="es-ES" err="1">
                          <a:solidFill>
                            <a:schemeClr val="tx1">
                              <a:alpha val="20000"/>
                            </a:schemeClr>
                          </a:solidFill>
                        </a:rPr>
                        <a:t>Law</a:t>
                      </a:r>
                      <a:endParaRPr lang="es-ES">
                        <a:solidFill>
                          <a:schemeClr val="tx1">
                            <a:alpha val="20000"/>
                          </a:schemeClr>
                        </a:solidFill>
                      </a:endParaRPr>
                    </a:p>
                  </a:txBody>
                  <a:tcPr>
                    <a:solidFill>
                      <a:schemeClr val="bg1">
                        <a:alpha val="60000"/>
                      </a:scheme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83316810"/>
                  </a:ext>
                </a:extLst>
              </a:tr>
            </a:tbl>
          </a:graphicData>
        </a:graphic>
      </p:graphicFrame>
      <p:sp>
        <p:nvSpPr>
          <p:cNvPr id="20" name="CuadroTexto 19">
            <a:extLst>
              <a:ext uri="{FF2B5EF4-FFF2-40B4-BE49-F238E27FC236}">
                <a16:creationId xmlns:a16="http://schemas.microsoft.com/office/drawing/2014/main" id="{D96B0CB9-0C78-5D89-7296-68136C608E20}"/>
              </a:ext>
            </a:extLst>
          </p:cNvPr>
          <p:cNvSpPr txBox="1"/>
          <p:nvPr/>
        </p:nvSpPr>
        <p:spPr>
          <a:xfrm>
            <a:off x="11816794" y="6097833"/>
            <a:ext cx="6424863"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1" i="0" u="none" strike="noStrike" cap="none" spc="0" normalizeH="0" baseline="0">
                <a:ln>
                  <a:noFill/>
                </a:ln>
                <a:solidFill>
                  <a:schemeClr val="bg1">
                    <a:alpha val="20000"/>
                  </a:schemeClr>
                </a:solidFill>
                <a:effectLst/>
                <a:uFillTx/>
                <a:latin typeface="Helvetica Neue"/>
                <a:ea typeface="Helvetica Neue"/>
                <a:cs typeface="Helvetica Neue"/>
                <a:sym typeface="Helvetica Neue"/>
              </a:rPr>
              <a:t>SC </a:t>
            </a:r>
            <a:r>
              <a:rPr kumimoji="0" lang="es-ES" sz="3200" b="1" i="0" u="none" strike="noStrike" cap="none" spc="0" normalizeH="0" baseline="0" err="1">
                <a:ln>
                  <a:noFill/>
                </a:ln>
                <a:solidFill>
                  <a:schemeClr val="bg1">
                    <a:alpha val="20000"/>
                  </a:schemeClr>
                </a:solidFill>
                <a:effectLst/>
                <a:uFillTx/>
                <a:latin typeface="Helvetica Neue"/>
                <a:ea typeface="Helvetica Neue"/>
                <a:cs typeface="Helvetica Neue"/>
                <a:sym typeface="Helvetica Neue"/>
              </a:rPr>
              <a:t>Barrier</a:t>
            </a:r>
            <a:r>
              <a:rPr kumimoji="0" lang="es-ES" sz="3200" b="1" i="0" u="none" strike="noStrike" cap="none" spc="0" normalizeH="0" baseline="0">
                <a:ln>
                  <a:noFill/>
                </a:ln>
                <a:solidFill>
                  <a:schemeClr val="bg1">
                    <a:alpha val="20000"/>
                  </a:schemeClr>
                </a:solidFill>
                <a:effectLst/>
                <a:uFillTx/>
                <a:latin typeface="Helvetica Neue"/>
                <a:ea typeface="Helvetica Neue"/>
                <a:cs typeface="Helvetica Neue"/>
                <a:sym typeface="Helvetica Neue"/>
              </a:rPr>
              <a:t>            SC </a:t>
            </a:r>
            <a:r>
              <a:rPr kumimoji="0" lang="es-ES" sz="3200" b="1" i="0" u="none" strike="noStrike" cap="none" spc="0" normalizeH="0" baseline="0" err="1">
                <a:ln>
                  <a:noFill/>
                </a:ln>
                <a:solidFill>
                  <a:schemeClr val="bg1">
                    <a:alpha val="20000"/>
                  </a:schemeClr>
                </a:solidFill>
                <a:effectLst/>
                <a:uFillTx/>
                <a:latin typeface="Helvetica Neue"/>
                <a:ea typeface="Helvetica Neue"/>
                <a:cs typeface="Helvetica Neue"/>
                <a:sym typeface="Helvetica Neue"/>
              </a:rPr>
              <a:t>Facilitators</a:t>
            </a:r>
            <a:endParaRPr kumimoji="0" lang="es-ES" sz="3200" b="1" i="0" u="none" strike="noStrike" cap="none" spc="0" normalizeH="0" baseline="0">
              <a:ln>
                <a:noFill/>
              </a:ln>
              <a:solidFill>
                <a:schemeClr val="bg1">
                  <a:alpha val="20000"/>
                </a:schemeClr>
              </a:solidFill>
              <a:effectLst/>
              <a:uFillTx/>
              <a:latin typeface="Helvetica Neue"/>
              <a:ea typeface="Helvetica Neue"/>
              <a:cs typeface="Helvetica Neue"/>
              <a:sym typeface="Helvetica Neue"/>
            </a:endParaRPr>
          </a:p>
        </p:txBody>
      </p:sp>
      <p:cxnSp>
        <p:nvCxnSpPr>
          <p:cNvPr id="23" name="Conector recto de flecha 22">
            <a:extLst>
              <a:ext uri="{FF2B5EF4-FFF2-40B4-BE49-F238E27FC236}">
                <a16:creationId xmlns:a16="http://schemas.microsoft.com/office/drawing/2014/main" id="{3B94F567-9898-B0DA-3D41-1889B5A83A1E}"/>
              </a:ext>
            </a:extLst>
          </p:cNvPr>
          <p:cNvCxnSpPr>
            <a:cxnSpLocks/>
          </p:cNvCxnSpPr>
          <p:nvPr/>
        </p:nvCxnSpPr>
        <p:spPr>
          <a:xfrm>
            <a:off x="14208896" y="6448623"/>
            <a:ext cx="958129" cy="0"/>
          </a:xfrm>
          <a:prstGeom prst="straightConnector1">
            <a:avLst/>
          </a:prstGeom>
          <a:noFill/>
          <a:ln w="762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24" name="CuadroTexto 23">
            <a:extLst>
              <a:ext uri="{FF2B5EF4-FFF2-40B4-BE49-F238E27FC236}">
                <a16:creationId xmlns:a16="http://schemas.microsoft.com/office/drawing/2014/main" id="{8A60AC0A-EEB1-13F5-7264-FE8706E5C925}"/>
              </a:ext>
            </a:extLst>
          </p:cNvPr>
          <p:cNvSpPr txBox="1"/>
          <p:nvPr/>
        </p:nvSpPr>
        <p:spPr>
          <a:xfrm>
            <a:off x="11449267" y="4965081"/>
            <a:ext cx="7435516"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1" i="0" u="none" strike="noStrike" cap="none" spc="0" normalizeH="0" baseline="0">
                <a:ln>
                  <a:noFill/>
                </a:ln>
                <a:solidFill>
                  <a:srgbClr val="000000">
                    <a:alpha val="20000"/>
                  </a:srgbClr>
                </a:solidFill>
                <a:effectLst/>
                <a:uFillTx/>
                <a:latin typeface="Helvetica Neue"/>
                <a:ea typeface="Helvetica Neue"/>
                <a:cs typeface="Helvetica Neue"/>
                <a:sym typeface="Helvetica Neue"/>
              </a:rPr>
              <a:t>COOPETITION CAPABILITY</a:t>
            </a:r>
          </a:p>
        </p:txBody>
      </p:sp>
      <p:grpSp>
        <p:nvGrpSpPr>
          <p:cNvPr id="2" name="Grupo 1">
            <a:extLst>
              <a:ext uri="{FF2B5EF4-FFF2-40B4-BE49-F238E27FC236}">
                <a16:creationId xmlns:a16="http://schemas.microsoft.com/office/drawing/2014/main" id="{462B08B0-83D3-F362-4839-22B9320E9FDD}"/>
              </a:ext>
            </a:extLst>
          </p:cNvPr>
          <p:cNvGrpSpPr/>
          <p:nvPr/>
        </p:nvGrpSpPr>
        <p:grpSpPr>
          <a:xfrm>
            <a:off x="18806259" y="6205287"/>
            <a:ext cx="800100" cy="3847061"/>
            <a:chOff x="5419805" y="6205287"/>
            <a:chExt cx="800100" cy="3847061"/>
          </a:xfrm>
        </p:grpSpPr>
        <p:sp>
          <p:nvSpPr>
            <p:cNvPr id="4" name="Flecha: a la derecha 3">
              <a:extLst>
                <a:ext uri="{FF2B5EF4-FFF2-40B4-BE49-F238E27FC236}">
                  <a16:creationId xmlns:a16="http://schemas.microsoft.com/office/drawing/2014/main" id="{9F7B2D13-3E21-2193-E4C1-CD15E6F7CB66}"/>
                </a:ext>
              </a:extLst>
            </p:cNvPr>
            <p:cNvSpPr/>
            <p:nvPr/>
          </p:nvSpPr>
          <p:spPr>
            <a:xfrm>
              <a:off x="5419805" y="7687764"/>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Flecha: a la derecha 8">
              <a:extLst>
                <a:ext uri="{FF2B5EF4-FFF2-40B4-BE49-F238E27FC236}">
                  <a16:creationId xmlns:a16="http://schemas.microsoft.com/office/drawing/2014/main" id="{19557143-0715-0DF4-B507-2615ADF2C624}"/>
                </a:ext>
              </a:extLst>
            </p:cNvPr>
            <p:cNvSpPr/>
            <p:nvPr/>
          </p:nvSpPr>
          <p:spPr>
            <a:xfrm>
              <a:off x="5419805" y="9292526"/>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 name="Flecha: a la derecha 9">
              <a:extLst>
                <a:ext uri="{FF2B5EF4-FFF2-40B4-BE49-F238E27FC236}">
                  <a16:creationId xmlns:a16="http://schemas.microsoft.com/office/drawing/2014/main" id="{45F3FE02-CB03-160B-5E4C-E51C03425025}"/>
                </a:ext>
              </a:extLst>
            </p:cNvPr>
            <p:cNvSpPr/>
            <p:nvPr/>
          </p:nvSpPr>
          <p:spPr>
            <a:xfrm>
              <a:off x="5419805" y="6205287"/>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 name="Grupo 10">
            <a:extLst>
              <a:ext uri="{FF2B5EF4-FFF2-40B4-BE49-F238E27FC236}">
                <a16:creationId xmlns:a16="http://schemas.microsoft.com/office/drawing/2014/main" id="{8E469F33-F796-47F0-B355-6B7CAFC5536F}"/>
              </a:ext>
            </a:extLst>
          </p:cNvPr>
          <p:cNvGrpSpPr/>
          <p:nvPr/>
        </p:nvGrpSpPr>
        <p:grpSpPr>
          <a:xfrm>
            <a:off x="19744012" y="5710933"/>
            <a:ext cx="4590423" cy="5185666"/>
            <a:chOff x="19063661" y="5221131"/>
            <a:chExt cx="5049636" cy="5675469"/>
          </a:xfrm>
        </p:grpSpPr>
        <p:sp>
          <p:nvSpPr>
            <p:cNvPr id="12" name="Rectángulo: esquinas redondeadas 11">
              <a:extLst>
                <a:ext uri="{FF2B5EF4-FFF2-40B4-BE49-F238E27FC236}">
                  <a16:creationId xmlns:a16="http://schemas.microsoft.com/office/drawing/2014/main" id="{6278713C-D053-C12A-2B18-D7CD00F174FB}"/>
                </a:ext>
              </a:extLst>
            </p:cNvPr>
            <p:cNvSpPr/>
            <p:nvPr/>
          </p:nvSpPr>
          <p:spPr>
            <a:xfrm>
              <a:off x="19063661" y="5238750"/>
              <a:ext cx="5049636" cy="5657850"/>
            </a:xfrm>
            <a:prstGeom prst="roundRect">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CuadroTexto 12">
              <a:extLst>
                <a:ext uri="{FF2B5EF4-FFF2-40B4-BE49-F238E27FC236}">
                  <a16:creationId xmlns:a16="http://schemas.microsoft.com/office/drawing/2014/main" id="{05D63A93-6434-77CD-7F0C-DE4444F6EC9A}"/>
                </a:ext>
              </a:extLst>
            </p:cNvPr>
            <p:cNvSpPr txBox="1"/>
            <p:nvPr/>
          </p:nvSpPr>
          <p:spPr>
            <a:xfrm>
              <a:off x="19241741" y="5221131"/>
              <a:ext cx="4693478" cy="5547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dirty="0">
                  <a:ln>
                    <a:noFill/>
                  </a:ln>
                  <a:solidFill>
                    <a:srgbClr val="003366"/>
                  </a:solidFill>
                  <a:effectLst/>
                  <a:uFillTx/>
                  <a:latin typeface="Calibri" panose="020F0502020204030204" pitchFamily="34" charset="0"/>
                  <a:cs typeface="Calibri" panose="020F0502020204030204" pitchFamily="34" charset="0"/>
                  <a:sym typeface="Helvetica Neue"/>
                </a:rPr>
                <a:t>OUTCOMES</a:t>
              </a:r>
              <a:endParaRPr kumimoji="0" lang="es-ES"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Knowledge-related outcomes</a:t>
              </a: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lang="en-US" sz="2800" b="0" dirty="0">
                  <a:latin typeface="Calibri" panose="020F0502020204030204" pitchFamily="34" charset="0"/>
                  <a:cs typeface="Calibri" panose="020F0502020204030204" pitchFamily="34" charset="0"/>
                </a:rPr>
                <a:t>Productivity: more papers</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a:t>
              </a:r>
              <a:r>
                <a:rPr lang="en-US" sz="2800" b="0" dirty="0">
                  <a:latin typeface="Calibri" panose="020F0502020204030204" pitchFamily="34" charset="0"/>
                  <a:cs typeface="Calibri" panose="020F0502020204030204" pitchFamily="34" charset="0"/>
                </a:rPr>
                <a:t> m</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erits for promotions and f</a:t>
              </a:r>
              <a:r>
                <a:rPr lang="en-US" sz="2800" b="0" dirty="0">
                  <a:latin typeface="Calibri" panose="020F0502020204030204" pitchFamily="34" charset="0"/>
                  <a:cs typeface="Calibri" panose="020F0502020204030204" pitchFamily="34" charset="0"/>
                </a:rPr>
                <a:t>inancial resources</a:t>
              </a: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lang="en-US" sz="2800" b="0" dirty="0">
                  <a:latin typeface="Calibri" panose="020F0502020204030204" pitchFamily="34" charset="0"/>
                  <a:cs typeface="Calibri" panose="020F0502020204030204" pitchFamily="34" charset="0"/>
                </a:rPr>
                <a:t>Human capital: a</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ttract talent and</a:t>
              </a:r>
              <a:r>
                <a:rPr lang="en-US" sz="2800" b="0" dirty="0">
                  <a:latin typeface="Calibri" panose="020F0502020204030204" pitchFamily="34" charset="0"/>
                  <a:cs typeface="Calibri" panose="020F0502020204030204" pitchFamily="34" charset="0"/>
                </a:rPr>
                <a:t> </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more effective recruitment</a:t>
              </a:r>
            </a:p>
            <a:p>
              <a:pPr marL="0" marR="0" indent="0" algn="ctr" defTabSz="821531"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15" name="Grupo 14">
            <a:extLst>
              <a:ext uri="{FF2B5EF4-FFF2-40B4-BE49-F238E27FC236}">
                <a16:creationId xmlns:a16="http://schemas.microsoft.com/office/drawing/2014/main" id="{A51018C3-4AEE-408B-D76B-9E6AA9AAA644}"/>
              </a:ext>
            </a:extLst>
          </p:cNvPr>
          <p:cNvGrpSpPr/>
          <p:nvPr/>
        </p:nvGrpSpPr>
        <p:grpSpPr>
          <a:xfrm>
            <a:off x="3506745" y="750970"/>
            <a:ext cx="9698812" cy="4541793"/>
            <a:chOff x="6472811" y="2025411"/>
            <a:chExt cx="9698812" cy="4541793"/>
          </a:xfrm>
        </p:grpSpPr>
        <p:grpSp>
          <p:nvGrpSpPr>
            <p:cNvPr id="21" name="Grupo 20">
              <a:extLst>
                <a:ext uri="{FF2B5EF4-FFF2-40B4-BE49-F238E27FC236}">
                  <a16:creationId xmlns:a16="http://schemas.microsoft.com/office/drawing/2014/main" id="{8F9B0335-B153-FDF9-8A27-76DF549A6E34}"/>
                </a:ext>
              </a:extLst>
            </p:cNvPr>
            <p:cNvGrpSpPr/>
            <p:nvPr/>
          </p:nvGrpSpPr>
          <p:grpSpPr>
            <a:xfrm>
              <a:off x="6472811" y="2025411"/>
              <a:ext cx="9698812" cy="4541793"/>
              <a:chOff x="6305157" y="8842406"/>
              <a:chExt cx="9698812" cy="4541793"/>
            </a:xfrm>
          </p:grpSpPr>
          <p:grpSp>
            <p:nvGrpSpPr>
              <p:cNvPr id="25" name="Grupo 24">
                <a:extLst>
                  <a:ext uri="{FF2B5EF4-FFF2-40B4-BE49-F238E27FC236}">
                    <a16:creationId xmlns:a16="http://schemas.microsoft.com/office/drawing/2014/main" id="{51A8C9A8-207C-199B-E3B2-5C9919CDD3F4}"/>
                  </a:ext>
                </a:extLst>
              </p:cNvPr>
              <p:cNvGrpSpPr/>
              <p:nvPr/>
            </p:nvGrpSpPr>
            <p:grpSpPr>
              <a:xfrm>
                <a:off x="6305157" y="8842406"/>
                <a:ext cx="9698812" cy="4541793"/>
                <a:chOff x="2674565" y="757660"/>
                <a:chExt cx="3276273" cy="9259224"/>
              </a:xfrm>
              <a:solidFill>
                <a:schemeClr val="accent4">
                  <a:lumMod val="40000"/>
                  <a:lumOff val="60000"/>
                </a:schemeClr>
              </a:solidFill>
            </p:grpSpPr>
            <p:sp>
              <p:nvSpPr>
                <p:cNvPr id="34" name="Freeform 3">
                  <a:extLst>
                    <a:ext uri="{FF2B5EF4-FFF2-40B4-BE49-F238E27FC236}">
                      <a16:creationId xmlns:a16="http://schemas.microsoft.com/office/drawing/2014/main" id="{FAD332CE-B2A8-359A-4ECF-758E5FD1A1EA}"/>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sp>
            <p:sp>
              <p:nvSpPr>
                <p:cNvPr id="40" name="Freeform 21">
                  <a:extLst>
                    <a:ext uri="{FF2B5EF4-FFF2-40B4-BE49-F238E27FC236}">
                      <a16:creationId xmlns:a16="http://schemas.microsoft.com/office/drawing/2014/main" id="{822C0256-2004-D649-ED1A-4C223DDFC3AF}"/>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sp>
          </p:grpSp>
          <p:sp>
            <p:nvSpPr>
              <p:cNvPr id="27" name="CuadroTexto 26">
                <a:extLst>
                  <a:ext uri="{FF2B5EF4-FFF2-40B4-BE49-F238E27FC236}">
                    <a16:creationId xmlns:a16="http://schemas.microsoft.com/office/drawing/2014/main" id="{8875DBBC-7141-BCA5-112B-384C9F96B467}"/>
                  </a:ext>
                </a:extLst>
              </p:cNvPr>
              <p:cNvSpPr txBox="1"/>
              <p:nvPr/>
            </p:nvSpPr>
            <p:spPr>
              <a:xfrm>
                <a:off x="6951005" y="9584618"/>
                <a:ext cx="8480548" cy="3098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“If I need something and I do not have the expertise for that, who in IAC knows about that? I know everyone, every group, I know what everybody does, what everybody knows. Therefore, you know who you can reach and ask for help.” </a:t>
                </a:r>
                <a:r>
                  <a:rPr lang="en-US" b="0" dirty="0">
                    <a:latin typeface="Calibri" panose="020F0502020204030204" pitchFamily="34" charset="0"/>
                    <a:cs typeface="Calibri" panose="020F0502020204030204" pitchFamily="34" charset="0"/>
                  </a:rPr>
                  <a:t>Principal Investigator </a:t>
                </a:r>
                <a:endPar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sp>
          <p:nvSpPr>
            <p:cNvPr id="22" name="CuadroTexto 21">
              <a:extLst>
                <a:ext uri="{FF2B5EF4-FFF2-40B4-BE49-F238E27FC236}">
                  <a16:creationId xmlns:a16="http://schemas.microsoft.com/office/drawing/2014/main" id="{1854D5F0-1C8E-892E-B575-86BE509FFA02}"/>
                </a:ext>
              </a:extLst>
            </p:cNvPr>
            <p:cNvSpPr txBox="1"/>
            <p:nvPr/>
          </p:nvSpPr>
          <p:spPr>
            <a:xfrm>
              <a:off x="6743276" y="2145682"/>
              <a:ext cx="9428347"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b="0" u="sng">
                  <a:latin typeface="Calibri" panose="020F0502020204030204" pitchFamily="34" charset="0"/>
                  <a:cs typeface="Calibri" panose="020F0502020204030204" pitchFamily="34" charset="0"/>
                </a:rPr>
                <a:t>Knowledge-related outcomes: knowledge acquisition</a:t>
              </a:r>
              <a:endParaRPr kumimoji="0" lang="en-US" sz="3200" b="0" u="sng"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41" name="Grupo 40">
            <a:extLst>
              <a:ext uri="{FF2B5EF4-FFF2-40B4-BE49-F238E27FC236}">
                <a16:creationId xmlns:a16="http://schemas.microsoft.com/office/drawing/2014/main" id="{059CF29A-2175-A10C-37FA-BC3A7A444FBA}"/>
              </a:ext>
            </a:extLst>
          </p:cNvPr>
          <p:cNvGrpSpPr/>
          <p:nvPr/>
        </p:nvGrpSpPr>
        <p:grpSpPr>
          <a:xfrm>
            <a:off x="10885789" y="5236972"/>
            <a:ext cx="7965653" cy="5690762"/>
            <a:chOff x="855690" y="6424895"/>
            <a:chExt cx="9698812" cy="3841305"/>
          </a:xfrm>
        </p:grpSpPr>
        <p:grpSp>
          <p:nvGrpSpPr>
            <p:cNvPr id="42" name="Grupo 41">
              <a:extLst>
                <a:ext uri="{FF2B5EF4-FFF2-40B4-BE49-F238E27FC236}">
                  <a16:creationId xmlns:a16="http://schemas.microsoft.com/office/drawing/2014/main" id="{DC5041C4-378F-DD0C-A6A2-C8483189A533}"/>
                </a:ext>
              </a:extLst>
            </p:cNvPr>
            <p:cNvGrpSpPr/>
            <p:nvPr/>
          </p:nvGrpSpPr>
          <p:grpSpPr>
            <a:xfrm>
              <a:off x="855690" y="6424895"/>
              <a:ext cx="9698812" cy="3841305"/>
              <a:chOff x="3183777" y="2464038"/>
              <a:chExt cx="8999746" cy="3285558"/>
            </a:xfrm>
          </p:grpSpPr>
          <p:grpSp>
            <p:nvGrpSpPr>
              <p:cNvPr id="44" name="Grupo 43">
                <a:extLst>
                  <a:ext uri="{FF2B5EF4-FFF2-40B4-BE49-F238E27FC236}">
                    <a16:creationId xmlns:a16="http://schemas.microsoft.com/office/drawing/2014/main" id="{03772EEB-6542-C0F4-00C7-3D45A32B7270}"/>
                  </a:ext>
                </a:extLst>
              </p:cNvPr>
              <p:cNvGrpSpPr/>
              <p:nvPr/>
            </p:nvGrpSpPr>
            <p:grpSpPr>
              <a:xfrm>
                <a:off x="3183777" y="2464038"/>
                <a:ext cx="8999746" cy="3285558"/>
                <a:chOff x="2674565" y="757660"/>
                <a:chExt cx="3276273" cy="9259224"/>
              </a:xfrm>
              <a:solidFill>
                <a:schemeClr val="accent4">
                  <a:lumMod val="40000"/>
                  <a:lumOff val="60000"/>
                </a:schemeClr>
              </a:solidFill>
            </p:grpSpPr>
            <p:sp>
              <p:nvSpPr>
                <p:cNvPr id="46" name="Freeform 3">
                  <a:extLst>
                    <a:ext uri="{FF2B5EF4-FFF2-40B4-BE49-F238E27FC236}">
                      <a16:creationId xmlns:a16="http://schemas.microsoft.com/office/drawing/2014/main" id="{A7549D4B-3A96-3362-E4B2-51750B83528B}"/>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sp>
            <p:sp>
              <p:nvSpPr>
                <p:cNvPr id="47" name="Freeform 21">
                  <a:extLst>
                    <a:ext uri="{FF2B5EF4-FFF2-40B4-BE49-F238E27FC236}">
                      <a16:creationId xmlns:a16="http://schemas.microsoft.com/office/drawing/2014/main" id="{789E57A2-DAC7-4797-FE4A-E342BB38E460}"/>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sp>
          </p:grpSp>
          <p:sp>
            <p:nvSpPr>
              <p:cNvPr id="45" name="CuadroTexto 44">
                <a:extLst>
                  <a:ext uri="{FF2B5EF4-FFF2-40B4-BE49-F238E27FC236}">
                    <a16:creationId xmlns:a16="http://schemas.microsoft.com/office/drawing/2014/main" id="{4307AE1B-F5BA-9A4B-0D4F-BD5B9206E867}"/>
                  </a:ext>
                </a:extLst>
              </p:cNvPr>
              <p:cNvSpPr txBox="1"/>
              <p:nvPr/>
            </p:nvSpPr>
            <p:spPr>
              <a:xfrm>
                <a:off x="3411258" y="3094211"/>
                <a:ext cx="8544783" cy="17891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A conversation can result into a paper. Because that person ha</a:t>
                </a:r>
                <a:r>
                  <a:rPr lang="en-US" b="0" i="1" dirty="0">
                    <a:latin typeface="Calibri" panose="020F0502020204030204" pitchFamily="34" charset="0"/>
                    <a:cs typeface="Calibri" panose="020F0502020204030204" pitchFamily="34" charset="0"/>
                  </a:rPr>
                  <a:t>s what you need. For example, someone has a theoretical model so that I can read my data. So, we collaborate and write a paper together.” </a:t>
                </a:r>
                <a:r>
                  <a:rPr lang="en-US" b="0" dirty="0">
                    <a:latin typeface="Calibri" panose="020F0502020204030204" pitchFamily="34" charset="0"/>
                    <a:cs typeface="Calibri" panose="020F0502020204030204" pitchFamily="34" charset="0"/>
                  </a:rPr>
                  <a:t>Principal Investigator</a:t>
                </a:r>
                <a:endPar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sp>
          <p:nvSpPr>
            <p:cNvPr id="43" name="CuadroTexto 42">
              <a:extLst>
                <a:ext uri="{FF2B5EF4-FFF2-40B4-BE49-F238E27FC236}">
                  <a16:creationId xmlns:a16="http://schemas.microsoft.com/office/drawing/2014/main" id="{BFFC0471-3AD6-9C28-CE2E-CEDA1FE9F146}"/>
                </a:ext>
              </a:extLst>
            </p:cNvPr>
            <p:cNvSpPr txBox="1"/>
            <p:nvPr/>
          </p:nvSpPr>
          <p:spPr>
            <a:xfrm>
              <a:off x="1199160" y="6489874"/>
              <a:ext cx="6477619"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b="0" u="sng">
                  <a:latin typeface="Calibri" panose="020F0502020204030204" pitchFamily="34" charset="0"/>
                  <a:cs typeface="Calibri" panose="020F0502020204030204" pitchFamily="34" charset="0"/>
                </a:rPr>
                <a:t>Productivity: more papers</a:t>
              </a:r>
              <a:endParaRPr kumimoji="0" lang="en-US" sz="3200" b="0" u="sng"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48" name="Grupo 47">
            <a:extLst>
              <a:ext uri="{FF2B5EF4-FFF2-40B4-BE49-F238E27FC236}">
                <a16:creationId xmlns:a16="http://schemas.microsoft.com/office/drawing/2014/main" id="{09F26B33-E18E-5BD8-5FB5-97FD458C97D3}"/>
              </a:ext>
            </a:extLst>
          </p:cNvPr>
          <p:cNvGrpSpPr/>
          <p:nvPr/>
        </p:nvGrpSpPr>
        <p:grpSpPr>
          <a:xfrm>
            <a:off x="4107405" y="10349388"/>
            <a:ext cx="7526096" cy="3041428"/>
            <a:chOff x="7262836" y="10369772"/>
            <a:chExt cx="7526096" cy="3041428"/>
          </a:xfrm>
        </p:grpSpPr>
        <p:grpSp>
          <p:nvGrpSpPr>
            <p:cNvPr id="49" name="Grupo 48">
              <a:extLst>
                <a:ext uri="{FF2B5EF4-FFF2-40B4-BE49-F238E27FC236}">
                  <a16:creationId xmlns:a16="http://schemas.microsoft.com/office/drawing/2014/main" id="{E1E3F64A-39A3-DA29-60CE-0C63270B2609}"/>
                </a:ext>
              </a:extLst>
            </p:cNvPr>
            <p:cNvGrpSpPr/>
            <p:nvPr/>
          </p:nvGrpSpPr>
          <p:grpSpPr>
            <a:xfrm>
              <a:off x="7262836" y="10369772"/>
              <a:ext cx="7526096" cy="3041428"/>
              <a:chOff x="1309173" y="6420697"/>
              <a:chExt cx="6561083" cy="2599621"/>
            </a:xfrm>
          </p:grpSpPr>
          <p:grpSp>
            <p:nvGrpSpPr>
              <p:cNvPr id="51" name="Grupo 50">
                <a:extLst>
                  <a:ext uri="{FF2B5EF4-FFF2-40B4-BE49-F238E27FC236}">
                    <a16:creationId xmlns:a16="http://schemas.microsoft.com/office/drawing/2014/main" id="{ED1A4BED-5928-6434-F82D-964EE4EA3B15}"/>
                  </a:ext>
                </a:extLst>
              </p:cNvPr>
              <p:cNvGrpSpPr/>
              <p:nvPr/>
            </p:nvGrpSpPr>
            <p:grpSpPr>
              <a:xfrm>
                <a:off x="1392637" y="6420697"/>
                <a:ext cx="6477619" cy="2599621"/>
                <a:chOff x="2674565" y="757660"/>
                <a:chExt cx="3276273" cy="9259224"/>
              </a:xfrm>
              <a:solidFill>
                <a:schemeClr val="accent4">
                  <a:lumMod val="40000"/>
                  <a:lumOff val="60000"/>
                </a:schemeClr>
              </a:solidFill>
            </p:grpSpPr>
            <p:sp>
              <p:nvSpPr>
                <p:cNvPr id="53" name="Freeform 3">
                  <a:extLst>
                    <a:ext uri="{FF2B5EF4-FFF2-40B4-BE49-F238E27FC236}">
                      <a16:creationId xmlns:a16="http://schemas.microsoft.com/office/drawing/2014/main" id="{7BC7EE1C-5D9D-FBBE-CEFC-706EDE02FC1D}"/>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sp>
            <p:sp>
              <p:nvSpPr>
                <p:cNvPr id="54" name="Freeform 21">
                  <a:extLst>
                    <a:ext uri="{FF2B5EF4-FFF2-40B4-BE49-F238E27FC236}">
                      <a16:creationId xmlns:a16="http://schemas.microsoft.com/office/drawing/2014/main" id="{7ABB9862-27C6-5C98-53E5-D7DC55360E56}"/>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sp>
          </p:grpSp>
          <p:sp>
            <p:nvSpPr>
              <p:cNvPr id="52" name="CuadroTexto 51">
                <a:extLst>
                  <a:ext uri="{FF2B5EF4-FFF2-40B4-BE49-F238E27FC236}">
                    <a16:creationId xmlns:a16="http://schemas.microsoft.com/office/drawing/2014/main" id="{0677D9A8-5B50-37CA-AA1D-A13BDF9BBF74}"/>
                  </a:ext>
                </a:extLst>
              </p:cNvPr>
              <p:cNvSpPr txBox="1"/>
              <p:nvPr/>
            </p:nvSpPr>
            <p:spPr>
              <a:xfrm>
                <a:off x="1309173" y="7087495"/>
                <a:ext cx="6561083"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Because you are in a big network, your job offer reaches a lot of people”. </a:t>
                </a:r>
                <a:r>
                  <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SO Line Coordinator</a:t>
                </a:r>
              </a:p>
            </p:txBody>
          </p:sp>
        </p:grpSp>
        <p:sp>
          <p:nvSpPr>
            <p:cNvPr id="50" name="CuadroTexto 49">
              <a:extLst>
                <a:ext uri="{FF2B5EF4-FFF2-40B4-BE49-F238E27FC236}">
                  <a16:creationId xmlns:a16="http://schemas.microsoft.com/office/drawing/2014/main" id="{876D135F-0DD4-6D54-47A6-FF61176B7E24}"/>
                </a:ext>
              </a:extLst>
            </p:cNvPr>
            <p:cNvSpPr txBox="1"/>
            <p:nvPr/>
          </p:nvSpPr>
          <p:spPr>
            <a:xfrm>
              <a:off x="7524379" y="10525253"/>
              <a:ext cx="6477619"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b="0" u="sng">
                  <a:latin typeface="Calibri" panose="020F0502020204030204" pitchFamily="34" charset="0"/>
                  <a:cs typeface="Calibri" panose="020F0502020204030204" pitchFamily="34" charset="0"/>
                </a:rPr>
                <a:t>Human capital: attract talent</a:t>
              </a:r>
              <a:endParaRPr kumimoji="0" lang="en-US" sz="3200" b="0" u="sng"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sp>
        <p:nvSpPr>
          <p:cNvPr id="28" name="Título de la página">
            <a:extLst>
              <a:ext uri="{FF2B5EF4-FFF2-40B4-BE49-F238E27FC236}">
                <a16:creationId xmlns:a16="http://schemas.microsoft.com/office/drawing/2014/main" id="{16F2415F-2DAE-AA8F-173A-40D9918FFB59}"/>
              </a:ext>
            </a:extLst>
          </p:cNvPr>
          <p:cNvSpPr txBox="1"/>
          <p:nvPr/>
        </p:nvSpPr>
        <p:spPr>
          <a:xfrm>
            <a:off x="810403" y="470736"/>
            <a:ext cx="5535534"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RESULTS</a:t>
            </a:r>
            <a:endParaRPr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1533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pic>
        <p:nvPicPr>
          <p:cNvPr id="5" name="Imagen 4">
            <a:extLst>
              <a:ext uri="{FF2B5EF4-FFF2-40B4-BE49-F238E27FC236}">
                <a16:creationId xmlns:a16="http://schemas.microsoft.com/office/drawing/2014/main" id="{D81EF678-FFB0-C459-52A1-7682AD498942}"/>
              </a:ext>
            </a:extLst>
          </p:cNvPr>
          <p:cNvPicPr>
            <a:picLocks noChangeAspect="1"/>
          </p:cNvPicPr>
          <p:nvPr/>
        </p:nvPicPr>
        <p:blipFill>
          <a:blip r:embed="rId4">
            <a:alphaModFix amt="20000"/>
          </a:blip>
          <a:stretch>
            <a:fillRect/>
          </a:stretch>
        </p:blipFill>
        <p:spPr>
          <a:xfrm>
            <a:off x="4634695" y="2366267"/>
            <a:ext cx="17578129" cy="10561297"/>
          </a:xfrm>
          <a:prstGeom prst="rect">
            <a:avLst/>
          </a:prstGeom>
        </p:spPr>
      </p:pic>
      <p:pic>
        <p:nvPicPr>
          <p:cNvPr id="3" name="Imagen 2">
            <a:extLst>
              <a:ext uri="{FF2B5EF4-FFF2-40B4-BE49-F238E27FC236}">
                <a16:creationId xmlns:a16="http://schemas.microsoft.com/office/drawing/2014/main" id="{51D47127-0CB4-0B5D-3F97-19D4D7AF1491}"/>
              </a:ext>
            </a:extLst>
          </p:cNvPr>
          <p:cNvPicPr>
            <a:picLocks noChangeAspect="1"/>
          </p:cNvPicPr>
          <p:nvPr/>
        </p:nvPicPr>
        <p:blipFill>
          <a:blip r:embed="rId5"/>
          <a:stretch>
            <a:fillRect/>
          </a:stretch>
        </p:blipFill>
        <p:spPr>
          <a:xfrm>
            <a:off x="6050252" y="7432431"/>
            <a:ext cx="3984284" cy="1625695"/>
          </a:xfrm>
          <a:prstGeom prst="rect">
            <a:avLst/>
          </a:prstGeom>
        </p:spPr>
      </p:pic>
      <p:grpSp>
        <p:nvGrpSpPr>
          <p:cNvPr id="6" name="Grupo 5">
            <a:extLst>
              <a:ext uri="{FF2B5EF4-FFF2-40B4-BE49-F238E27FC236}">
                <a16:creationId xmlns:a16="http://schemas.microsoft.com/office/drawing/2014/main" id="{A5625C11-6277-8986-B790-BA3B7EAF09F4}"/>
              </a:ext>
            </a:extLst>
          </p:cNvPr>
          <p:cNvGrpSpPr/>
          <p:nvPr/>
        </p:nvGrpSpPr>
        <p:grpSpPr>
          <a:xfrm>
            <a:off x="0" y="5129493"/>
            <a:ext cx="5049636" cy="5657850"/>
            <a:chOff x="1170269" y="5129493"/>
            <a:chExt cx="5049636" cy="5657850"/>
          </a:xfrm>
        </p:grpSpPr>
        <p:sp>
          <p:nvSpPr>
            <p:cNvPr id="7" name="Rectángulo: esquinas redondeadas 6">
              <a:extLst>
                <a:ext uri="{FF2B5EF4-FFF2-40B4-BE49-F238E27FC236}">
                  <a16:creationId xmlns:a16="http://schemas.microsoft.com/office/drawing/2014/main" id="{D805251A-1128-DFC4-5207-C4444FBF7E80}"/>
                </a:ext>
              </a:extLst>
            </p:cNvPr>
            <p:cNvSpPr/>
            <p:nvPr/>
          </p:nvSpPr>
          <p:spPr>
            <a:xfrm>
              <a:off x="1170269" y="5129493"/>
              <a:ext cx="5049636" cy="5657850"/>
            </a:xfrm>
            <a:prstGeom prst="roundRect">
              <a:avLst/>
            </a:prstGeom>
            <a:solidFill>
              <a:srgbClr val="CCECF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CuadroTexto 7">
              <a:extLst>
                <a:ext uri="{FF2B5EF4-FFF2-40B4-BE49-F238E27FC236}">
                  <a16:creationId xmlns:a16="http://schemas.microsoft.com/office/drawing/2014/main" id="{99CF707B-2437-6577-6435-6F2B4237BBFD}"/>
                </a:ext>
              </a:extLst>
            </p:cNvPr>
            <p:cNvSpPr txBox="1"/>
            <p:nvPr/>
          </p:nvSpPr>
          <p:spPr>
            <a:xfrm>
              <a:off x="1376884" y="5957960"/>
              <a:ext cx="4693478" cy="3714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a:ln>
                    <a:noFill/>
                  </a:ln>
                  <a:solidFill>
                    <a:srgbClr val="003366">
                      <a:alpha val="20000"/>
                    </a:srgbClr>
                  </a:solidFill>
                  <a:effectLst/>
                  <a:uFillTx/>
                  <a:latin typeface="Calibri" panose="020F0502020204030204" pitchFamily="34" charset="0"/>
                  <a:cs typeface="Calibri" panose="020F0502020204030204" pitchFamily="34" charset="0"/>
                  <a:sym typeface="Helvetica Neue"/>
                </a:rPr>
                <a:t>ANTECEDENTS</a:t>
              </a:r>
            </a:p>
            <a:p>
              <a:pPr marL="0" marR="0" indent="0"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endParaRP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rPr>
                <a:t>Methodology </a:t>
              </a:r>
              <a:r>
                <a:rPr lang="en-US" sz="2800" b="0">
                  <a:solidFill>
                    <a:srgbClr val="000000">
                      <a:alpha val="20000"/>
                    </a:srgbClr>
                  </a:solidFill>
                  <a:latin typeface="Calibri" panose="020F0502020204030204" pitchFamily="34" charset="0"/>
                  <a:cs typeface="Calibri" panose="020F0502020204030204" pitchFamily="34" charset="0"/>
                </a:rPr>
                <a:t>and </a:t>
              </a:r>
              <a:r>
                <a:rPr kumimoji="0" lang="en-US" sz="2800" b="0"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rPr>
                <a:t>research interest</a:t>
              </a:r>
            </a:p>
            <a:p>
              <a:pPr marL="457200" indent="-457200" algn="l">
                <a:buFont typeface="Arial" panose="020B0604020202020204" pitchFamily="34" charset="0"/>
                <a:buChar char="•"/>
              </a:pPr>
              <a:r>
                <a:rPr lang="en-US" sz="2800" b="0">
                  <a:solidFill>
                    <a:srgbClr val="000000">
                      <a:alpha val="20000"/>
                    </a:srgbClr>
                  </a:solidFill>
                  <a:latin typeface="Calibri" panose="020F0502020204030204" pitchFamily="34" charset="0"/>
                  <a:cs typeface="Calibri" panose="020F0502020204030204" pitchFamily="34" charset="0"/>
                </a:rPr>
                <a:t>New knowledge and instruments</a:t>
              </a:r>
            </a:p>
            <a:p>
              <a:pPr marL="457200" indent="-457200" algn="l">
                <a:buFont typeface="Arial" panose="020B0604020202020204" pitchFamily="34" charset="0"/>
                <a:buChar char="•"/>
              </a:pPr>
              <a:r>
                <a:rPr lang="en-US" sz="2800" b="0">
                  <a:solidFill>
                    <a:srgbClr val="000000">
                      <a:alpha val="20000"/>
                    </a:srgbClr>
                  </a:solidFill>
                  <a:latin typeface="Calibri" panose="020F0502020204030204" pitchFamily="34" charset="0"/>
                  <a:cs typeface="Calibri" panose="020F0502020204030204" pitchFamily="34" charset="0"/>
                </a:rPr>
                <a:t>Application for financial resources</a:t>
              </a:r>
              <a:endParaRPr kumimoji="0" lang="es-ES" sz="3200" b="1" i="0" u="none" strike="noStrike" cap="none" spc="0" normalizeH="0" baseline="0">
                <a:ln>
                  <a:noFill/>
                </a:ln>
                <a:solidFill>
                  <a:srgbClr val="000000">
                    <a:alpha val="20000"/>
                  </a:srgbClr>
                </a:solidFill>
                <a:effectLst/>
                <a:uFillTx/>
                <a:latin typeface="Calibri" panose="020F0502020204030204" pitchFamily="34" charset="0"/>
                <a:cs typeface="Calibri" panose="020F0502020204030204" pitchFamily="34" charset="0"/>
                <a:sym typeface="Helvetica Neue"/>
              </a:endParaRPr>
            </a:p>
          </p:txBody>
        </p:sp>
      </p:grpSp>
      <p:grpSp>
        <p:nvGrpSpPr>
          <p:cNvPr id="35" name="Grupo 34">
            <a:extLst>
              <a:ext uri="{FF2B5EF4-FFF2-40B4-BE49-F238E27FC236}">
                <a16:creationId xmlns:a16="http://schemas.microsoft.com/office/drawing/2014/main" id="{6DFB5A45-20E4-4152-4831-7C3DD5C41ED4}"/>
              </a:ext>
            </a:extLst>
          </p:cNvPr>
          <p:cNvGrpSpPr/>
          <p:nvPr/>
        </p:nvGrpSpPr>
        <p:grpSpPr>
          <a:xfrm>
            <a:off x="5250152" y="6034887"/>
            <a:ext cx="800100" cy="3847061"/>
            <a:chOff x="5419805" y="6205287"/>
            <a:chExt cx="800100" cy="3847061"/>
          </a:xfrm>
        </p:grpSpPr>
        <p:sp>
          <p:nvSpPr>
            <p:cNvPr id="36" name="Flecha: a la derecha 35">
              <a:extLst>
                <a:ext uri="{FF2B5EF4-FFF2-40B4-BE49-F238E27FC236}">
                  <a16:creationId xmlns:a16="http://schemas.microsoft.com/office/drawing/2014/main" id="{FC99FDD9-6AFD-BD6F-F710-50B431BBA5FE}"/>
                </a:ext>
              </a:extLst>
            </p:cNvPr>
            <p:cNvSpPr/>
            <p:nvPr/>
          </p:nvSpPr>
          <p:spPr>
            <a:xfrm>
              <a:off x="5419805" y="7687764"/>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Flecha: a la derecha 36">
              <a:extLst>
                <a:ext uri="{FF2B5EF4-FFF2-40B4-BE49-F238E27FC236}">
                  <a16:creationId xmlns:a16="http://schemas.microsoft.com/office/drawing/2014/main" id="{64C53217-C0E3-AA4C-3A6C-C9C8630922E4}"/>
                </a:ext>
              </a:extLst>
            </p:cNvPr>
            <p:cNvSpPr/>
            <p:nvPr/>
          </p:nvSpPr>
          <p:spPr>
            <a:xfrm>
              <a:off x="5419805" y="9292526"/>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echa: a la derecha 37">
              <a:extLst>
                <a:ext uri="{FF2B5EF4-FFF2-40B4-BE49-F238E27FC236}">
                  <a16:creationId xmlns:a16="http://schemas.microsoft.com/office/drawing/2014/main" id="{38842C1C-2603-9389-E430-FEA19462FA86}"/>
                </a:ext>
              </a:extLst>
            </p:cNvPr>
            <p:cNvSpPr/>
            <p:nvPr/>
          </p:nvSpPr>
          <p:spPr>
            <a:xfrm>
              <a:off x="5419805" y="6205287"/>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6" name="Rectángulo: esquinas redondeadas 25">
            <a:extLst>
              <a:ext uri="{FF2B5EF4-FFF2-40B4-BE49-F238E27FC236}">
                <a16:creationId xmlns:a16="http://schemas.microsoft.com/office/drawing/2014/main" id="{CD29CF4E-684E-2E76-B9BF-EAF8066D4DE5}"/>
              </a:ext>
            </a:extLst>
          </p:cNvPr>
          <p:cNvSpPr/>
          <p:nvPr/>
        </p:nvSpPr>
        <p:spPr>
          <a:xfrm>
            <a:off x="11331677" y="4715838"/>
            <a:ext cx="7435516" cy="7122695"/>
          </a:xfrm>
          <a:prstGeom prst="roundRect">
            <a:avLst/>
          </a:prstGeom>
          <a:solidFill>
            <a:srgbClr val="CCECFF"/>
          </a:solidFill>
          <a:ln w="38100" cap="flat">
            <a:solidFill>
              <a:srgbClr val="000000"/>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4" name="Group 31">
            <a:extLst>
              <a:ext uri="{FF2B5EF4-FFF2-40B4-BE49-F238E27FC236}">
                <a16:creationId xmlns:a16="http://schemas.microsoft.com/office/drawing/2014/main" id="{C7C9FE07-C6B5-6CA6-491D-7C9AD0D3ADF0}"/>
              </a:ext>
            </a:extLst>
          </p:cNvPr>
          <p:cNvGrpSpPr>
            <a:grpSpLocks noChangeAspect="1"/>
          </p:cNvGrpSpPr>
          <p:nvPr/>
        </p:nvGrpSpPr>
        <p:grpSpPr>
          <a:xfrm>
            <a:off x="11633501" y="6034887"/>
            <a:ext cx="6831867" cy="2419781"/>
            <a:chOff x="5568" y="0"/>
            <a:chExt cx="2598672" cy="1270000"/>
          </a:xfrm>
        </p:grpSpPr>
        <p:sp>
          <p:nvSpPr>
            <p:cNvPr id="16" name="Freeform 32">
              <a:extLst>
                <a:ext uri="{FF2B5EF4-FFF2-40B4-BE49-F238E27FC236}">
                  <a16:creationId xmlns:a16="http://schemas.microsoft.com/office/drawing/2014/main" id="{DF82C1B3-6EF6-0252-E798-41E3469F50E0}"/>
                </a:ext>
              </a:extLst>
            </p:cNvPr>
            <p:cNvSpPr/>
            <p:nvPr/>
          </p:nvSpPr>
          <p:spPr>
            <a:xfrm>
              <a:off x="1206526" y="0"/>
              <a:ext cx="1397714" cy="434291"/>
            </a:xfrm>
            <a:prstGeom prst="rect">
              <a:avLst/>
            </a:prstGeom>
            <a:solidFill>
              <a:srgbClr val="003366"/>
            </a:solidFill>
          </p:spPr>
          <p:txBody>
            <a:bodyPr/>
            <a:lstStyle/>
            <a:p>
              <a:endParaRPr lang="es-ES"/>
            </a:p>
          </p:txBody>
        </p:sp>
        <p:sp>
          <p:nvSpPr>
            <p:cNvPr id="17" name="Freeform 33">
              <a:extLst>
                <a:ext uri="{FF2B5EF4-FFF2-40B4-BE49-F238E27FC236}">
                  <a16:creationId xmlns:a16="http://schemas.microsoft.com/office/drawing/2014/main" id="{7600E182-3CBF-EE44-1D03-600829B1BF28}"/>
                </a:ext>
              </a:extLst>
            </p:cNvPr>
            <p:cNvSpPr/>
            <p:nvPr/>
          </p:nvSpPr>
          <p:spPr>
            <a:xfrm>
              <a:off x="5568" y="0"/>
              <a:ext cx="1264432" cy="434291"/>
            </a:xfrm>
            <a:prstGeom prst="rect">
              <a:avLst/>
            </a:prstGeom>
            <a:solidFill>
              <a:srgbClr val="5DBDD3"/>
            </a:solidFill>
          </p:spPr>
          <p:txBody>
            <a:bodyPr/>
            <a:lstStyle/>
            <a:p>
              <a:endParaRPr lang="es-ES"/>
            </a:p>
          </p:txBody>
        </p:sp>
        <p:sp>
          <p:nvSpPr>
            <p:cNvPr id="18" name="Freeform 34">
              <a:extLst>
                <a:ext uri="{FF2B5EF4-FFF2-40B4-BE49-F238E27FC236}">
                  <a16:creationId xmlns:a16="http://schemas.microsoft.com/office/drawing/2014/main" id="{D221558E-70A0-4E5D-AC32-5681CF7033B0}"/>
                </a:ext>
              </a:extLst>
            </p:cNvPr>
            <p:cNvSpPr/>
            <p:nvPr/>
          </p:nvSpPr>
          <p:spPr>
            <a:xfrm>
              <a:off x="1270000" y="0"/>
              <a:ext cx="127" cy="1270000"/>
            </a:xfrm>
            <a:prstGeom prst="rect">
              <a:avLst/>
            </a:prstGeom>
            <a:solidFill>
              <a:srgbClr val="4591B8"/>
            </a:solidFill>
          </p:spPr>
        </p:sp>
      </p:grpSp>
      <p:graphicFrame>
        <p:nvGraphicFramePr>
          <p:cNvPr id="19" name="Tabla 19">
            <a:extLst>
              <a:ext uri="{FF2B5EF4-FFF2-40B4-BE49-F238E27FC236}">
                <a16:creationId xmlns:a16="http://schemas.microsoft.com/office/drawing/2014/main" id="{E7EAD457-3AC5-8376-DFD6-979CBD56F05D}"/>
              </a:ext>
            </a:extLst>
          </p:cNvPr>
          <p:cNvGraphicFramePr>
            <a:graphicFrameLocks noGrp="1"/>
          </p:cNvGraphicFramePr>
          <p:nvPr>
            <p:extLst>
              <p:ext uri="{D42A27DB-BD31-4B8C-83A1-F6EECF244321}">
                <p14:modId xmlns:p14="http://schemas.microsoft.com/office/powerpoint/2010/main" val="1783623749"/>
              </p:ext>
            </p:extLst>
          </p:nvPr>
        </p:nvGraphicFramePr>
        <p:xfrm>
          <a:off x="11613291" y="6925305"/>
          <a:ext cx="6831867" cy="3670391"/>
        </p:xfrm>
        <a:graphic>
          <a:graphicData uri="http://schemas.openxmlformats.org/drawingml/2006/table">
            <a:tbl>
              <a:tblPr firstRow="1" bandRow="1">
                <a:tableStyleId>{5940675A-B579-460E-94D1-54222C63F5DA}</a:tableStyleId>
              </a:tblPr>
              <a:tblGrid>
                <a:gridCol w="2277289">
                  <a:extLst>
                    <a:ext uri="{9D8B030D-6E8A-4147-A177-3AD203B41FA5}">
                      <a16:colId xmlns:a16="http://schemas.microsoft.com/office/drawing/2014/main" val="2656814397"/>
                    </a:ext>
                  </a:extLst>
                </a:gridCol>
                <a:gridCol w="2277289">
                  <a:extLst>
                    <a:ext uri="{9D8B030D-6E8A-4147-A177-3AD203B41FA5}">
                      <a16:colId xmlns:a16="http://schemas.microsoft.com/office/drawing/2014/main" val="1506883262"/>
                    </a:ext>
                  </a:extLst>
                </a:gridCol>
                <a:gridCol w="2277289">
                  <a:extLst>
                    <a:ext uri="{9D8B030D-6E8A-4147-A177-3AD203B41FA5}">
                      <a16:colId xmlns:a16="http://schemas.microsoft.com/office/drawing/2014/main" val="1457173792"/>
                    </a:ext>
                  </a:extLst>
                </a:gridCol>
              </a:tblGrid>
              <a:tr h="794292">
                <a:tc>
                  <a:txBody>
                    <a:bodyPr/>
                    <a:lstStyle/>
                    <a:p>
                      <a:r>
                        <a:rPr lang="es-ES" b="1">
                          <a:latin typeface="Calibri" panose="020F0502020204030204" pitchFamily="34" charset="0"/>
                          <a:cs typeface="Calibri" panose="020F0502020204030204" pitchFamily="34" charset="0"/>
                        </a:rPr>
                        <a:t>RESEARCHER</a:t>
                      </a:r>
                    </a:p>
                  </a:txBody>
                  <a:tcPr>
                    <a:solidFill>
                      <a:schemeClr val="bg1"/>
                    </a:solidFill>
                  </a:tcPr>
                </a:tc>
                <a:tc>
                  <a:txBody>
                    <a:bodyPr/>
                    <a:lstStyle/>
                    <a:p>
                      <a:r>
                        <a:rPr lang="es-ES" b="1">
                          <a:latin typeface="Calibri" panose="020F0502020204030204" pitchFamily="34" charset="0"/>
                          <a:cs typeface="Calibri" panose="020F0502020204030204" pitchFamily="34" charset="0"/>
                        </a:rPr>
                        <a:t>RESEARCH TEAM</a:t>
                      </a:r>
                    </a:p>
                  </a:txBody>
                  <a:tcPr>
                    <a:solidFill>
                      <a:schemeClr val="bg1"/>
                    </a:solidFill>
                  </a:tcPr>
                </a:tc>
                <a:tc>
                  <a:txBody>
                    <a:bodyPr/>
                    <a:lstStyle/>
                    <a:p>
                      <a:r>
                        <a:rPr lang="es-ES" b="1">
                          <a:latin typeface="Calibri" panose="020F0502020204030204" pitchFamily="34" charset="0"/>
                          <a:cs typeface="Calibri" panose="020F0502020204030204" pitchFamily="34" charset="0"/>
                        </a:rPr>
                        <a:t>IAC</a:t>
                      </a:r>
                    </a:p>
                  </a:txBody>
                  <a:tcPr>
                    <a:solidFill>
                      <a:schemeClr val="bg1"/>
                    </a:solidFill>
                  </a:tcPr>
                </a:tc>
                <a:extLst>
                  <a:ext uri="{0D108BD9-81ED-4DB2-BD59-A6C34878D82A}">
                    <a16:rowId xmlns:a16="http://schemas.microsoft.com/office/drawing/2014/main" val="3556908048"/>
                  </a:ext>
                </a:extLst>
              </a:tr>
              <a:tr h="794292">
                <a:tc>
                  <a:txBody>
                    <a:bodyPr/>
                    <a:lstStyle/>
                    <a:p>
                      <a:r>
                        <a:rPr lang="es-ES" err="1">
                          <a:latin typeface="Calibri" panose="020F0502020204030204" pitchFamily="34" charset="0"/>
                          <a:cs typeface="Calibri" panose="020F0502020204030204" pitchFamily="34" charset="0"/>
                        </a:rPr>
                        <a:t>Personality</a:t>
                      </a:r>
                      <a:endParaRPr lang="es-ES">
                        <a:latin typeface="Calibri" panose="020F0502020204030204" pitchFamily="34" charset="0"/>
                        <a:cs typeface="Calibri" panose="020F0502020204030204" pitchFamily="34" charset="0"/>
                      </a:endParaRPr>
                    </a:p>
                  </a:txBody>
                  <a:tcPr>
                    <a:solidFill>
                      <a:schemeClr val="bg1"/>
                    </a:solidFill>
                  </a:tcPr>
                </a:tc>
                <a:tc>
                  <a:txBody>
                    <a:bodyPr/>
                    <a:lstStyle/>
                    <a:p>
                      <a:r>
                        <a:rPr lang="es-ES" err="1">
                          <a:latin typeface="Calibri" panose="020F0502020204030204" pitchFamily="34" charset="0"/>
                          <a:cs typeface="Calibri" panose="020F0502020204030204" pitchFamily="34" charset="0"/>
                        </a:rPr>
                        <a:t>Team</a:t>
                      </a:r>
                      <a:r>
                        <a:rPr lang="es-ES">
                          <a:latin typeface="Calibri" panose="020F0502020204030204" pitchFamily="34" charset="0"/>
                          <a:cs typeface="Calibri" panose="020F0502020204030204" pitchFamily="34" charset="0"/>
                        </a:rPr>
                        <a:t> </a:t>
                      </a:r>
                      <a:r>
                        <a:rPr lang="es-ES" err="1">
                          <a:latin typeface="Calibri" panose="020F0502020204030204" pitchFamily="34" charset="0"/>
                          <a:cs typeface="Calibri" panose="020F0502020204030204" pitchFamily="34" charset="0"/>
                        </a:rPr>
                        <a:t>size</a:t>
                      </a:r>
                      <a:endParaRPr lang="es-ES">
                        <a:latin typeface="Calibri" panose="020F0502020204030204" pitchFamily="34" charset="0"/>
                        <a:cs typeface="Calibri" panose="020F0502020204030204" pitchFamily="34" charset="0"/>
                      </a:endParaRPr>
                    </a:p>
                  </a:txBody>
                  <a:tcPr>
                    <a:solidFill>
                      <a:schemeClr val="bg1"/>
                    </a:solidFill>
                  </a:tcPr>
                </a:tc>
                <a:tc>
                  <a:txBody>
                    <a:bodyPr/>
                    <a:lstStyle/>
                    <a:p>
                      <a:r>
                        <a:rPr lang="es-ES">
                          <a:latin typeface="Calibri" panose="020F0502020204030204" pitchFamily="34" charset="0"/>
                          <a:cs typeface="Calibri" panose="020F0502020204030204" pitchFamily="34" charset="0"/>
                        </a:rPr>
                        <a:t>SO </a:t>
                      </a:r>
                      <a:r>
                        <a:rPr lang="es-ES" err="1">
                          <a:latin typeface="Calibri" panose="020F0502020204030204" pitchFamily="34" charset="0"/>
                          <a:cs typeface="Calibri" panose="020F0502020204030204" pitchFamily="34" charset="0"/>
                        </a:rPr>
                        <a:t>Structure</a:t>
                      </a:r>
                      <a:endParaRPr lang="es-ES">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340911420"/>
                  </a:ext>
                </a:extLst>
              </a:tr>
              <a:tr h="794292">
                <a:tc>
                  <a:txBody>
                    <a:bodyPr/>
                    <a:lstStyle/>
                    <a:p>
                      <a:r>
                        <a:rPr lang="es-ES" err="1">
                          <a:latin typeface="Calibri" panose="020F0502020204030204" pitchFamily="34" charset="0"/>
                          <a:cs typeface="Calibri" panose="020F0502020204030204" pitchFamily="34" charset="0"/>
                        </a:rPr>
                        <a:t>Autonomy</a:t>
                      </a:r>
                      <a:endParaRPr lang="es-ES">
                        <a:latin typeface="Calibri" panose="020F0502020204030204" pitchFamily="34" charset="0"/>
                        <a:cs typeface="Calibri" panose="020F0502020204030204" pitchFamily="34" charset="0"/>
                      </a:endParaRPr>
                    </a:p>
                  </a:txBody>
                  <a:tcPr>
                    <a:solidFill>
                      <a:schemeClr val="bg1"/>
                    </a:solidFill>
                  </a:tcPr>
                </a:tc>
                <a:tc>
                  <a:txBody>
                    <a:bodyPr/>
                    <a:lstStyle/>
                    <a:p>
                      <a:r>
                        <a:rPr lang="es-ES" err="1">
                          <a:latin typeface="Calibri" panose="020F0502020204030204" pitchFamily="34" charset="0"/>
                          <a:cs typeface="Calibri" panose="020F0502020204030204" pitchFamily="34" charset="0"/>
                        </a:rPr>
                        <a:t>Team</a:t>
                      </a:r>
                      <a:r>
                        <a:rPr lang="es-ES">
                          <a:latin typeface="Calibri" panose="020F0502020204030204" pitchFamily="34" charset="0"/>
                          <a:cs typeface="Calibri" panose="020F0502020204030204" pitchFamily="34" charset="0"/>
                        </a:rPr>
                        <a:t> leader</a:t>
                      </a:r>
                    </a:p>
                  </a:txBody>
                  <a:tcPr>
                    <a:solidFill>
                      <a:schemeClr val="bg1"/>
                    </a:solidFill>
                  </a:tcPr>
                </a:tc>
                <a:tc>
                  <a:txBody>
                    <a:bodyPr/>
                    <a:lstStyle/>
                    <a:p>
                      <a:r>
                        <a:rPr lang="es-ES" err="1">
                          <a:latin typeface="Calibri" panose="020F0502020204030204" pitchFamily="34" charset="0"/>
                          <a:cs typeface="Calibri" panose="020F0502020204030204" pitchFamily="34" charset="0"/>
                        </a:rPr>
                        <a:t>Committees</a:t>
                      </a:r>
                      <a:endParaRPr lang="es-ES">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2096409986"/>
                  </a:ext>
                </a:extLst>
              </a:tr>
              <a:tr h="1136927">
                <a:tc gridSpan="3">
                  <a:txBody>
                    <a:bodyPr/>
                    <a:lstStyle/>
                    <a:p>
                      <a:r>
                        <a:rPr lang="es-ES" dirty="0" err="1">
                          <a:latin typeface="Calibri" panose="020F0502020204030204" pitchFamily="34" charset="0"/>
                          <a:cs typeface="Calibri" panose="020F0502020204030204" pitchFamily="34" charset="0"/>
                        </a:rPr>
                        <a:t>Pandemic</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Technology</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Networking</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Mobility</a:t>
                      </a:r>
                      <a:r>
                        <a:rPr lang="es-ES" dirty="0">
                          <a:latin typeface="Calibri" panose="020F0502020204030204" pitchFamily="34" charset="0"/>
                          <a:cs typeface="Calibri" panose="020F0502020204030204" pitchFamily="34" charset="0"/>
                        </a:rPr>
                        <a:t>, Job </a:t>
                      </a:r>
                      <a:r>
                        <a:rPr lang="es-ES" dirty="0" err="1">
                          <a:latin typeface="Calibri" panose="020F0502020204030204" pitchFamily="34" charset="0"/>
                          <a:cs typeface="Calibri" panose="020F0502020204030204" pitchFamily="34" charset="0"/>
                        </a:rPr>
                        <a:t>Insecurity</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Law</a:t>
                      </a:r>
                      <a:endParaRPr lang="es-ES" dirty="0">
                        <a:latin typeface="Calibri" panose="020F0502020204030204" pitchFamily="34" charset="0"/>
                        <a:cs typeface="Calibri" panose="020F0502020204030204" pitchFamily="34" charset="0"/>
                      </a:endParaRPr>
                    </a:p>
                  </a:txBody>
                  <a:tcPr>
                    <a:solidFill>
                      <a:schemeClr val="bg1"/>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783316810"/>
                  </a:ext>
                </a:extLst>
              </a:tr>
            </a:tbl>
          </a:graphicData>
        </a:graphic>
      </p:graphicFrame>
      <p:sp>
        <p:nvSpPr>
          <p:cNvPr id="20" name="CuadroTexto 19">
            <a:extLst>
              <a:ext uri="{FF2B5EF4-FFF2-40B4-BE49-F238E27FC236}">
                <a16:creationId xmlns:a16="http://schemas.microsoft.com/office/drawing/2014/main" id="{D96B0CB9-0C78-5D89-7296-68136C608E20}"/>
              </a:ext>
            </a:extLst>
          </p:cNvPr>
          <p:cNvSpPr txBox="1"/>
          <p:nvPr/>
        </p:nvSpPr>
        <p:spPr>
          <a:xfrm>
            <a:off x="11345169" y="6065665"/>
            <a:ext cx="7059523"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Neue"/>
              </a:rPr>
              <a:t>    SC </a:t>
            </a:r>
            <a:r>
              <a:rPr kumimoji="0" lang="es-ES" sz="3600" b="1"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Helvetica Neue"/>
              </a:rPr>
              <a:t>Barriers</a:t>
            </a:r>
            <a:r>
              <a:rPr kumimoji="0" lang="es-ES" sz="36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Neue"/>
              </a:rPr>
              <a:t>            SC </a:t>
            </a:r>
            <a:r>
              <a:rPr kumimoji="0" lang="es-ES" sz="3600" b="1" i="0" u="none" strike="noStrike" cap="none" spc="0" normalizeH="0" baseline="0" dirty="0" err="1">
                <a:ln>
                  <a:noFill/>
                </a:ln>
                <a:solidFill>
                  <a:schemeClr val="bg1"/>
                </a:solidFill>
                <a:effectLst/>
                <a:uFillTx/>
                <a:latin typeface="Calibri" panose="020F0502020204030204" pitchFamily="34" charset="0"/>
                <a:cs typeface="Calibri" panose="020F0502020204030204" pitchFamily="34" charset="0"/>
                <a:sym typeface="Helvetica Neue"/>
              </a:rPr>
              <a:t>Facilitators</a:t>
            </a:r>
            <a:endParaRPr kumimoji="0" lang="es-ES" sz="3600" b="1"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Helvetica Neue"/>
            </a:endParaRPr>
          </a:p>
        </p:txBody>
      </p:sp>
      <p:sp>
        <p:nvSpPr>
          <p:cNvPr id="24" name="CuadroTexto 23">
            <a:extLst>
              <a:ext uri="{FF2B5EF4-FFF2-40B4-BE49-F238E27FC236}">
                <a16:creationId xmlns:a16="http://schemas.microsoft.com/office/drawing/2014/main" id="{8A60AC0A-EEB1-13F5-7264-FE8706E5C925}"/>
              </a:ext>
            </a:extLst>
          </p:cNvPr>
          <p:cNvSpPr txBox="1"/>
          <p:nvPr/>
        </p:nvSpPr>
        <p:spPr>
          <a:xfrm>
            <a:off x="11449267" y="4903527"/>
            <a:ext cx="7435516"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40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COOPETITIVE CAPABILITY</a:t>
            </a:r>
          </a:p>
        </p:txBody>
      </p:sp>
      <p:grpSp>
        <p:nvGrpSpPr>
          <p:cNvPr id="2" name="Grupo 1">
            <a:extLst>
              <a:ext uri="{FF2B5EF4-FFF2-40B4-BE49-F238E27FC236}">
                <a16:creationId xmlns:a16="http://schemas.microsoft.com/office/drawing/2014/main" id="{39F3C5FE-C24C-F36E-6847-C94903BC99D3}"/>
              </a:ext>
            </a:extLst>
          </p:cNvPr>
          <p:cNvGrpSpPr/>
          <p:nvPr/>
        </p:nvGrpSpPr>
        <p:grpSpPr>
          <a:xfrm>
            <a:off x="97187" y="5129493"/>
            <a:ext cx="5988099" cy="5657850"/>
            <a:chOff x="231806" y="5129493"/>
            <a:chExt cx="5988099" cy="5657850"/>
          </a:xfrm>
        </p:grpSpPr>
        <p:grpSp>
          <p:nvGrpSpPr>
            <p:cNvPr id="4" name="Grupo 3">
              <a:extLst>
                <a:ext uri="{FF2B5EF4-FFF2-40B4-BE49-F238E27FC236}">
                  <a16:creationId xmlns:a16="http://schemas.microsoft.com/office/drawing/2014/main" id="{15FC1875-ED69-71D4-06D7-13FDFB014AC7}"/>
                </a:ext>
              </a:extLst>
            </p:cNvPr>
            <p:cNvGrpSpPr/>
            <p:nvPr/>
          </p:nvGrpSpPr>
          <p:grpSpPr>
            <a:xfrm>
              <a:off x="231806" y="5129493"/>
              <a:ext cx="5049636" cy="5657850"/>
              <a:chOff x="1170269" y="5129493"/>
              <a:chExt cx="5049636" cy="5657850"/>
            </a:xfrm>
          </p:grpSpPr>
          <p:sp>
            <p:nvSpPr>
              <p:cNvPr id="13" name="Rectángulo: esquinas redondeadas 12">
                <a:extLst>
                  <a:ext uri="{FF2B5EF4-FFF2-40B4-BE49-F238E27FC236}">
                    <a16:creationId xmlns:a16="http://schemas.microsoft.com/office/drawing/2014/main" id="{CD4C04C9-4E4A-140F-D66B-494E77B17794}"/>
                  </a:ext>
                </a:extLst>
              </p:cNvPr>
              <p:cNvSpPr/>
              <p:nvPr/>
            </p:nvSpPr>
            <p:spPr>
              <a:xfrm>
                <a:off x="1170269" y="5129493"/>
                <a:ext cx="5049636" cy="5657850"/>
              </a:xfrm>
              <a:prstGeom prst="roundRect">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CuadroTexto 14">
                <a:extLst>
                  <a:ext uri="{FF2B5EF4-FFF2-40B4-BE49-F238E27FC236}">
                    <a16:creationId xmlns:a16="http://schemas.microsoft.com/office/drawing/2014/main" id="{92C26AD6-446A-F321-D170-662AAC1833FE}"/>
                  </a:ext>
                </a:extLst>
              </p:cNvPr>
              <p:cNvSpPr txBox="1"/>
              <p:nvPr/>
            </p:nvSpPr>
            <p:spPr>
              <a:xfrm>
                <a:off x="1376884" y="5957960"/>
                <a:ext cx="4693478" cy="3714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dirty="0">
                    <a:ln>
                      <a:noFill/>
                    </a:ln>
                    <a:solidFill>
                      <a:srgbClr val="003366"/>
                    </a:solidFill>
                    <a:effectLst/>
                    <a:uFillTx/>
                    <a:latin typeface="Calibri" panose="020F0502020204030204" pitchFamily="34" charset="0"/>
                    <a:cs typeface="Calibri" panose="020F0502020204030204" pitchFamily="34" charset="0"/>
                    <a:sym typeface="Helvetica Neue"/>
                  </a:rPr>
                  <a:t>ANTECEDENTS</a:t>
                </a:r>
              </a:p>
              <a:p>
                <a:pPr marL="0" marR="0" indent="0"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Methodology </a:t>
                </a:r>
                <a:r>
                  <a:rPr lang="en-US" sz="2800" b="0" dirty="0">
                    <a:latin typeface="Calibri" panose="020F0502020204030204" pitchFamily="34" charset="0"/>
                    <a:cs typeface="Calibri" panose="020F0502020204030204" pitchFamily="34" charset="0"/>
                  </a:rPr>
                  <a:t>and </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research interest</a:t>
                </a:r>
              </a:p>
              <a:p>
                <a:pPr marL="457200" indent="-457200" algn="l">
                  <a:buFont typeface="Arial" panose="020B0604020202020204" pitchFamily="34" charset="0"/>
                  <a:buChar char="•"/>
                </a:pPr>
                <a:r>
                  <a:rPr lang="en-US" sz="2800" b="0" dirty="0">
                    <a:latin typeface="Calibri" panose="020F0502020204030204" pitchFamily="34" charset="0"/>
                    <a:cs typeface="Calibri" panose="020F0502020204030204" pitchFamily="34" charset="0"/>
                  </a:rPr>
                  <a:t>New knowledge and instruments</a:t>
                </a:r>
              </a:p>
              <a:p>
                <a:pPr marL="457200" indent="-457200" algn="l">
                  <a:buFont typeface="Arial" panose="020B0604020202020204" pitchFamily="34" charset="0"/>
                  <a:buChar char="•"/>
                </a:pPr>
                <a:r>
                  <a:rPr lang="en-US" sz="2800" b="0" dirty="0">
                    <a:latin typeface="Calibri" panose="020F0502020204030204" pitchFamily="34" charset="0"/>
                    <a:cs typeface="Calibri" panose="020F0502020204030204" pitchFamily="34" charset="0"/>
                  </a:rPr>
                  <a:t>Application for financial resources</a:t>
                </a:r>
                <a:endParaRPr kumimoji="0" lang="es-ES"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9" name="Grupo 8">
              <a:extLst>
                <a:ext uri="{FF2B5EF4-FFF2-40B4-BE49-F238E27FC236}">
                  <a16:creationId xmlns:a16="http://schemas.microsoft.com/office/drawing/2014/main" id="{8D55E307-6DC9-698B-D78E-7BA7890203A5}"/>
                </a:ext>
              </a:extLst>
            </p:cNvPr>
            <p:cNvGrpSpPr/>
            <p:nvPr/>
          </p:nvGrpSpPr>
          <p:grpSpPr>
            <a:xfrm>
              <a:off x="5419805" y="6205287"/>
              <a:ext cx="800100" cy="3847061"/>
              <a:chOff x="5419805" y="6205287"/>
              <a:chExt cx="800100" cy="3847061"/>
            </a:xfrm>
          </p:grpSpPr>
          <p:sp>
            <p:nvSpPr>
              <p:cNvPr id="10" name="Flecha: a la derecha 9">
                <a:extLst>
                  <a:ext uri="{FF2B5EF4-FFF2-40B4-BE49-F238E27FC236}">
                    <a16:creationId xmlns:a16="http://schemas.microsoft.com/office/drawing/2014/main" id="{A2C02F0B-5016-4545-F65D-4228FB66577D}"/>
                  </a:ext>
                </a:extLst>
              </p:cNvPr>
              <p:cNvSpPr/>
              <p:nvPr/>
            </p:nvSpPr>
            <p:spPr>
              <a:xfrm>
                <a:off x="5419805" y="7687764"/>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1" name="Flecha: a la derecha 10">
                <a:extLst>
                  <a:ext uri="{FF2B5EF4-FFF2-40B4-BE49-F238E27FC236}">
                    <a16:creationId xmlns:a16="http://schemas.microsoft.com/office/drawing/2014/main" id="{45DF2AC0-CC8D-81A4-7266-10D91F14A057}"/>
                  </a:ext>
                </a:extLst>
              </p:cNvPr>
              <p:cNvSpPr/>
              <p:nvPr/>
            </p:nvSpPr>
            <p:spPr>
              <a:xfrm>
                <a:off x="5419805" y="9292526"/>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Flecha: a la derecha 11">
                <a:extLst>
                  <a:ext uri="{FF2B5EF4-FFF2-40B4-BE49-F238E27FC236}">
                    <a16:creationId xmlns:a16="http://schemas.microsoft.com/office/drawing/2014/main" id="{FFCC7A21-AD61-A169-9B8F-F1EF881C5111}"/>
                  </a:ext>
                </a:extLst>
              </p:cNvPr>
              <p:cNvSpPr/>
              <p:nvPr/>
            </p:nvSpPr>
            <p:spPr>
              <a:xfrm>
                <a:off x="5419805" y="6205287"/>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1" name="Grupo 20">
            <a:extLst>
              <a:ext uri="{FF2B5EF4-FFF2-40B4-BE49-F238E27FC236}">
                <a16:creationId xmlns:a16="http://schemas.microsoft.com/office/drawing/2014/main" id="{5A0B9765-95A8-0771-9277-00895DDD9790}"/>
              </a:ext>
            </a:extLst>
          </p:cNvPr>
          <p:cNvGrpSpPr/>
          <p:nvPr/>
        </p:nvGrpSpPr>
        <p:grpSpPr>
          <a:xfrm>
            <a:off x="19744012" y="5710933"/>
            <a:ext cx="4634119" cy="5185666"/>
            <a:chOff x="19063661" y="5221131"/>
            <a:chExt cx="5049636" cy="5675469"/>
          </a:xfrm>
        </p:grpSpPr>
        <p:sp>
          <p:nvSpPr>
            <p:cNvPr id="22" name="Rectángulo: esquinas redondeadas 21">
              <a:extLst>
                <a:ext uri="{FF2B5EF4-FFF2-40B4-BE49-F238E27FC236}">
                  <a16:creationId xmlns:a16="http://schemas.microsoft.com/office/drawing/2014/main" id="{9AD32314-4910-771B-6A1F-6509956AF357}"/>
                </a:ext>
              </a:extLst>
            </p:cNvPr>
            <p:cNvSpPr/>
            <p:nvPr/>
          </p:nvSpPr>
          <p:spPr>
            <a:xfrm>
              <a:off x="19063661" y="5238750"/>
              <a:ext cx="5049636" cy="5657850"/>
            </a:xfrm>
            <a:prstGeom prst="roundRect">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CuadroTexto 24">
              <a:extLst>
                <a:ext uri="{FF2B5EF4-FFF2-40B4-BE49-F238E27FC236}">
                  <a16:creationId xmlns:a16="http://schemas.microsoft.com/office/drawing/2014/main" id="{D06F5D01-0492-C37E-F536-80FADBC66414}"/>
                </a:ext>
              </a:extLst>
            </p:cNvPr>
            <p:cNvSpPr txBox="1"/>
            <p:nvPr/>
          </p:nvSpPr>
          <p:spPr>
            <a:xfrm>
              <a:off x="19241741" y="5221131"/>
              <a:ext cx="4693478" cy="5547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dirty="0">
                  <a:ln>
                    <a:noFill/>
                  </a:ln>
                  <a:solidFill>
                    <a:srgbClr val="003366"/>
                  </a:solidFill>
                  <a:effectLst/>
                  <a:uFillTx/>
                  <a:latin typeface="Calibri" panose="020F0502020204030204" pitchFamily="34" charset="0"/>
                  <a:cs typeface="Calibri" panose="020F0502020204030204" pitchFamily="34" charset="0"/>
                  <a:sym typeface="Helvetica Neue"/>
                </a:rPr>
                <a:t>OUTCOMES</a:t>
              </a:r>
              <a:endParaRPr kumimoji="0" lang="es-ES"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Knowledge-related outcomes</a:t>
              </a: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lang="en-US" sz="2800" b="0" dirty="0">
                  <a:latin typeface="Calibri" panose="020F0502020204030204" pitchFamily="34" charset="0"/>
                  <a:cs typeface="Calibri" panose="020F0502020204030204" pitchFamily="34" charset="0"/>
                </a:rPr>
                <a:t>Productivity: more papers</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a:t>
              </a:r>
              <a:r>
                <a:rPr lang="en-US" sz="2800" b="0" dirty="0">
                  <a:latin typeface="Calibri" panose="020F0502020204030204" pitchFamily="34" charset="0"/>
                  <a:cs typeface="Calibri" panose="020F0502020204030204" pitchFamily="34" charset="0"/>
                </a:rPr>
                <a:t> m</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erits for promotions and f</a:t>
              </a:r>
              <a:r>
                <a:rPr lang="en-US" sz="2800" b="0" dirty="0">
                  <a:latin typeface="Calibri" panose="020F0502020204030204" pitchFamily="34" charset="0"/>
                  <a:cs typeface="Calibri" panose="020F0502020204030204" pitchFamily="34" charset="0"/>
                </a:rPr>
                <a:t>inancial resources</a:t>
              </a: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lang="en-US" sz="2800" b="0" dirty="0">
                  <a:latin typeface="Calibri" panose="020F0502020204030204" pitchFamily="34" charset="0"/>
                  <a:cs typeface="Calibri" panose="020F0502020204030204" pitchFamily="34" charset="0"/>
                </a:rPr>
                <a:t>Human capital: a</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ttract talent and</a:t>
              </a:r>
              <a:r>
                <a:rPr lang="en-US" sz="2800" b="0" dirty="0">
                  <a:latin typeface="Calibri" panose="020F0502020204030204" pitchFamily="34" charset="0"/>
                  <a:cs typeface="Calibri" panose="020F0502020204030204" pitchFamily="34" charset="0"/>
                </a:rPr>
                <a:t> </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more effective recruitment</a:t>
              </a:r>
            </a:p>
            <a:p>
              <a:pPr marL="0" marR="0" indent="0" algn="ctr" defTabSz="821531"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27" name="Grupo 26">
            <a:extLst>
              <a:ext uri="{FF2B5EF4-FFF2-40B4-BE49-F238E27FC236}">
                <a16:creationId xmlns:a16="http://schemas.microsoft.com/office/drawing/2014/main" id="{0ACFD71D-D76B-6CD4-8DE7-28C8A8628BE8}"/>
              </a:ext>
            </a:extLst>
          </p:cNvPr>
          <p:cNvGrpSpPr/>
          <p:nvPr/>
        </p:nvGrpSpPr>
        <p:grpSpPr>
          <a:xfrm>
            <a:off x="18949205" y="6164439"/>
            <a:ext cx="800100" cy="3847061"/>
            <a:chOff x="5419805" y="6205287"/>
            <a:chExt cx="800100" cy="3847061"/>
          </a:xfrm>
        </p:grpSpPr>
        <p:sp>
          <p:nvSpPr>
            <p:cNvPr id="34" name="Flecha: a la derecha 33">
              <a:extLst>
                <a:ext uri="{FF2B5EF4-FFF2-40B4-BE49-F238E27FC236}">
                  <a16:creationId xmlns:a16="http://schemas.microsoft.com/office/drawing/2014/main" id="{3BDB7929-C522-9E9B-D655-0A1BA791AC3B}"/>
                </a:ext>
              </a:extLst>
            </p:cNvPr>
            <p:cNvSpPr/>
            <p:nvPr/>
          </p:nvSpPr>
          <p:spPr>
            <a:xfrm>
              <a:off x="5419805" y="7687764"/>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Flecha: a la derecha 39">
              <a:extLst>
                <a:ext uri="{FF2B5EF4-FFF2-40B4-BE49-F238E27FC236}">
                  <a16:creationId xmlns:a16="http://schemas.microsoft.com/office/drawing/2014/main" id="{4C4B925F-26CC-FD05-EF3B-B882F0BD3EC3}"/>
                </a:ext>
              </a:extLst>
            </p:cNvPr>
            <p:cNvSpPr/>
            <p:nvPr/>
          </p:nvSpPr>
          <p:spPr>
            <a:xfrm>
              <a:off x="5419805" y="9292526"/>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Flecha: a la derecha 40">
              <a:extLst>
                <a:ext uri="{FF2B5EF4-FFF2-40B4-BE49-F238E27FC236}">
                  <a16:creationId xmlns:a16="http://schemas.microsoft.com/office/drawing/2014/main" id="{70C07E78-6CB4-7E4C-FDDC-5553D5A5D3B5}"/>
                </a:ext>
              </a:extLst>
            </p:cNvPr>
            <p:cNvSpPr/>
            <p:nvPr/>
          </p:nvSpPr>
          <p:spPr>
            <a:xfrm>
              <a:off x="5419805" y="6205287"/>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8" name="Flecha: a la derecha 27">
            <a:extLst>
              <a:ext uri="{FF2B5EF4-FFF2-40B4-BE49-F238E27FC236}">
                <a16:creationId xmlns:a16="http://schemas.microsoft.com/office/drawing/2014/main" id="{64AFED64-A51B-E70B-C2B0-21B929EF9240}"/>
              </a:ext>
            </a:extLst>
          </p:cNvPr>
          <p:cNvSpPr/>
          <p:nvPr/>
        </p:nvSpPr>
        <p:spPr>
          <a:xfrm>
            <a:off x="10285966" y="7687764"/>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29" name="Título de la página">
            <a:extLst>
              <a:ext uri="{FF2B5EF4-FFF2-40B4-BE49-F238E27FC236}">
                <a16:creationId xmlns:a16="http://schemas.microsoft.com/office/drawing/2014/main" id="{9D852B1D-7226-E8A5-24C8-4EBEBA7B2315}"/>
              </a:ext>
            </a:extLst>
          </p:cNvPr>
          <p:cNvSpPr txBox="1"/>
          <p:nvPr/>
        </p:nvSpPr>
        <p:spPr>
          <a:xfrm>
            <a:off x="810403" y="470736"/>
            <a:ext cx="5535534"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RESULTS</a:t>
            </a:r>
            <a:endParaRPr b="1" dirty="0">
              <a:solidFill>
                <a:srgbClr val="FFC000"/>
              </a:solidFill>
              <a:latin typeface="Calibri" panose="020F0502020204030204" pitchFamily="34" charset="0"/>
              <a:cs typeface="Calibri" panose="020F0502020204030204" pitchFamily="34" charset="0"/>
            </a:endParaRPr>
          </a:p>
        </p:txBody>
      </p:sp>
      <p:cxnSp>
        <p:nvCxnSpPr>
          <p:cNvPr id="31" name="Conector recto de flecha 30">
            <a:extLst>
              <a:ext uri="{FF2B5EF4-FFF2-40B4-BE49-F238E27FC236}">
                <a16:creationId xmlns:a16="http://schemas.microsoft.com/office/drawing/2014/main" id="{F44F4996-4547-B929-6058-8630521FFC24}"/>
              </a:ext>
            </a:extLst>
          </p:cNvPr>
          <p:cNvCxnSpPr>
            <a:cxnSpLocks/>
          </p:cNvCxnSpPr>
          <p:nvPr/>
        </p:nvCxnSpPr>
        <p:spPr>
          <a:xfrm>
            <a:off x="14478607" y="6448623"/>
            <a:ext cx="958129" cy="0"/>
          </a:xfrm>
          <a:prstGeom prst="straightConnector1">
            <a:avLst/>
          </a:prstGeom>
          <a:noFill/>
          <a:ln w="762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9746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B4959C9-4685-5C93-1FCB-8CE78A4367C7}"/>
              </a:ext>
            </a:extLst>
          </p:cNvPr>
          <p:cNvPicPr>
            <a:picLocks noChangeAspect="1"/>
          </p:cNvPicPr>
          <p:nvPr/>
        </p:nvPicPr>
        <p:blipFill>
          <a:blip r:embed="rId3"/>
          <a:stretch>
            <a:fillRect/>
          </a:stretch>
        </p:blipFill>
        <p:spPr>
          <a:xfrm>
            <a:off x="3084655" y="1757540"/>
            <a:ext cx="18414868" cy="11487724"/>
          </a:xfrm>
          <a:prstGeom prst="rect">
            <a:avLst/>
          </a:prstGeom>
        </p:spPr>
      </p:pic>
      <p:pic>
        <p:nvPicPr>
          <p:cNvPr id="58" name="fondo_pag.png" descr="fondo_pag.png"/>
          <p:cNvPicPr>
            <a:picLocks noChangeAspect="1"/>
          </p:cNvPicPr>
          <p:nvPr/>
        </p:nvPicPr>
        <p:blipFill>
          <a:blip r:embed="rId4"/>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13</a:t>
            </a:fld>
            <a:endParaRPr/>
          </a:p>
        </p:txBody>
      </p:sp>
      <p:grpSp>
        <p:nvGrpSpPr>
          <p:cNvPr id="35" name="Grupo 34">
            <a:extLst>
              <a:ext uri="{FF2B5EF4-FFF2-40B4-BE49-F238E27FC236}">
                <a16:creationId xmlns:a16="http://schemas.microsoft.com/office/drawing/2014/main" id="{6DFB5A45-20E4-4152-4831-7C3DD5C41ED4}"/>
              </a:ext>
            </a:extLst>
          </p:cNvPr>
          <p:cNvGrpSpPr/>
          <p:nvPr/>
        </p:nvGrpSpPr>
        <p:grpSpPr>
          <a:xfrm>
            <a:off x="5250152" y="6034887"/>
            <a:ext cx="800100" cy="3847061"/>
            <a:chOff x="5419805" y="6205287"/>
            <a:chExt cx="800100" cy="3847061"/>
          </a:xfrm>
        </p:grpSpPr>
        <p:sp>
          <p:nvSpPr>
            <p:cNvPr id="36" name="Flecha: a la derecha 35">
              <a:extLst>
                <a:ext uri="{FF2B5EF4-FFF2-40B4-BE49-F238E27FC236}">
                  <a16:creationId xmlns:a16="http://schemas.microsoft.com/office/drawing/2014/main" id="{FC99FDD9-6AFD-BD6F-F710-50B431BBA5FE}"/>
                </a:ext>
              </a:extLst>
            </p:cNvPr>
            <p:cNvSpPr/>
            <p:nvPr/>
          </p:nvSpPr>
          <p:spPr>
            <a:xfrm>
              <a:off x="5419805" y="7687764"/>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Flecha: a la derecha 36">
              <a:extLst>
                <a:ext uri="{FF2B5EF4-FFF2-40B4-BE49-F238E27FC236}">
                  <a16:creationId xmlns:a16="http://schemas.microsoft.com/office/drawing/2014/main" id="{64C53217-C0E3-AA4C-3A6C-C9C8630922E4}"/>
                </a:ext>
              </a:extLst>
            </p:cNvPr>
            <p:cNvSpPr/>
            <p:nvPr/>
          </p:nvSpPr>
          <p:spPr>
            <a:xfrm>
              <a:off x="5419805" y="9292526"/>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Flecha: a la derecha 37">
              <a:extLst>
                <a:ext uri="{FF2B5EF4-FFF2-40B4-BE49-F238E27FC236}">
                  <a16:creationId xmlns:a16="http://schemas.microsoft.com/office/drawing/2014/main" id="{38842C1C-2603-9389-E430-FEA19462FA86}"/>
                </a:ext>
              </a:extLst>
            </p:cNvPr>
            <p:cNvSpPr/>
            <p:nvPr/>
          </p:nvSpPr>
          <p:spPr>
            <a:xfrm>
              <a:off x="5419805" y="6205287"/>
              <a:ext cx="800100" cy="759822"/>
            </a:xfrm>
            <a:prstGeom prst="rightArrow">
              <a:avLst/>
            </a:prstGeom>
            <a:solidFill>
              <a:srgbClr val="BFBFBF">
                <a:alpha val="20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9" name="Título de la página">
            <a:extLst>
              <a:ext uri="{FF2B5EF4-FFF2-40B4-BE49-F238E27FC236}">
                <a16:creationId xmlns:a16="http://schemas.microsoft.com/office/drawing/2014/main" id="{9D852B1D-7226-E8A5-24C8-4EBEBA7B2315}"/>
              </a:ext>
            </a:extLst>
          </p:cNvPr>
          <p:cNvSpPr txBox="1"/>
          <p:nvPr/>
        </p:nvSpPr>
        <p:spPr>
          <a:xfrm>
            <a:off x="810403" y="470736"/>
            <a:ext cx="10744288"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CONCLUSION AND NEXT STEPS</a:t>
            </a:r>
            <a:endParaRPr b="1" dirty="0">
              <a:solidFill>
                <a:srgbClr val="FFC000"/>
              </a:solidFill>
              <a:latin typeface="Calibri" panose="020F0502020204030204" pitchFamily="34" charset="0"/>
              <a:cs typeface="Calibri" panose="020F0502020204030204" pitchFamily="34" charset="0"/>
            </a:endParaRPr>
          </a:p>
        </p:txBody>
      </p:sp>
      <p:pic>
        <p:nvPicPr>
          <p:cNvPr id="31" name="Imagen 30">
            <a:extLst>
              <a:ext uri="{FF2B5EF4-FFF2-40B4-BE49-F238E27FC236}">
                <a16:creationId xmlns:a16="http://schemas.microsoft.com/office/drawing/2014/main" id="{FC544F76-BD67-CED6-03DB-DF0669E6A2F7}"/>
              </a:ext>
            </a:extLst>
          </p:cNvPr>
          <p:cNvPicPr>
            <a:picLocks noChangeAspect="1"/>
          </p:cNvPicPr>
          <p:nvPr/>
        </p:nvPicPr>
        <p:blipFill rotWithShape="1">
          <a:blip r:embed="rId5"/>
          <a:srcRect l="33362" t="6417" r="14860" b="73096"/>
          <a:stretch/>
        </p:blipFill>
        <p:spPr>
          <a:xfrm>
            <a:off x="5731129" y="1836164"/>
            <a:ext cx="15062666" cy="3597965"/>
          </a:xfrm>
          <a:prstGeom prst="rect">
            <a:avLst/>
          </a:prstGeom>
        </p:spPr>
      </p:pic>
    </p:spTree>
    <p:extLst>
      <p:ext uri="{BB962C8B-B14F-4D97-AF65-F5344CB8AC3E}">
        <p14:creationId xmlns:p14="http://schemas.microsoft.com/office/powerpoint/2010/main" val="3312226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F5C72-271B-5096-2ACA-150E894D42CA}"/>
              </a:ext>
            </a:extLst>
          </p:cNvPr>
          <p:cNvSpPr txBox="1"/>
          <p:nvPr/>
        </p:nvSpPr>
        <p:spPr>
          <a:xfrm>
            <a:off x="498169" y="7537495"/>
            <a:ext cx="23387662" cy="4576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endParaRPr lang="es-ES" dirty="0">
              <a:solidFill>
                <a:schemeClr val="tx1"/>
              </a:solidFill>
              <a:latin typeface="Calibri" panose="020F0502020204030204" pitchFamily="34" charset="0"/>
              <a:cs typeface="Calibri" panose="020F0502020204030204" pitchFamily="34" charset="0"/>
            </a:endParaRPr>
          </a:p>
          <a:p>
            <a:pPr algn="l"/>
            <a:r>
              <a:rPr lang="es-ES" b="0" dirty="0" err="1">
                <a:solidFill>
                  <a:schemeClr val="tx1"/>
                </a:solidFill>
                <a:latin typeface="Calibri" panose="020F0502020204030204" pitchFamily="34" charset="0"/>
                <a:cs typeface="Calibri" panose="020F0502020204030204" pitchFamily="34" charset="0"/>
              </a:rPr>
              <a:t>This</a:t>
            </a:r>
            <a:r>
              <a:rPr lang="es-ES" b="0" dirty="0">
                <a:solidFill>
                  <a:schemeClr val="tx1"/>
                </a:solidFill>
                <a:latin typeface="Calibri" panose="020F0502020204030204" pitchFamily="34" charset="0"/>
                <a:cs typeface="Calibri" panose="020F0502020204030204" pitchFamily="34" charset="0"/>
              </a:rPr>
              <a:t> </a:t>
            </a:r>
            <a:r>
              <a:rPr lang="es-ES" b="0" dirty="0" err="1">
                <a:solidFill>
                  <a:schemeClr val="tx1"/>
                </a:solidFill>
                <a:latin typeface="Calibri" panose="020F0502020204030204" pitchFamily="34" charset="0"/>
                <a:cs typeface="Calibri" panose="020F0502020204030204" pitchFamily="34" charset="0"/>
              </a:rPr>
              <a:t>work</a:t>
            </a:r>
            <a:r>
              <a:rPr lang="es-ES" b="0" dirty="0">
                <a:solidFill>
                  <a:schemeClr val="tx1"/>
                </a:solidFill>
                <a:latin typeface="Calibri" panose="020F0502020204030204" pitchFamily="34" charset="0"/>
                <a:cs typeface="Calibri" panose="020F0502020204030204" pitchFamily="34" charset="0"/>
              </a:rPr>
              <a:t> </a:t>
            </a:r>
            <a:r>
              <a:rPr lang="en-US" b="0" dirty="0">
                <a:solidFill>
                  <a:schemeClr val="tx1"/>
                </a:solidFill>
                <a:latin typeface="Calibri" panose="020F0502020204030204" pitchFamily="34" charset="0"/>
                <a:cs typeface="Calibri" panose="020F0502020204030204" pitchFamily="34" charset="0"/>
              </a:rPr>
              <a:t>is part of the R&amp;D&amp;I project </a:t>
            </a:r>
            <a:r>
              <a:rPr lang="es-ES" b="0" i="1" dirty="0">
                <a:solidFill>
                  <a:schemeClr val="tx1"/>
                </a:solidFill>
                <a:latin typeface="Calibri" panose="020F0502020204030204" pitchFamily="34" charset="0"/>
                <a:cs typeface="Calibri" panose="020F0502020204030204" pitchFamily="34" charset="0"/>
              </a:rPr>
              <a:t>PID2020-114550GB-I00 </a:t>
            </a:r>
            <a:r>
              <a:rPr lang="es-ES" b="0" dirty="0" err="1">
                <a:solidFill>
                  <a:schemeClr val="tx1"/>
                </a:solidFill>
                <a:latin typeface="Calibri" panose="020F0502020204030204" pitchFamily="34" charset="0"/>
                <a:cs typeface="Calibri" panose="020F0502020204030204" pitchFamily="34" charset="0"/>
              </a:rPr>
              <a:t>funded</a:t>
            </a:r>
            <a:r>
              <a:rPr lang="es-ES" b="0" dirty="0">
                <a:solidFill>
                  <a:schemeClr val="tx1"/>
                </a:solidFill>
                <a:latin typeface="Calibri" panose="020F0502020204030204" pitchFamily="34" charset="0"/>
                <a:cs typeface="Calibri" panose="020F0502020204030204" pitchFamily="34" charset="0"/>
              </a:rPr>
              <a:t> </a:t>
            </a:r>
            <a:r>
              <a:rPr lang="es-ES" b="0" dirty="0" err="1">
                <a:solidFill>
                  <a:schemeClr val="tx1"/>
                </a:solidFill>
                <a:latin typeface="Calibri" panose="020F0502020204030204" pitchFamily="34" charset="0"/>
                <a:cs typeface="Calibri" panose="020F0502020204030204" pitchFamily="34" charset="0"/>
              </a:rPr>
              <a:t>by</a:t>
            </a:r>
            <a:r>
              <a:rPr lang="es-ES" b="0" dirty="0">
                <a:solidFill>
                  <a:schemeClr val="tx1"/>
                </a:solidFill>
                <a:latin typeface="Calibri" panose="020F0502020204030204" pitchFamily="34" charset="0"/>
                <a:cs typeface="Calibri" panose="020F0502020204030204" pitchFamily="34" charset="0"/>
              </a:rPr>
              <a:t> MCIN/AEI/ 10.13039/501100011033</a:t>
            </a:r>
          </a:p>
          <a:p>
            <a:pPr algn="l"/>
            <a:endParaRPr kumimoji="0" lang="es-ES" sz="32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endParaRPr>
          </a:p>
          <a:p>
            <a:pPr algn="l"/>
            <a:r>
              <a:rPr kumimoji="0" lang="en-US" sz="32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Work co-financed by the Canary Agency for Research, Innovation and Information Society of the Regional Ministry of Economy, Knowledge and Employment and by the European Social Fund (ESF), Integrated Operational Program of the Canary Islands 2014-2020, Axis 3 Priority Theme 74 (85%) </a:t>
            </a:r>
          </a:p>
          <a:p>
            <a:pPr marL="0" marR="0" indent="0" algn="l" defTabSz="821531" rtl="0" fontAlgn="auto" latinLnBrk="0" hangingPunct="0">
              <a:lnSpc>
                <a:spcPct val="100000"/>
              </a:lnSpc>
              <a:spcBef>
                <a:spcPts val="0"/>
              </a:spcBef>
              <a:spcAft>
                <a:spcPts val="0"/>
              </a:spcAft>
              <a:buClrTx/>
              <a:buSzTx/>
              <a:buFontTx/>
              <a:buNone/>
              <a:tabLst/>
            </a:pPr>
            <a:br>
              <a:rPr kumimoji="0" lang="es-ES" sz="32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br>
            <a:endParaRPr lang="es-ES" b="0" dirty="0">
              <a:solidFill>
                <a:schemeClr val="tx1"/>
              </a:solidFill>
              <a:latin typeface="Calibri" panose="020F0502020204030204" pitchFamily="34" charset="0"/>
              <a:cs typeface="Calibri" panose="020F0502020204030204" pitchFamily="34" charset="0"/>
            </a:endParaRPr>
          </a:p>
          <a:p>
            <a:pPr marL="0" marR="0" indent="0" algn="l" defTabSz="821531" rtl="0" fontAlgn="auto" latinLnBrk="0" hangingPunct="0">
              <a:lnSpc>
                <a:spcPct val="100000"/>
              </a:lnSpc>
              <a:spcBef>
                <a:spcPts val="0"/>
              </a:spcBef>
              <a:spcAft>
                <a:spcPts val="0"/>
              </a:spcAft>
              <a:buClrTx/>
              <a:buSzTx/>
              <a:buFontTx/>
              <a:buNone/>
              <a:tabLst/>
            </a:pPr>
            <a:endParaRPr lang="es-ES" b="0" dirty="0">
              <a:solidFill>
                <a:srgbClr val="FF0000"/>
              </a:solidFill>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D72D0839-2EAA-9CFC-78A5-BE86420EE656}"/>
              </a:ext>
            </a:extLst>
          </p:cNvPr>
          <p:cNvPicPr>
            <a:picLocks noChangeAspect="1"/>
          </p:cNvPicPr>
          <p:nvPr/>
        </p:nvPicPr>
        <p:blipFill>
          <a:blip r:embed="rId3"/>
          <a:stretch>
            <a:fillRect/>
          </a:stretch>
        </p:blipFill>
        <p:spPr>
          <a:xfrm>
            <a:off x="1810701" y="10789285"/>
            <a:ext cx="7057663" cy="2674365"/>
          </a:xfrm>
          <a:prstGeom prst="rect">
            <a:avLst/>
          </a:prstGeom>
        </p:spPr>
      </p:pic>
      <p:pic>
        <p:nvPicPr>
          <p:cNvPr id="4" name="Imagen 3">
            <a:extLst>
              <a:ext uri="{FF2B5EF4-FFF2-40B4-BE49-F238E27FC236}">
                <a16:creationId xmlns:a16="http://schemas.microsoft.com/office/drawing/2014/main" id="{4FECF46C-F79B-D343-0B5F-50757804DC96}"/>
              </a:ext>
            </a:extLst>
          </p:cNvPr>
          <p:cNvPicPr>
            <a:picLocks noChangeAspect="1"/>
          </p:cNvPicPr>
          <p:nvPr/>
        </p:nvPicPr>
        <p:blipFill rotWithShape="1">
          <a:blip r:embed="rId4"/>
          <a:srcRect t="13375"/>
          <a:stretch/>
        </p:blipFill>
        <p:spPr>
          <a:xfrm>
            <a:off x="14175959" y="10776564"/>
            <a:ext cx="5503384" cy="2674366"/>
          </a:xfrm>
          <a:prstGeom prst="rect">
            <a:avLst/>
          </a:prstGeom>
        </p:spPr>
      </p:pic>
      <p:pic>
        <p:nvPicPr>
          <p:cNvPr id="5" name="Imagen 4">
            <a:extLst>
              <a:ext uri="{FF2B5EF4-FFF2-40B4-BE49-F238E27FC236}">
                <a16:creationId xmlns:a16="http://schemas.microsoft.com/office/drawing/2014/main" id="{41D995A1-6107-0DA2-9157-59A1E0F9C770}"/>
              </a:ext>
            </a:extLst>
          </p:cNvPr>
          <p:cNvPicPr>
            <a:picLocks noChangeAspect="1"/>
          </p:cNvPicPr>
          <p:nvPr/>
        </p:nvPicPr>
        <p:blipFill>
          <a:blip r:embed="rId5"/>
          <a:stretch>
            <a:fillRect/>
          </a:stretch>
        </p:blipFill>
        <p:spPr>
          <a:xfrm>
            <a:off x="19403319" y="11677870"/>
            <a:ext cx="3621401" cy="89719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
        <p:nvSpPr>
          <p:cNvPr id="17" name="Elipse 16">
            <a:extLst>
              <a:ext uri="{FF2B5EF4-FFF2-40B4-BE49-F238E27FC236}">
                <a16:creationId xmlns:a16="http://schemas.microsoft.com/office/drawing/2014/main" id="{58196D68-B1B5-CA97-4C14-19DBCA2FD6DF}"/>
              </a:ext>
            </a:extLst>
          </p:cNvPr>
          <p:cNvSpPr/>
          <p:nvPr/>
        </p:nvSpPr>
        <p:spPr>
          <a:xfrm>
            <a:off x="11013211" y="6818654"/>
            <a:ext cx="1002503" cy="1023759"/>
          </a:xfrm>
          <a:prstGeom prst="ellipse">
            <a:avLst/>
          </a:prstGeom>
          <a:noFill/>
          <a:ln w="571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Elipse 17">
            <a:extLst>
              <a:ext uri="{FF2B5EF4-FFF2-40B4-BE49-F238E27FC236}">
                <a16:creationId xmlns:a16="http://schemas.microsoft.com/office/drawing/2014/main" id="{6BCE0484-2962-BD4B-8C16-234FF305D0C3}"/>
              </a:ext>
            </a:extLst>
          </p:cNvPr>
          <p:cNvSpPr/>
          <p:nvPr/>
        </p:nvSpPr>
        <p:spPr>
          <a:xfrm>
            <a:off x="12710280" y="7842412"/>
            <a:ext cx="1002503" cy="1023759"/>
          </a:xfrm>
          <a:prstGeom prst="ellipse">
            <a:avLst/>
          </a:prstGeom>
          <a:noFill/>
          <a:ln w="571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Elipse 18">
            <a:extLst>
              <a:ext uri="{FF2B5EF4-FFF2-40B4-BE49-F238E27FC236}">
                <a16:creationId xmlns:a16="http://schemas.microsoft.com/office/drawing/2014/main" id="{5BF34859-69C2-B0A5-1FAF-F370EDDCCAC9}"/>
              </a:ext>
            </a:extLst>
          </p:cNvPr>
          <p:cNvSpPr/>
          <p:nvPr/>
        </p:nvSpPr>
        <p:spPr>
          <a:xfrm>
            <a:off x="12733813" y="9758541"/>
            <a:ext cx="1002503" cy="1023759"/>
          </a:xfrm>
          <a:prstGeom prst="ellipse">
            <a:avLst/>
          </a:prstGeom>
          <a:noFill/>
          <a:ln w="571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Elipse 19">
            <a:extLst>
              <a:ext uri="{FF2B5EF4-FFF2-40B4-BE49-F238E27FC236}">
                <a16:creationId xmlns:a16="http://schemas.microsoft.com/office/drawing/2014/main" id="{F1362EB7-30D9-3A0C-A3D2-7788B2310D5F}"/>
              </a:ext>
            </a:extLst>
          </p:cNvPr>
          <p:cNvSpPr/>
          <p:nvPr/>
        </p:nvSpPr>
        <p:spPr>
          <a:xfrm>
            <a:off x="10953120" y="10463390"/>
            <a:ext cx="1002503" cy="1023759"/>
          </a:xfrm>
          <a:prstGeom prst="ellipse">
            <a:avLst/>
          </a:prstGeom>
          <a:noFill/>
          <a:ln w="571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Elipse 20">
            <a:extLst>
              <a:ext uri="{FF2B5EF4-FFF2-40B4-BE49-F238E27FC236}">
                <a16:creationId xmlns:a16="http://schemas.microsoft.com/office/drawing/2014/main" id="{D779D97D-C933-8BE1-C777-916B8ECE3D27}"/>
              </a:ext>
            </a:extLst>
          </p:cNvPr>
          <p:cNvSpPr/>
          <p:nvPr/>
        </p:nvSpPr>
        <p:spPr>
          <a:xfrm>
            <a:off x="9316142" y="7842413"/>
            <a:ext cx="1002503" cy="1023759"/>
          </a:xfrm>
          <a:prstGeom prst="ellipse">
            <a:avLst/>
          </a:prstGeom>
          <a:noFill/>
          <a:ln w="571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Elipse 21">
            <a:extLst>
              <a:ext uri="{FF2B5EF4-FFF2-40B4-BE49-F238E27FC236}">
                <a16:creationId xmlns:a16="http://schemas.microsoft.com/office/drawing/2014/main" id="{63F8CC62-25E7-90EE-6586-0D8F56AB9DC5}"/>
              </a:ext>
            </a:extLst>
          </p:cNvPr>
          <p:cNvSpPr/>
          <p:nvPr/>
        </p:nvSpPr>
        <p:spPr>
          <a:xfrm>
            <a:off x="9142483" y="9701390"/>
            <a:ext cx="1002503" cy="1023759"/>
          </a:xfrm>
          <a:prstGeom prst="ellipse">
            <a:avLst/>
          </a:prstGeom>
          <a:noFill/>
          <a:ln w="5715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CuadroTexto 22">
            <a:extLst>
              <a:ext uri="{FF2B5EF4-FFF2-40B4-BE49-F238E27FC236}">
                <a16:creationId xmlns:a16="http://schemas.microsoft.com/office/drawing/2014/main" id="{03913FDE-1FEF-36FB-5560-EAE6C600DC96}"/>
              </a:ext>
            </a:extLst>
          </p:cNvPr>
          <p:cNvSpPr txBox="1"/>
          <p:nvPr/>
        </p:nvSpPr>
        <p:spPr>
          <a:xfrm>
            <a:off x="10516106" y="8588324"/>
            <a:ext cx="1996712" cy="1129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200" b="1" i="0" u="none" strike="noStrike" cap="none" spc="0" normalizeH="0" baseline="0">
                <a:ln>
                  <a:noFill/>
                </a:ln>
                <a:solidFill>
                  <a:schemeClr val="bg1"/>
                </a:solidFill>
                <a:effectLst/>
                <a:uFillTx/>
                <a:latin typeface="Calibri" panose="020F0502020204030204" pitchFamily="34" charset="0"/>
                <a:cs typeface="Calibri" panose="020F0502020204030204" pitchFamily="34" charset="0"/>
                <a:sym typeface="Helvetica Neue"/>
              </a:rPr>
              <a:t>CS INTERNO</a:t>
            </a:r>
          </a:p>
        </p:txBody>
      </p:sp>
      <p:cxnSp>
        <p:nvCxnSpPr>
          <p:cNvPr id="28" name="Conector recto de flecha 27">
            <a:extLst>
              <a:ext uri="{FF2B5EF4-FFF2-40B4-BE49-F238E27FC236}">
                <a16:creationId xmlns:a16="http://schemas.microsoft.com/office/drawing/2014/main" id="{B6DCAB82-614D-7AAF-BAAA-8290B877EA87}"/>
              </a:ext>
            </a:extLst>
          </p:cNvPr>
          <p:cNvCxnSpPr/>
          <p:nvPr/>
        </p:nvCxnSpPr>
        <p:spPr>
          <a:xfrm flipV="1">
            <a:off x="10318645" y="7429500"/>
            <a:ext cx="425555" cy="228600"/>
          </a:xfrm>
          <a:prstGeom prst="straightConnector1">
            <a:avLst/>
          </a:prstGeom>
          <a:noFill/>
          <a:ln w="381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30" name="Conector recto de flecha 29">
            <a:extLst>
              <a:ext uri="{FF2B5EF4-FFF2-40B4-BE49-F238E27FC236}">
                <a16:creationId xmlns:a16="http://schemas.microsoft.com/office/drawing/2014/main" id="{014B901B-53FA-D267-0340-8CFDBC1F7CDD}"/>
              </a:ext>
            </a:extLst>
          </p:cNvPr>
          <p:cNvCxnSpPr/>
          <p:nvPr/>
        </p:nvCxnSpPr>
        <p:spPr>
          <a:xfrm>
            <a:off x="12368288" y="7429500"/>
            <a:ext cx="365525" cy="412912"/>
          </a:xfrm>
          <a:prstGeom prst="straightConnector1">
            <a:avLst/>
          </a:prstGeom>
          <a:noFill/>
          <a:ln w="381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32" name="Conector recto de flecha 31">
            <a:extLst>
              <a:ext uri="{FF2B5EF4-FFF2-40B4-BE49-F238E27FC236}">
                <a16:creationId xmlns:a16="http://schemas.microsoft.com/office/drawing/2014/main" id="{67FC01E7-9169-4156-939F-4F2E3C137D5F}"/>
              </a:ext>
            </a:extLst>
          </p:cNvPr>
          <p:cNvCxnSpPr/>
          <p:nvPr/>
        </p:nvCxnSpPr>
        <p:spPr>
          <a:xfrm>
            <a:off x="9601200" y="9048750"/>
            <a:ext cx="0" cy="419100"/>
          </a:xfrm>
          <a:prstGeom prst="straightConnector1">
            <a:avLst/>
          </a:prstGeom>
          <a:noFill/>
          <a:ln w="381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34" name="Conector recto de flecha 33">
            <a:extLst>
              <a:ext uri="{FF2B5EF4-FFF2-40B4-BE49-F238E27FC236}">
                <a16:creationId xmlns:a16="http://schemas.microsoft.com/office/drawing/2014/main" id="{FE479050-F625-F9F7-51AB-FDC2D4CACD3F}"/>
              </a:ext>
            </a:extLst>
          </p:cNvPr>
          <p:cNvCxnSpPr/>
          <p:nvPr/>
        </p:nvCxnSpPr>
        <p:spPr>
          <a:xfrm>
            <a:off x="10318645" y="10782300"/>
            <a:ext cx="425555" cy="228600"/>
          </a:xfrm>
          <a:prstGeom prst="straightConnector1">
            <a:avLst/>
          </a:prstGeom>
          <a:noFill/>
          <a:ln w="381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36" name="Conector recto de flecha 35">
            <a:extLst>
              <a:ext uri="{FF2B5EF4-FFF2-40B4-BE49-F238E27FC236}">
                <a16:creationId xmlns:a16="http://schemas.microsoft.com/office/drawing/2014/main" id="{F3A5BD58-841B-9072-898D-FDD7517284E1}"/>
              </a:ext>
            </a:extLst>
          </p:cNvPr>
          <p:cNvCxnSpPr>
            <a:cxnSpLocks/>
          </p:cNvCxnSpPr>
          <p:nvPr/>
        </p:nvCxnSpPr>
        <p:spPr>
          <a:xfrm flipV="1">
            <a:off x="12251419" y="10711043"/>
            <a:ext cx="512338" cy="264226"/>
          </a:xfrm>
          <a:prstGeom prst="straightConnector1">
            <a:avLst/>
          </a:prstGeom>
          <a:noFill/>
          <a:ln w="381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cxnSp>
        <p:nvCxnSpPr>
          <p:cNvPr id="38" name="Conector recto de flecha 37">
            <a:extLst>
              <a:ext uri="{FF2B5EF4-FFF2-40B4-BE49-F238E27FC236}">
                <a16:creationId xmlns:a16="http://schemas.microsoft.com/office/drawing/2014/main" id="{8828AD39-5E80-7361-42B5-558154A45885}"/>
              </a:ext>
            </a:extLst>
          </p:cNvPr>
          <p:cNvCxnSpPr/>
          <p:nvPr/>
        </p:nvCxnSpPr>
        <p:spPr>
          <a:xfrm>
            <a:off x="13235064" y="9048750"/>
            <a:ext cx="0" cy="563332"/>
          </a:xfrm>
          <a:prstGeom prst="straightConnector1">
            <a:avLst/>
          </a:prstGeom>
          <a:noFill/>
          <a:ln w="38100" cap="flat">
            <a:solidFill>
              <a:schemeClr val="bg1"/>
            </a:solidFill>
            <a:prstDash val="solid"/>
            <a:miter lim="400000"/>
            <a:headEnd type="triangle"/>
            <a:tailEnd type="triangle"/>
          </a:ln>
          <a:effectLst/>
          <a:sp3d/>
        </p:spPr>
        <p:style>
          <a:lnRef idx="0">
            <a:scrgbClr r="0" g="0" b="0"/>
          </a:lnRef>
          <a:fillRef idx="0">
            <a:scrgbClr r="0" g="0" b="0"/>
          </a:fillRef>
          <a:effectRef idx="0">
            <a:scrgbClr r="0" g="0" b="0"/>
          </a:effectRef>
          <a:fontRef idx="none"/>
        </p:style>
      </p:cxnSp>
      <p:sp>
        <p:nvSpPr>
          <p:cNvPr id="2" name="Título de la página">
            <a:extLst>
              <a:ext uri="{FF2B5EF4-FFF2-40B4-BE49-F238E27FC236}">
                <a16:creationId xmlns:a16="http://schemas.microsoft.com/office/drawing/2014/main" id="{B47DCAA4-81D2-2B73-23A3-8A48861F4629}"/>
              </a:ext>
            </a:extLst>
          </p:cNvPr>
          <p:cNvSpPr txBox="1"/>
          <p:nvPr/>
        </p:nvSpPr>
        <p:spPr>
          <a:xfrm>
            <a:off x="855690" y="586431"/>
            <a:ext cx="21197366"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INTRODUCTION</a:t>
            </a:r>
            <a:endParaRPr b="1" dirty="0">
              <a:solidFill>
                <a:srgbClr val="FFC000"/>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E2BB043-86F2-6A23-9A78-B5C9E25F3CFB}"/>
              </a:ext>
            </a:extLst>
          </p:cNvPr>
          <p:cNvSpPr txBox="1"/>
          <p:nvPr/>
        </p:nvSpPr>
        <p:spPr>
          <a:xfrm>
            <a:off x="2975540" y="2807793"/>
            <a:ext cx="7950706" cy="2298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5400" b="1" i="0" u="sng" strike="noStrike" cap="none" spc="0" normalizeH="0" baseline="0" dirty="0">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rPr>
              <a:t>Severo Ochoa Centers </a:t>
            </a:r>
            <a:r>
              <a:rPr kumimoji="0" lang="es-ES" sz="5400" b="1" i="0" u="sng" strike="noStrike" cap="none" spc="0" normalizeH="0" baseline="0" dirty="0" err="1">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rPr>
              <a:t>of</a:t>
            </a:r>
            <a:r>
              <a:rPr kumimoji="0" lang="es-ES" sz="5400" b="1" i="0" u="sng" strike="noStrike" cap="none" spc="0" normalizeH="0" baseline="0" dirty="0">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rPr>
              <a:t> </a:t>
            </a:r>
            <a:r>
              <a:rPr kumimoji="0" lang="es-ES" sz="5400" b="1" i="0" u="sng" strike="noStrike" cap="none" spc="0" normalizeH="0" baseline="0" dirty="0" err="1">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rPr>
              <a:t>Excellence</a:t>
            </a:r>
            <a:endParaRPr kumimoji="0" lang="es-ES" sz="5400" b="1" i="0" u="sng" strike="noStrike" cap="none" spc="0" normalizeH="0" baseline="0" dirty="0">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endParaRPr>
          </a:p>
          <a:p>
            <a:pPr marL="0" marR="0" indent="0" algn="ctr" defTabSz="821531"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CuadroTexto 3">
            <a:extLst>
              <a:ext uri="{FF2B5EF4-FFF2-40B4-BE49-F238E27FC236}">
                <a16:creationId xmlns:a16="http://schemas.microsoft.com/office/drawing/2014/main" id="{11A28437-81FA-62C8-714D-422FE52563CF}"/>
              </a:ext>
            </a:extLst>
          </p:cNvPr>
          <p:cNvSpPr txBox="1"/>
          <p:nvPr/>
        </p:nvSpPr>
        <p:spPr>
          <a:xfrm>
            <a:off x="15917444" y="6499014"/>
            <a:ext cx="7950706" cy="5099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5400" b="1" i="0" u="sng" strike="noStrike" cap="none" spc="0" normalizeH="0" baseline="0" dirty="0" err="1">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rPr>
              <a:t>Coopetitive</a:t>
            </a:r>
            <a:r>
              <a:rPr kumimoji="0" lang="es-ES" sz="5400" b="1" i="0" u="sng" strike="noStrike" cap="none" spc="0" normalizeH="0" baseline="0" dirty="0">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rPr>
              <a:t> </a:t>
            </a:r>
            <a:r>
              <a:rPr kumimoji="0" lang="es-ES" sz="5400" b="1" i="0" u="sng" strike="noStrike" cap="none" spc="0" normalizeH="0" baseline="0" dirty="0" err="1">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rPr>
              <a:t>Capability</a:t>
            </a:r>
            <a:endParaRPr kumimoji="0" lang="es-ES" sz="5400" b="1" i="0" u="sng" strike="noStrike" cap="none" spc="0" normalizeH="0" baseline="0" dirty="0">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endParaRPr>
          </a:p>
          <a:p>
            <a:pPr marL="0" marR="0" indent="0" algn="ctr" defTabSz="821531" rtl="0" fontAlgn="auto" latinLnBrk="0" hangingPunct="0">
              <a:lnSpc>
                <a:spcPct val="100000"/>
              </a:lnSpc>
              <a:spcBef>
                <a:spcPts val="0"/>
              </a:spcBef>
              <a:spcAft>
                <a:spcPts val="0"/>
              </a:spcAft>
              <a:buClrTx/>
              <a:buSzTx/>
              <a:buFontTx/>
              <a:buNone/>
              <a:tabLst/>
            </a:pPr>
            <a:endParaRPr kumimoji="0" lang="es-ES" sz="4400" b="1" i="0" u="sng" strike="noStrike" cap="none" spc="0" normalizeH="0" baseline="0" dirty="0">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endParaRPr>
          </a:p>
          <a:p>
            <a:r>
              <a:rPr lang="es-ES" sz="4000" b="0" dirty="0" err="1">
                <a:solidFill>
                  <a:schemeClr val="tx1"/>
                </a:solidFill>
                <a:latin typeface="Calibri" panose="020F0502020204030204" pitchFamily="34" charset="0"/>
                <a:cs typeface="Calibri" panose="020F0502020204030204" pitchFamily="34" charset="0"/>
              </a:rPr>
              <a:t>T</a:t>
            </a:r>
            <a:r>
              <a:rPr kumimoji="0" lang="es-ES" sz="4000" b="0" i="0" u="none" strike="noStrike" cap="none" spc="0" normalizeH="0" baseline="0" dirty="0" err="1">
                <a:ln>
                  <a:noFill/>
                </a:ln>
                <a:solidFill>
                  <a:schemeClr val="tx1"/>
                </a:solidFill>
                <a:effectLst/>
                <a:uFillTx/>
                <a:latin typeface="Calibri" panose="020F0502020204030204" pitchFamily="34" charset="0"/>
                <a:cs typeface="Calibri" panose="020F0502020204030204" pitchFamily="34" charset="0"/>
                <a:sym typeface="Helvetica Neue"/>
              </a:rPr>
              <a:t>he</a:t>
            </a:r>
            <a:r>
              <a:rPr kumimoji="0" lang="es-ES" sz="4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 </a:t>
            </a:r>
            <a:r>
              <a:rPr kumimoji="0" lang="es-ES" sz="4000" b="0" i="0" u="none" strike="noStrike" cap="none" spc="0" normalizeH="0" baseline="0" dirty="0" err="1">
                <a:ln>
                  <a:noFill/>
                </a:ln>
                <a:solidFill>
                  <a:schemeClr val="tx1"/>
                </a:solidFill>
                <a:effectLst/>
                <a:uFillTx/>
                <a:latin typeface="Calibri" panose="020F0502020204030204" pitchFamily="34" charset="0"/>
                <a:cs typeface="Calibri" panose="020F0502020204030204" pitchFamily="34" charset="0"/>
                <a:sym typeface="Helvetica Neue"/>
              </a:rPr>
              <a:t>abilit</a:t>
            </a:r>
            <a:r>
              <a:rPr lang="es-ES" sz="4000" b="0" dirty="0" err="1">
                <a:solidFill>
                  <a:schemeClr val="tx1"/>
                </a:solidFill>
                <a:latin typeface="Calibri" panose="020F0502020204030204" pitchFamily="34" charset="0"/>
                <a:cs typeface="Calibri" panose="020F0502020204030204" pitchFamily="34" charset="0"/>
              </a:rPr>
              <a:t>y</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to</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manage</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tensions</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derived</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from</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the</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paradox</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of</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simultaneous</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cooperation</a:t>
            </a:r>
            <a:r>
              <a:rPr lang="es-ES" sz="4000" b="0" dirty="0">
                <a:solidFill>
                  <a:schemeClr val="tx1"/>
                </a:solidFill>
                <a:latin typeface="Calibri" panose="020F0502020204030204" pitchFamily="34" charset="0"/>
                <a:cs typeface="Calibri" panose="020F0502020204030204" pitchFamily="34" charset="0"/>
              </a:rPr>
              <a:t> and </a:t>
            </a:r>
            <a:r>
              <a:rPr lang="es-ES" sz="4000" b="0" dirty="0" err="1">
                <a:solidFill>
                  <a:schemeClr val="tx1"/>
                </a:solidFill>
                <a:latin typeface="Calibri" panose="020F0502020204030204" pitchFamily="34" charset="0"/>
                <a:cs typeface="Calibri" panose="020F0502020204030204" pitchFamily="34" charset="0"/>
              </a:rPr>
              <a:t>competition</a:t>
            </a:r>
            <a:r>
              <a:rPr lang="es-ES" sz="4000" b="0" dirty="0">
                <a:solidFill>
                  <a:schemeClr val="tx1"/>
                </a:solidFill>
                <a:latin typeface="Calibri" panose="020F0502020204030204" pitchFamily="34" charset="0"/>
                <a:cs typeface="Calibri" panose="020F0502020204030204" pitchFamily="34" charset="0"/>
              </a:rPr>
              <a:t> </a:t>
            </a:r>
            <a:r>
              <a:rPr lang="es-ES" sz="4000" b="0" i="1" dirty="0">
                <a:solidFill>
                  <a:schemeClr val="tx1"/>
                </a:solidFill>
                <a:latin typeface="Calibri" panose="020F0502020204030204" pitchFamily="34" charset="0"/>
                <a:cs typeface="Calibri" panose="020F0502020204030204" pitchFamily="34" charset="0"/>
              </a:rPr>
              <a:t>(Bengtsson et al., 2016)</a:t>
            </a:r>
            <a:endParaRPr kumimoji="0" lang="es-ES" sz="4400" b="1" i="0" u="sng"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endParaRPr>
          </a:p>
          <a:p>
            <a:pPr marL="0" marR="0" indent="0" algn="ctr" defTabSz="821531" rtl="0" fontAlgn="auto" latinLnBrk="0" hangingPunct="0">
              <a:lnSpc>
                <a:spcPct val="100000"/>
              </a:lnSpc>
              <a:spcBef>
                <a:spcPts val="0"/>
              </a:spcBef>
              <a:spcAft>
                <a:spcPts val="0"/>
              </a:spcAft>
              <a:buClrTx/>
              <a:buSzTx/>
              <a:buFontTx/>
              <a:buNone/>
              <a:tabLst/>
            </a:pPr>
            <a:endParaRPr lang="es-ES" dirty="0">
              <a:latin typeface="Calibri" panose="020F0502020204030204" pitchFamily="34" charset="0"/>
              <a:cs typeface="Calibri" panose="020F0502020204030204" pitchFamily="34" charset="0"/>
            </a:endParaRPr>
          </a:p>
          <a:p>
            <a:pPr marL="0" marR="0" indent="0" algn="ctr" defTabSz="821531"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sp>
        <p:nvSpPr>
          <p:cNvPr id="5" name="CuadroTexto 4">
            <a:extLst>
              <a:ext uri="{FF2B5EF4-FFF2-40B4-BE49-F238E27FC236}">
                <a16:creationId xmlns:a16="http://schemas.microsoft.com/office/drawing/2014/main" id="{AD954A27-F55D-F358-7535-13110D0B2DF1}"/>
              </a:ext>
            </a:extLst>
          </p:cNvPr>
          <p:cNvSpPr txBox="1"/>
          <p:nvPr/>
        </p:nvSpPr>
        <p:spPr>
          <a:xfrm>
            <a:off x="1027845" y="5449763"/>
            <a:ext cx="11846096" cy="55611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es-ES" sz="40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a:rPr>
              <a:t>Recognition</a:t>
            </a:r>
            <a:r>
              <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s-ES" sz="40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a:rPr>
              <a:t>by</a:t>
            </a:r>
            <a:r>
              <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s-ES" sz="40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a:rPr>
              <a:t>the</a:t>
            </a:r>
            <a:r>
              <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s-ES" sz="40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a:rPr>
              <a:t>Spanish</a:t>
            </a:r>
            <a:r>
              <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s-ES" sz="40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a:rPr>
              <a:t>government</a:t>
            </a:r>
            <a:endPar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0" marR="0" indent="0" algn="l" defTabSz="821531" rtl="0" fontAlgn="auto" latinLnBrk="0" hangingPunct="0">
              <a:lnSpc>
                <a:spcPct val="100000"/>
              </a:lnSpc>
              <a:spcBef>
                <a:spcPts val="0"/>
              </a:spcBef>
              <a:spcAft>
                <a:spcPts val="0"/>
              </a:spcAft>
              <a:buClrTx/>
              <a:buSzTx/>
              <a:buFontTx/>
              <a:buNone/>
              <a:tabLst/>
            </a:pPr>
            <a:endPar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0" marR="0" indent="0" algn="l" defTabSz="821531" rtl="0" fontAlgn="auto" latinLnBrk="0" hangingPunct="0">
              <a:lnSpc>
                <a:spcPct val="100000"/>
              </a:lnSpc>
              <a:spcBef>
                <a:spcPts val="0"/>
              </a:spcBef>
              <a:spcAft>
                <a:spcPts val="0"/>
              </a:spcAft>
              <a:buClrTx/>
              <a:buSzTx/>
              <a:buFontTx/>
              <a:buNone/>
              <a:tabLst/>
            </a:pPr>
            <a:r>
              <a:rPr lang="es-ES" sz="4000" b="0" dirty="0">
                <a:latin typeface="Calibri" panose="020F0502020204030204" pitchFamily="34" charset="0"/>
                <a:cs typeface="Calibri" panose="020F0502020204030204" pitchFamily="34" charset="0"/>
              </a:rPr>
              <a:t>R&amp;D </a:t>
            </a:r>
            <a:r>
              <a:rPr lang="es-ES" sz="4000" b="0" dirty="0" err="1">
                <a:latin typeface="Calibri" panose="020F0502020204030204" pitchFamily="34" charset="0"/>
                <a:cs typeface="Calibri" panose="020F0502020204030204" pitchFamily="34" charset="0"/>
              </a:rPr>
              <a:t>institution</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that</a:t>
            </a:r>
            <a:r>
              <a:rPr lang="es-ES" sz="4000" b="0" dirty="0">
                <a:latin typeface="Calibri" panose="020F0502020204030204" pitchFamily="34" charset="0"/>
                <a:cs typeface="Calibri" panose="020F0502020204030204" pitchFamily="34" charset="0"/>
              </a:rPr>
              <a:t> are </a:t>
            </a:r>
            <a:r>
              <a:rPr lang="es-ES" sz="4000" b="0" dirty="0" err="1">
                <a:latin typeface="Calibri" panose="020F0502020204030204" pitchFamily="34" charset="0"/>
                <a:cs typeface="Calibri" panose="020F0502020204030204" pitchFamily="34" charset="0"/>
              </a:rPr>
              <a:t>examples</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of</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the</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quality</a:t>
            </a:r>
            <a:r>
              <a:rPr lang="es-ES" sz="4000" b="0" dirty="0">
                <a:latin typeface="Calibri" panose="020F0502020204030204" pitchFamily="34" charset="0"/>
                <a:cs typeface="Calibri" panose="020F0502020204030204" pitchFamily="34" charset="0"/>
              </a:rPr>
              <a:t> and </a:t>
            </a:r>
            <a:r>
              <a:rPr lang="es-ES" sz="4000" b="0" dirty="0" err="1">
                <a:latin typeface="Calibri" panose="020F0502020204030204" pitchFamily="34" charset="0"/>
                <a:cs typeface="Calibri" panose="020F0502020204030204" pitchFamily="34" charset="0"/>
              </a:rPr>
              <a:t>relevance</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of</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research</a:t>
            </a:r>
            <a:r>
              <a:rPr lang="es-ES" sz="4000" b="0" dirty="0">
                <a:latin typeface="Calibri" panose="020F0502020204030204" pitchFamily="34" charset="0"/>
                <a:cs typeface="Calibri" panose="020F0502020204030204" pitchFamily="34" charset="0"/>
              </a:rPr>
              <a:t> in </a:t>
            </a:r>
            <a:r>
              <a:rPr lang="es-ES" sz="4000" b="0" dirty="0" err="1">
                <a:latin typeface="Calibri" panose="020F0502020204030204" pitchFamily="34" charset="0"/>
                <a:cs typeface="Calibri" panose="020F0502020204030204" pitchFamily="34" charset="0"/>
              </a:rPr>
              <a:t>Spain</a:t>
            </a:r>
            <a:endParaRPr lang="es-ES" sz="4000" b="0" dirty="0">
              <a:latin typeface="Calibri" panose="020F0502020204030204" pitchFamily="34" charset="0"/>
              <a:cs typeface="Calibri" panose="020F0502020204030204" pitchFamily="34" charset="0"/>
            </a:endParaRPr>
          </a:p>
          <a:p>
            <a:pPr marL="0" marR="0" indent="0" algn="l" defTabSz="821531" rtl="0" fontAlgn="auto" latinLnBrk="0" hangingPunct="0">
              <a:lnSpc>
                <a:spcPct val="100000"/>
              </a:lnSpc>
              <a:spcBef>
                <a:spcPts val="0"/>
              </a:spcBef>
              <a:spcAft>
                <a:spcPts val="0"/>
              </a:spcAft>
              <a:buClrTx/>
              <a:buSzTx/>
              <a:buFontTx/>
              <a:buNone/>
              <a:tabLst/>
            </a:pPr>
            <a:endPar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0" marR="0" indent="0" algn="l" defTabSz="821531" rtl="0" fontAlgn="auto" latinLnBrk="0" hangingPunct="0">
              <a:lnSpc>
                <a:spcPct val="100000"/>
              </a:lnSpc>
              <a:spcBef>
                <a:spcPts val="0"/>
              </a:spcBef>
              <a:spcAft>
                <a:spcPts val="0"/>
              </a:spcAft>
              <a:buClrTx/>
              <a:buSzTx/>
              <a:buFontTx/>
              <a:buNone/>
              <a:tabLst/>
            </a:pPr>
            <a:r>
              <a:rPr lang="es-ES" sz="4000" b="0" dirty="0" err="1">
                <a:latin typeface="Calibri" panose="020F0502020204030204" pitchFamily="34" charset="0"/>
                <a:cs typeface="Calibri" panose="020F0502020204030204" pitchFamily="34" charset="0"/>
              </a:rPr>
              <a:t>Leading-edge</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Research</a:t>
            </a:r>
            <a:r>
              <a:rPr lang="es-ES" sz="4000" b="0" dirty="0">
                <a:latin typeface="Calibri" panose="020F0502020204030204" pitchFamily="34" charset="0"/>
                <a:cs typeface="Calibri" panose="020F0502020204030204" pitchFamily="34" charset="0"/>
              </a:rPr>
              <a:t> </a:t>
            </a:r>
            <a:r>
              <a:rPr lang="es-ES" sz="4000" b="0" dirty="0" err="1">
                <a:latin typeface="Calibri" panose="020F0502020204030204" pitchFamily="34" charset="0"/>
                <a:cs typeface="Calibri" panose="020F0502020204030204" pitchFamily="34" charset="0"/>
              </a:rPr>
              <a:t>Programs</a:t>
            </a:r>
            <a:endParaRPr lang="es-ES" sz="4000" b="0" dirty="0">
              <a:latin typeface="Calibri" panose="020F0502020204030204" pitchFamily="34" charset="0"/>
              <a:cs typeface="Calibri" panose="020F0502020204030204" pitchFamily="34" charset="0"/>
            </a:endParaRPr>
          </a:p>
          <a:p>
            <a:pPr marL="0" marR="0" indent="0" algn="l" defTabSz="821531" rtl="0" fontAlgn="auto" latinLnBrk="0" hangingPunct="0">
              <a:lnSpc>
                <a:spcPct val="100000"/>
              </a:lnSpc>
              <a:spcBef>
                <a:spcPts val="0"/>
              </a:spcBef>
              <a:spcAft>
                <a:spcPts val="0"/>
              </a:spcAft>
              <a:buClrTx/>
              <a:buSzTx/>
              <a:buFontTx/>
              <a:buNone/>
              <a:tabLst/>
            </a:pPr>
            <a:endParaRPr lang="es-ES" sz="4000" b="0" dirty="0">
              <a:latin typeface="Calibri" panose="020F0502020204030204" pitchFamily="34" charset="0"/>
              <a:cs typeface="Calibri" panose="020F0502020204030204" pitchFamily="34" charset="0"/>
            </a:endParaRPr>
          </a:p>
          <a:p>
            <a:pPr marL="0" marR="0" indent="0" algn="l" defTabSz="821531" rtl="0" fontAlgn="auto" latinLnBrk="0" hangingPunct="0">
              <a:lnSpc>
                <a:spcPct val="100000"/>
              </a:lnSpc>
              <a:spcBef>
                <a:spcPts val="0"/>
              </a:spcBef>
              <a:spcAft>
                <a:spcPts val="0"/>
              </a:spcAft>
              <a:buClrTx/>
              <a:buSzTx/>
              <a:buFontTx/>
              <a:buNone/>
              <a:tabLst/>
            </a:pPr>
            <a:r>
              <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International competitive Human </a:t>
            </a:r>
            <a:r>
              <a:rPr kumimoji="0" lang="es-ES" sz="40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a:rPr>
              <a:t>Resource</a:t>
            </a:r>
            <a:r>
              <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a:t>
            </a:r>
            <a:r>
              <a:rPr kumimoji="0" lang="es-ES" sz="40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Helvetica Neue"/>
              </a:rPr>
              <a:t>Pr</a:t>
            </a:r>
            <a:r>
              <a:rPr lang="es-ES" sz="4000" b="0" dirty="0" err="1">
                <a:latin typeface="Calibri" panose="020F0502020204030204" pitchFamily="34" charset="0"/>
                <a:cs typeface="Calibri" panose="020F0502020204030204" pitchFamily="34" charset="0"/>
              </a:rPr>
              <a:t>ogram</a:t>
            </a:r>
            <a:endParaRPr kumimoji="0" lang="es-E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0" marR="0" indent="0" algn="ctr" defTabSz="821531"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Flecha: a la izquierda y derecha 6">
            <a:extLst>
              <a:ext uri="{FF2B5EF4-FFF2-40B4-BE49-F238E27FC236}">
                <a16:creationId xmlns:a16="http://schemas.microsoft.com/office/drawing/2014/main" id="{38ED2F50-A557-1F70-B1DE-947A0E1D80D5}"/>
              </a:ext>
            </a:extLst>
          </p:cNvPr>
          <p:cNvSpPr/>
          <p:nvPr/>
        </p:nvSpPr>
        <p:spPr>
          <a:xfrm>
            <a:off x="12573854" y="7198848"/>
            <a:ext cx="2565400" cy="1360719"/>
          </a:xfrm>
          <a:prstGeom prst="leftRightArrow">
            <a:avLst/>
          </a:prstGeom>
          <a:solidFill>
            <a:schemeClr val="accent1">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 name="Picture 28">
            <a:extLst>
              <a:ext uri="{FF2B5EF4-FFF2-40B4-BE49-F238E27FC236}">
                <a16:creationId xmlns:a16="http://schemas.microsoft.com/office/drawing/2014/main" id="{F5273A8F-2704-1F2B-30DA-C05A483E269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9788" y="5448845"/>
            <a:ext cx="525902" cy="719517"/>
          </a:xfrm>
          <a:prstGeom prst="rect">
            <a:avLst/>
          </a:prstGeom>
        </p:spPr>
      </p:pic>
      <p:pic>
        <p:nvPicPr>
          <p:cNvPr id="9" name="Picture 28">
            <a:extLst>
              <a:ext uri="{FF2B5EF4-FFF2-40B4-BE49-F238E27FC236}">
                <a16:creationId xmlns:a16="http://schemas.microsoft.com/office/drawing/2014/main" id="{5B7E5794-A0D5-2CAA-8834-97C0CB0DA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9788" y="6657978"/>
            <a:ext cx="525902" cy="719517"/>
          </a:xfrm>
          <a:prstGeom prst="rect">
            <a:avLst/>
          </a:prstGeom>
        </p:spPr>
      </p:pic>
      <p:pic>
        <p:nvPicPr>
          <p:cNvPr id="10" name="Picture 28">
            <a:extLst>
              <a:ext uri="{FF2B5EF4-FFF2-40B4-BE49-F238E27FC236}">
                <a16:creationId xmlns:a16="http://schemas.microsoft.com/office/drawing/2014/main" id="{803594C7-C8E1-A061-5976-00F884B000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9788" y="8468519"/>
            <a:ext cx="525902" cy="719517"/>
          </a:xfrm>
          <a:prstGeom prst="rect">
            <a:avLst/>
          </a:prstGeom>
        </p:spPr>
      </p:pic>
      <p:pic>
        <p:nvPicPr>
          <p:cNvPr id="11" name="Picture 28">
            <a:extLst>
              <a:ext uri="{FF2B5EF4-FFF2-40B4-BE49-F238E27FC236}">
                <a16:creationId xmlns:a16="http://schemas.microsoft.com/office/drawing/2014/main" id="{DC2B8D22-37E9-B048-6C26-B64CF8C850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9788" y="9717478"/>
            <a:ext cx="525902" cy="719517"/>
          </a:xfrm>
          <a:prstGeom prst="rect">
            <a:avLst/>
          </a:prstGeom>
        </p:spPr>
      </p:pic>
      <p:pic>
        <p:nvPicPr>
          <p:cNvPr id="13" name="Imagen 12">
            <a:extLst>
              <a:ext uri="{FF2B5EF4-FFF2-40B4-BE49-F238E27FC236}">
                <a16:creationId xmlns:a16="http://schemas.microsoft.com/office/drawing/2014/main" id="{2265B851-1AF4-6B24-01EC-DAC5812A267C}"/>
              </a:ext>
            </a:extLst>
          </p:cNvPr>
          <p:cNvPicPr>
            <a:picLocks noChangeAspect="1"/>
          </p:cNvPicPr>
          <p:nvPr/>
        </p:nvPicPr>
        <p:blipFill>
          <a:blip r:embed="rId6"/>
          <a:stretch>
            <a:fillRect/>
          </a:stretch>
        </p:blipFill>
        <p:spPr>
          <a:xfrm>
            <a:off x="18009109" y="2464038"/>
            <a:ext cx="3767375" cy="3704324"/>
          </a:xfrm>
          <a:prstGeom prst="rect">
            <a:avLst/>
          </a:prstGeom>
        </p:spPr>
      </p:pic>
    </p:spTree>
    <p:extLst>
      <p:ext uri="{BB962C8B-B14F-4D97-AF65-F5344CB8AC3E}">
        <p14:creationId xmlns:p14="http://schemas.microsoft.com/office/powerpoint/2010/main" val="18342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2" name="Título de la página">
            <a:extLst>
              <a:ext uri="{FF2B5EF4-FFF2-40B4-BE49-F238E27FC236}">
                <a16:creationId xmlns:a16="http://schemas.microsoft.com/office/drawing/2014/main" id="{C5376D08-C10E-7DE1-1535-02BEB4B35F7A}"/>
              </a:ext>
            </a:extLst>
          </p:cNvPr>
          <p:cNvSpPr txBox="1"/>
          <p:nvPr/>
        </p:nvSpPr>
        <p:spPr>
          <a:xfrm>
            <a:off x="855690" y="586431"/>
            <a:ext cx="21197366"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THEORY FRAMEWORK</a:t>
            </a:r>
            <a:endParaRPr b="1" dirty="0">
              <a:solidFill>
                <a:srgbClr val="FFC000"/>
              </a:solidFill>
              <a:latin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25D17149-188A-DF0E-D2AA-D007EC504039}"/>
              </a:ext>
            </a:extLst>
          </p:cNvPr>
          <p:cNvPicPr>
            <a:picLocks noChangeAspect="1"/>
          </p:cNvPicPr>
          <p:nvPr/>
        </p:nvPicPr>
        <p:blipFill>
          <a:blip r:embed="rId4"/>
          <a:stretch>
            <a:fillRect/>
          </a:stretch>
        </p:blipFill>
        <p:spPr>
          <a:xfrm>
            <a:off x="2330944" y="2319182"/>
            <a:ext cx="18547856" cy="11570685"/>
          </a:xfrm>
          <a:prstGeom prst="rect">
            <a:avLst/>
          </a:prstGeom>
        </p:spPr>
      </p:pic>
    </p:spTree>
    <p:extLst>
      <p:ext uri="{BB962C8B-B14F-4D97-AF65-F5344CB8AC3E}">
        <p14:creationId xmlns:p14="http://schemas.microsoft.com/office/powerpoint/2010/main" val="1290155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76A555D-DB94-7BB3-39A7-5DE9EEBD9D1B}"/>
              </a:ext>
            </a:extLst>
          </p:cNvPr>
          <p:cNvPicPr>
            <a:picLocks noChangeAspect="1"/>
          </p:cNvPicPr>
          <p:nvPr/>
        </p:nvPicPr>
        <p:blipFill>
          <a:blip r:embed="rId3">
            <a:alphaModFix amt="20000"/>
          </a:blip>
          <a:stretch>
            <a:fillRect/>
          </a:stretch>
        </p:blipFill>
        <p:spPr>
          <a:xfrm>
            <a:off x="3400859" y="2160598"/>
            <a:ext cx="16107028" cy="10004403"/>
          </a:xfrm>
          <a:prstGeom prst="rect">
            <a:avLst/>
          </a:prstGeom>
        </p:spPr>
      </p:pic>
      <p:pic>
        <p:nvPicPr>
          <p:cNvPr id="58" name="fondo_pag.png" descr="fondo_pag.png"/>
          <p:cNvPicPr>
            <a:picLocks noChangeAspect="1"/>
          </p:cNvPicPr>
          <p:nvPr/>
        </p:nvPicPr>
        <p:blipFill>
          <a:blip r:embed="rId4"/>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2" name="Título de la página">
            <a:extLst>
              <a:ext uri="{FF2B5EF4-FFF2-40B4-BE49-F238E27FC236}">
                <a16:creationId xmlns:a16="http://schemas.microsoft.com/office/drawing/2014/main" id="{C5376D08-C10E-7DE1-1535-02BEB4B35F7A}"/>
              </a:ext>
            </a:extLst>
          </p:cNvPr>
          <p:cNvSpPr txBox="1"/>
          <p:nvPr/>
        </p:nvSpPr>
        <p:spPr>
          <a:xfrm>
            <a:off x="855690" y="586431"/>
            <a:ext cx="21197366"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THEORY FRAMEWORK</a:t>
            </a:r>
            <a:endParaRPr b="1" dirty="0">
              <a:solidFill>
                <a:srgbClr val="FFC000"/>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D9214A0B-90B7-E168-CD9A-82439B00C76C}"/>
              </a:ext>
            </a:extLst>
          </p:cNvPr>
          <p:cNvSpPr txBox="1"/>
          <p:nvPr/>
        </p:nvSpPr>
        <p:spPr>
          <a:xfrm>
            <a:off x="7898597" y="2601914"/>
            <a:ext cx="15328406"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defTabSz="584200"/>
            <a:r>
              <a:rPr lang="es-ES" sz="3600" dirty="0">
                <a:latin typeface="Calibri" panose="020F0502020204030204" pitchFamily="34" charset="0"/>
                <a:cs typeface="Calibri" panose="020F0502020204030204" pitchFamily="34" charset="0"/>
              </a:rPr>
              <a:t>Social capital </a:t>
            </a:r>
            <a:r>
              <a:rPr lang="es-ES" sz="3600" dirty="0" err="1">
                <a:latin typeface="Calibri" panose="020F0502020204030204" pitchFamily="34" charset="0"/>
                <a:cs typeface="Calibri" panose="020F0502020204030204" pitchFamily="34" charset="0"/>
              </a:rPr>
              <a:t>is</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defined</a:t>
            </a:r>
            <a:r>
              <a:rPr lang="es-ES" sz="3600" dirty="0">
                <a:latin typeface="Calibri" panose="020F0502020204030204" pitchFamily="34" charset="0"/>
                <a:cs typeface="Calibri" panose="020F0502020204030204" pitchFamily="34" charset="0"/>
              </a:rPr>
              <a:t> as ‘’</a:t>
            </a:r>
            <a:r>
              <a:rPr lang="en-US" sz="3600" dirty="0">
                <a:latin typeface="Calibri" panose="020F0502020204030204" pitchFamily="34" charset="0"/>
                <a:cs typeface="Calibri" panose="020F0502020204030204" pitchFamily="34" charset="0"/>
              </a:rPr>
              <a:t>the sum of the actual and potential resources embedded within, available through, and derived from the network of relationships possessed by an individual or social unit” </a:t>
            </a:r>
            <a:r>
              <a:rPr lang="es-ES" sz="2800" b="0" i="1" dirty="0">
                <a:latin typeface="Calibri" panose="020F0502020204030204" pitchFamily="34" charset="0"/>
                <a:cs typeface="Calibri" panose="020F0502020204030204" pitchFamily="34" charset="0"/>
              </a:rPr>
              <a:t>(</a:t>
            </a:r>
            <a:r>
              <a:rPr lang="es-ES" sz="2800" b="0" i="1" dirty="0" err="1">
                <a:latin typeface="Calibri" panose="020F0502020204030204" pitchFamily="34" charset="0"/>
                <a:cs typeface="Calibri" panose="020F0502020204030204" pitchFamily="34" charset="0"/>
              </a:rPr>
              <a:t>Nahapiet</a:t>
            </a:r>
            <a:r>
              <a:rPr lang="es-ES" sz="2800" b="0" i="1" dirty="0">
                <a:latin typeface="Calibri" panose="020F0502020204030204" pitchFamily="34" charset="0"/>
                <a:cs typeface="Calibri" panose="020F0502020204030204" pitchFamily="34" charset="0"/>
              </a:rPr>
              <a:t> &amp; </a:t>
            </a:r>
            <a:r>
              <a:rPr lang="es-ES" sz="2800" b="0" i="1" dirty="0" err="1">
                <a:latin typeface="Calibri" panose="020F0502020204030204" pitchFamily="34" charset="0"/>
                <a:cs typeface="Calibri" panose="020F0502020204030204" pitchFamily="34" charset="0"/>
              </a:rPr>
              <a:t>Goshal</a:t>
            </a:r>
            <a:r>
              <a:rPr lang="es-ES" sz="2800" b="0" i="1" dirty="0">
                <a:latin typeface="Calibri" panose="020F0502020204030204" pitchFamily="34" charset="0"/>
                <a:cs typeface="Calibri" panose="020F0502020204030204" pitchFamily="34" charset="0"/>
              </a:rPr>
              <a:t>, 1998). </a:t>
            </a:r>
            <a:r>
              <a:rPr lang="es-ES" sz="3600" dirty="0" err="1">
                <a:latin typeface="Calibri" panose="020F0502020204030204" pitchFamily="34" charset="0"/>
                <a:cs typeface="Calibri" panose="020F0502020204030204" pitchFamily="34" charset="0"/>
              </a:rPr>
              <a:t>These</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networks</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allow</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the</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combination</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of</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knowledge</a:t>
            </a:r>
            <a:r>
              <a:rPr lang="es-ES" sz="3600" dirty="0">
                <a:latin typeface="Calibri" panose="020F0502020204030204" pitchFamily="34" charset="0"/>
                <a:cs typeface="Calibri" panose="020F0502020204030204" pitchFamily="34" charset="0"/>
              </a:rPr>
              <a:t> and </a:t>
            </a:r>
            <a:r>
              <a:rPr lang="es-ES" sz="3600" dirty="0" err="1">
                <a:latin typeface="Calibri" panose="020F0502020204030204" pitchFamily="34" charset="0"/>
                <a:cs typeface="Calibri" panose="020F0502020204030204" pitchFamily="34" charset="0"/>
              </a:rPr>
              <a:t>skills</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to</a:t>
            </a:r>
            <a:r>
              <a:rPr lang="es-ES" sz="3600" dirty="0">
                <a:latin typeface="Calibri" panose="020F0502020204030204" pitchFamily="34" charset="0"/>
                <a:cs typeface="Calibri" panose="020F0502020204030204" pitchFamily="34" charset="0"/>
              </a:rPr>
              <a:t> </a:t>
            </a:r>
            <a:r>
              <a:rPr lang="es-ES" sz="3600" dirty="0" err="1">
                <a:latin typeface="Calibri" panose="020F0502020204030204" pitchFamily="34" charset="0"/>
                <a:cs typeface="Calibri" panose="020F0502020204030204" pitchFamily="34" charset="0"/>
              </a:rPr>
              <a:t>create</a:t>
            </a:r>
            <a:r>
              <a:rPr lang="es-ES" sz="3600" dirty="0">
                <a:latin typeface="Calibri" panose="020F0502020204030204" pitchFamily="34" charset="0"/>
                <a:cs typeface="Calibri" panose="020F0502020204030204" pitchFamily="34" charset="0"/>
              </a:rPr>
              <a:t> new </a:t>
            </a:r>
            <a:r>
              <a:rPr lang="es-ES" sz="3600" dirty="0" err="1">
                <a:latin typeface="Calibri" panose="020F0502020204030204" pitchFamily="34" charset="0"/>
                <a:cs typeface="Calibri" panose="020F0502020204030204" pitchFamily="34" charset="0"/>
              </a:rPr>
              <a:t>knowledge</a:t>
            </a:r>
            <a:r>
              <a:rPr lang="es-ES" sz="3600" dirty="0">
                <a:latin typeface="Calibri" panose="020F0502020204030204" pitchFamily="34" charset="0"/>
                <a:cs typeface="Calibri" panose="020F0502020204030204" pitchFamily="34" charset="0"/>
              </a:rPr>
              <a:t> </a:t>
            </a:r>
            <a:r>
              <a:rPr lang="es-ES" sz="2800" b="0" i="1" dirty="0">
                <a:latin typeface="Calibri" panose="020F0502020204030204" pitchFamily="34" charset="0"/>
                <a:cs typeface="Calibri" panose="020F0502020204030204" pitchFamily="34" charset="0"/>
              </a:rPr>
              <a:t>(De Frutos-</a:t>
            </a:r>
            <a:r>
              <a:rPr lang="es-ES" sz="2800" b="0" i="1" dirty="0" err="1">
                <a:latin typeface="Calibri" panose="020F0502020204030204" pitchFamily="34" charset="0"/>
                <a:cs typeface="Calibri" panose="020F0502020204030204" pitchFamily="34" charset="0"/>
              </a:rPr>
              <a:t>Belizón</a:t>
            </a:r>
            <a:r>
              <a:rPr lang="es-ES" sz="2800" b="0" i="1" dirty="0">
                <a:latin typeface="Calibri" panose="020F0502020204030204" pitchFamily="34" charset="0"/>
                <a:cs typeface="Calibri" panose="020F0502020204030204" pitchFamily="34" charset="0"/>
              </a:rPr>
              <a:t> et al., 2019)</a:t>
            </a:r>
            <a:endParaRPr lang="es-ES" sz="4000" b="0" i="1" dirty="0">
              <a:latin typeface="Calibri" panose="020F0502020204030204" pitchFamily="34" charset="0"/>
              <a:cs typeface="Calibri" panose="020F0502020204030204" pitchFamily="34" charset="0"/>
            </a:endParaRPr>
          </a:p>
        </p:txBody>
      </p:sp>
      <p:grpSp>
        <p:nvGrpSpPr>
          <p:cNvPr id="3" name="Grupo 2">
            <a:extLst>
              <a:ext uri="{FF2B5EF4-FFF2-40B4-BE49-F238E27FC236}">
                <a16:creationId xmlns:a16="http://schemas.microsoft.com/office/drawing/2014/main" id="{6C7F548B-2111-EA74-1614-A67ADCE846F9}"/>
              </a:ext>
            </a:extLst>
          </p:cNvPr>
          <p:cNvGrpSpPr/>
          <p:nvPr/>
        </p:nvGrpSpPr>
        <p:grpSpPr>
          <a:xfrm>
            <a:off x="7505700" y="6624975"/>
            <a:ext cx="15593901" cy="6565900"/>
            <a:chOff x="7505700" y="6624975"/>
            <a:chExt cx="15593901" cy="6565900"/>
          </a:xfrm>
        </p:grpSpPr>
        <p:sp>
          <p:nvSpPr>
            <p:cNvPr id="8" name="CuadroTexto 7">
              <a:extLst>
                <a:ext uri="{FF2B5EF4-FFF2-40B4-BE49-F238E27FC236}">
                  <a16:creationId xmlns:a16="http://schemas.microsoft.com/office/drawing/2014/main" id="{6B54147A-E2EC-DE4B-F19F-3D68421E151C}"/>
                </a:ext>
              </a:extLst>
            </p:cNvPr>
            <p:cNvSpPr txBox="1"/>
            <p:nvPr/>
          </p:nvSpPr>
          <p:spPr>
            <a:xfrm>
              <a:off x="8025998" y="6624975"/>
              <a:ext cx="15073603" cy="6565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584200"/>
              <a:r>
                <a:rPr lang="es-ES" sz="3600" dirty="0">
                  <a:latin typeface="Calibri" panose="020F0502020204030204" pitchFamily="34" charset="0"/>
                  <a:cs typeface="Calibri" panose="020F0502020204030204" pitchFamily="34" charset="0"/>
                </a:rPr>
                <a:t>SOCIAL CAPITAL IN COOPETITION</a:t>
              </a:r>
            </a:p>
            <a:p>
              <a:pPr defTabSz="584200"/>
              <a:endParaRPr lang="es-ES" sz="3600" dirty="0">
                <a:latin typeface="Calibri" panose="020F0502020204030204" pitchFamily="34" charset="0"/>
                <a:cs typeface="Calibri" panose="020F0502020204030204" pitchFamily="34" charset="0"/>
              </a:endParaRPr>
            </a:p>
            <a:p>
              <a:pPr algn="just" defTabSz="584200"/>
              <a:r>
                <a:rPr lang="en-US" sz="3600" u="sng" dirty="0">
                  <a:latin typeface="Calibri" panose="020F0502020204030204" pitchFamily="34" charset="0"/>
                  <a:cs typeface="Calibri" panose="020F0502020204030204" pitchFamily="34" charset="0"/>
                </a:rPr>
                <a:t>Structural dimension:</a:t>
              </a:r>
              <a:r>
                <a:rPr lang="en-US" sz="3600" dirty="0">
                  <a:latin typeface="Calibri" panose="020F0502020204030204" pitchFamily="34" charset="0"/>
                  <a:cs typeface="Calibri" panose="020F0502020204030204" pitchFamily="34" charset="0"/>
                </a:rPr>
                <a:t> Strong ties increases knowledge sharing </a:t>
              </a:r>
              <a:r>
                <a:rPr lang="es-ES" sz="2800" i="1" dirty="0">
                  <a:latin typeface="Calibri" panose="020F0502020204030204" pitchFamily="34" charset="0"/>
                  <a:cs typeface="Calibri" panose="020F0502020204030204" pitchFamily="34" charset="0"/>
                </a:rPr>
                <a:t>(</a:t>
              </a:r>
              <a:r>
                <a:rPr lang="es-ES" sz="2800" i="1" dirty="0" err="1">
                  <a:latin typeface="Calibri" panose="020F0502020204030204" pitchFamily="34" charset="0"/>
                  <a:cs typeface="Calibri" panose="020F0502020204030204" pitchFamily="34" charset="0"/>
                </a:rPr>
                <a:t>Hentonnen</a:t>
              </a:r>
              <a:r>
                <a:rPr lang="es-ES" sz="2800" i="1" dirty="0">
                  <a:latin typeface="Calibri" panose="020F0502020204030204" pitchFamily="34" charset="0"/>
                  <a:cs typeface="Calibri" panose="020F0502020204030204" pitchFamily="34" charset="0"/>
                </a:rPr>
                <a:t> et al., 2014)</a:t>
              </a:r>
            </a:p>
            <a:p>
              <a:pPr algn="just" defTabSz="584200"/>
              <a:endParaRPr lang="es-ES" sz="3600" dirty="0">
                <a:latin typeface="Calibri" panose="020F0502020204030204" pitchFamily="34" charset="0"/>
                <a:cs typeface="Calibri" panose="020F0502020204030204" pitchFamily="34" charset="0"/>
              </a:endParaRPr>
            </a:p>
            <a:p>
              <a:pPr algn="just" defTabSz="584200"/>
              <a:r>
                <a:rPr lang="en-US" sz="3600" u="sng" dirty="0">
                  <a:latin typeface="Calibri" panose="020F0502020204030204" pitchFamily="34" charset="0"/>
                  <a:cs typeface="Calibri" panose="020F0502020204030204" pitchFamily="34" charset="0"/>
                </a:rPr>
                <a:t>Relational dimension:</a:t>
              </a:r>
              <a:r>
                <a:rPr lang="en-US" sz="3600" dirty="0">
                  <a:latin typeface="Calibri" panose="020F0502020204030204" pitchFamily="34" charset="0"/>
                  <a:cs typeface="Calibri" panose="020F0502020204030204" pitchFamily="34" charset="0"/>
                </a:rPr>
                <a:t> Trust increases motivation to share knowledge and willingness to cooperate with competitors </a:t>
              </a:r>
              <a:r>
                <a:rPr lang="es-ES" sz="2800" i="1" dirty="0">
                  <a:latin typeface="Calibri" panose="020F0502020204030204" pitchFamily="34" charset="0"/>
                  <a:cs typeface="Calibri" panose="020F0502020204030204" pitchFamily="34" charset="0"/>
                </a:rPr>
                <a:t>(</a:t>
              </a:r>
              <a:r>
                <a:rPr lang="da-DK" sz="2800" i="1" dirty="0">
                  <a:latin typeface="Calibri" panose="020F0502020204030204" pitchFamily="34" charset="0"/>
                  <a:cs typeface="Calibri" panose="020F0502020204030204" pitchFamily="34" charset="0"/>
                </a:rPr>
                <a:t>Baruch &amp; Lin, 2012; Chuang et al., 2016; Rouyre, 2021)</a:t>
              </a:r>
            </a:p>
            <a:p>
              <a:pPr algn="just" defTabSz="584200"/>
              <a:br>
                <a:rPr lang="da-DK" sz="3600" dirty="0">
                  <a:latin typeface="Calibri" panose="020F0502020204030204" pitchFamily="34" charset="0"/>
                  <a:cs typeface="Calibri" panose="020F0502020204030204" pitchFamily="34" charset="0"/>
                </a:rPr>
              </a:br>
              <a:r>
                <a:rPr lang="en-US" sz="3600" u="sng" dirty="0">
                  <a:latin typeface="Calibri" panose="020F0502020204030204" pitchFamily="34" charset="0"/>
                  <a:cs typeface="Calibri" panose="020F0502020204030204" pitchFamily="34" charset="0"/>
                </a:rPr>
                <a:t>Cognitive dimension:</a:t>
              </a:r>
              <a:r>
                <a:rPr lang="en-US" sz="3600" dirty="0">
                  <a:latin typeface="Calibri" panose="020F0502020204030204" pitchFamily="34" charset="0"/>
                  <a:cs typeface="Calibri" panose="020F0502020204030204" pitchFamily="34" charset="0"/>
                </a:rPr>
                <a:t> Common language and vision can positively influence scientific performance </a:t>
              </a:r>
              <a:r>
                <a:rPr lang="da-DK" sz="2800" i="1" dirty="0">
                  <a:latin typeface="Calibri" panose="020F0502020204030204" pitchFamily="34" charset="0"/>
                  <a:cs typeface="Calibri" panose="020F0502020204030204" pitchFamily="34" charset="0"/>
                </a:rPr>
                <a:t>(Benítez-Núñez et al., 2022)</a:t>
              </a:r>
              <a:endParaRPr lang="es-ES" sz="2800" i="1" dirty="0">
                <a:latin typeface="Calibri" panose="020F0502020204030204" pitchFamily="34" charset="0"/>
                <a:cs typeface="Calibri" panose="020F0502020204030204" pitchFamily="34" charset="0"/>
              </a:endParaRPr>
            </a:p>
            <a:p>
              <a:pPr algn="just" defTabSz="584200"/>
              <a:endParaRPr lang="es-ES" sz="4000" b="0" dirty="0">
                <a:latin typeface="Calibri" panose="020F0502020204030204" pitchFamily="34" charset="0"/>
                <a:cs typeface="Calibri" panose="020F0502020204030204" pitchFamily="34" charset="0"/>
              </a:endParaRPr>
            </a:p>
          </p:txBody>
        </p:sp>
        <p:cxnSp>
          <p:nvCxnSpPr>
            <p:cNvPr id="16" name="Conector recto 15">
              <a:extLst>
                <a:ext uri="{FF2B5EF4-FFF2-40B4-BE49-F238E27FC236}">
                  <a16:creationId xmlns:a16="http://schemas.microsoft.com/office/drawing/2014/main" id="{43619A9C-9DEA-0866-51D9-7A218E17290F}"/>
                </a:ext>
              </a:extLst>
            </p:cNvPr>
            <p:cNvCxnSpPr/>
            <p:nvPr/>
          </p:nvCxnSpPr>
          <p:spPr>
            <a:xfrm>
              <a:off x="7620000" y="7791450"/>
              <a:ext cx="0" cy="4533793"/>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7" name="Elipse 16">
              <a:extLst>
                <a:ext uri="{FF2B5EF4-FFF2-40B4-BE49-F238E27FC236}">
                  <a16:creationId xmlns:a16="http://schemas.microsoft.com/office/drawing/2014/main" id="{8B84E293-2988-2AB2-2281-12FBE09CDCE0}"/>
                </a:ext>
              </a:extLst>
            </p:cNvPr>
            <p:cNvSpPr/>
            <p:nvPr/>
          </p:nvSpPr>
          <p:spPr>
            <a:xfrm>
              <a:off x="7505700" y="7669778"/>
              <a:ext cx="266700" cy="304800"/>
            </a:xfrm>
            <a:prstGeom prst="ellipse">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Calibri" panose="020F0502020204030204" pitchFamily="34" charset="0"/>
                <a:sym typeface="Helvetica Neue Medium"/>
              </a:endParaRPr>
            </a:p>
          </p:txBody>
        </p:sp>
        <p:sp>
          <p:nvSpPr>
            <p:cNvPr id="18" name="Elipse 17">
              <a:extLst>
                <a:ext uri="{FF2B5EF4-FFF2-40B4-BE49-F238E27FC236}">
                  <a16:creationId xmlns:a16="http://schemas.microsoft.com/office/drawing/2014/main" id="{A172E058-D907-5817-EA4D-341C9AF974F9}"/>
                </a:ext>
              </a:extLst>
            </p:cNvPr>
            <p:cNvSpPr/>
            <p:nvPr/>
          </p:nvSpPr>
          <p:spPr>
            <a:xfrm>
              <a:off x="7505700" y="9248162"/>
              <a:ext cx="266700" cy="304800"/>
            </a:xfrm>
            <a:prstGeom prst="ellipse">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Calibri" panose="020F0502020204030204" pitchFamily="34" charset="0"/>
                <a:sym typeface="Helvetica Neue Medium"/>
              </a:endParaRPr>
            </a:p>
          </p:txBody>
        </p:sp>
        <p:sp>
          <p:nvSpPr>
            <p:cNvPr id="19" name="Elipse 18">
              <a:extLst>
                <a:ext uri="{FF2B5EF4-FFF2-40B4-BE49-F238E27FC236}">
                  <a16:creationId xmlns:a16="http://schemas.microsoft.com/office/drawing/2014/main" id="{2CEA83F6-6F54-A0C5-1427-789084D982DD}"/>
                </a:ext>
              </a:extLst>
            </p:cNvPr>
            <p:cNvSpPr/>
            <p:nvPr/>
          </p:nvSpPr>
          <p:spPr>
            <a:xfrm>
              <a:off x="7505700" y="11403002"/>
              <a:ext cx="266700" cy="304800"/>
            </a:xfrm>
            <a:prstGeom prst="ellipse">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Calibri" panose="020F0502020204030204" pitchFamily="34" charset="0"/>
                <a:sym typeface="Helvetica Neue Medium"/>
              </a:endParaRPr>
            </a:p>
          </p:txBody>
        </p:sp>
      </p:grpSp>
      <p:pic>
        <p:nvPicPr>
          <p:cNvPr id="9" name="Imagen 8">
            <a:extLst>
              <a:ext uri="{FF2B5EF4-FFF2-40B4-BE49-F238E27FC236}">
                <a16:creationId xmlns:a16="http://schemas.microsoft.com/office/drawing/2014/main" id="{7CF196EC-E0A9-F903-0383-F7C70BBEBC6C}"/>
              </a:ext>
            </a:extLst>
          </p:cNvPr>
          <p:cNvPicPr>
            <a:picLocks noChangeAspect="1"/>
          </p:cNvPicPr>
          <p:nvPr/>
        </p:nvPicPr>
        <p:blipFill>
          <a:blip r:embed="rId5"/>
          <a:stretch>
            <a:fillRect/>
          </a:stretch>
        </p:blipFill>
        <p:spPr>
          <a:xfrm>
            <a:off x="452660" y="6412444"/>
            <a:ext cx="6162998" cy="2514668"/>
          </a:xfrm>
          <a:prstGeom prst="rect">
            <a:avLst/>
          </a:prstGeom>
        </p:spPr>
      </p:pic>
    </p:spTree>
    <p:extLst>
      <p:ext uri="{BB962C8B-B14F-4D97-AF65-F5344CB8AC3E}">
        <p14:creationId xmlns:p14="http://schemas.microsoft.com/office/powerpoint/2010/main" val="233626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
        <p:nvSpPr>
          <p:cNvPr id="7" name="Título de la página">
            <a:extLst>
              <a:ext uri="{FF2B5EF4-FFF2-40B4-BE49-F238E27FC236}">
                <a16:creationId xmlns:a16="http://schemas.microsoft.com/office/drawing/2014/main" id="{3350DD5E-74C1-F2C8-D48D-C687426FE4A7}"/>
              </a:ext>
            </a:extLst>
          </p:cNvPr>
          <p:cNvSpPr txBox="1"/>
          <p:nvPr/>
        </p:nvSpPr>
        <p:spPr>
          <a:xfrm>
            <a:off x="855690" y="177312"/>
            <a:ext cx="21197366"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INSTITUTE OF ASTROPHYSICS OF CANARY ISLANDS (IAC) – A COOPETITIVE CONTEXT </a:t>
            </a:r>
            <a:endParaRPr b="1" dirty="0">
              <a:solidFill>
                <a:srgbClr val="FFC000"/>
              </a:solidFill>
              <a:latin typeface="Calibri" panose="020F0502020204030204" pitchFamily="34" charset="0"/>
              <a:cs typeface="Calibri" panose="020F0502020204030204" pitchFamily="34" charset="0"/>
            </a:endParaRPr>
          </a:p>
        </p:txBody>
      </p:sp>
      <p:sp>
        <p:nvSpPr>
          <p:cNvPr id="37" name="TextBox 12">
            <a:extLst>
              <a:ext uri="{FF2B5EF4-FFF2-40B4-BE49-F238E27FC236}">
                <a16:creationId xmlns:a16="http://schemas.microsoft.com/office/drawing/2014/main" id="{5E342A9E-FE4A-2C76-97D3-53631A886630}"/>
              </a:ext>
            </a:extLst>
          </p:cNvPr>
          <p:cNvSpPr txBox="1"/>
          <p:nvPr/>
        </p:nvSpPr>
        <p:spPr>
          <a:xfrm>
            <a:off x="8013279" y="3082782"/>
            <a:ext cx="2261443" cy="2420448"/>
          </a:xfrm>
          <a:prstGeom prst="rect">
            <a:avLst/>
          </a:prstGeom>
        </p:spPr>
        <p:txBody>
          <a:bodyPr lIns="50800" tIns="50800" rIns="50800" bIns="50800" rtlCol="0" anchor="ctr"/>
          <a:lstStyle/>
          <a:p>
            <a:pPr algn="ctr">
              <a:lnSpc>
                <a:spcPts val="3220"/>
              </a:lnSpc>
            </a:pPr>
            <a:endParaRPr/>
          </a:p>
        </p:txBody>
      </p:sp>
      <p:pic>
        <p:nvPicPr>
          <p:cNvPr id="15" name="Imagen 14">
            <a:extLst>
              <a:ext uri="{FF2B5EF4-FFF2-40B4-BE49-F238E27FC236}">
                <a16:creationId xmlns:a16="http://schemas.microsoft.com/office/drawing/2014/main" id="{F6589D54-2F27-C0F1-2A9B-A528CAB5CC4F}"/>
              </a:ext>
            </a:extLst>
          </p:cNvPr>
          <p:cNvPicPr>
            <a:picLocks noChangeAspect="1"/>
          </p:cNvPicPr>
          <p:nvPr/>
        </p:nvPicPr>
        <p:blipFill>
          <a:blip r:embed="rId4"/>
          <a:stretch>
            <a:fillRect/>
          </a:stretch>
        </p:blipFill>
        <p:spPr>
          <a:xfrm>
            <a:off x="1814011" y="2054919"/>
            <a:ext cx="7557897" cy="11020174"/>
          </a:xfrm>
          <a:prstGeom prst="rect">
            <a:avLst/>
          </a:prstGeom>
        </p:spPr>
      </p:pic>
      <p:sp>
        <p:nvSpPr>
          <p:cNvPr id="41" name="CuadroTexto 40">
            <a:extLst>
              <a:ext uri="{FF2B5EF4-FFF2-40B4-BE49-F238E27FC236}">
                <a16:creationId xmlns:a16="http://schemas.microsoft.com/office/drawing/2014/main" id="{1D9E718D-08FD-4DAE-B6BC-4DD98F8D37A7}"/>
              </a:ext>
            </a:extLst>
          </p:cNvPr>
          <p:cNvSpPr txBox="1"/>
          <p:nvPr/>
        </p:nvSpPr>
        <p:spPr>
          <a:xfrm>
            <a:off x="12918183" y="2054919"/>
            <a:ext cx="9203331" cy="6238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R="0" algn="just" defTabSz="821531" rtl="0" fontAlgn="auto" latinLnBrk="0" hangingPunct="0">
              <a:lnSpc>
                <a:spcPct val="150000"/>
              </a:lnSpc>
              <a:spcBef>
                <a:spcPts val="0"/>
              </a:spcBef>
              <a:spcAft>
                <a:spcPts val="0"/>
              </a:spcAft>
              <a:buClrTx/>
              <a:buSzTx/>
              <a:tabLst/>
            </a:pPr>
            <a:r>
              <a:rPr kumimoji="0" lang="es-ES" sz="4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56 </a:t>
            </a:r>
            <a:r>
              <a:rPr kumimoji="0" lang="es-ES" sz="4000" b="0" i="0" u="none" strike="noStrike" cap="none" spc="0" normalizeH="0" baseline="0" dirty="0" err="1">
                <a:ln>
                  <a:noFill/>
                </a:ln>
                <a:solidFill>
                  <a:schemeClr val="tx1"/>
                </a:solidFill>
                <a:effectLst/>
                <a:uFillTx/>
                <a:latin typeface="Calibri" panose="020F0502020204030204" pitchFamily="34" charset="0"/>
                <a:cs typeface="Calibri" panose="020F0502020204030204" pitchFamily="34" charset="0"/>
                <a:sym typeface="Helvetica Neue"/>
              </a:rPr>
              <a:t>telescopic</a:t>
            </a:r>
            <a:r>
              <a:rPr kumimoji="0" lang="es-ES" sz="4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rPr>
              <a:t> </a:t>
            </a:r>
            <a:r>
              <a:rPr kumimoji="0" lang="es-ES" sz="4000" b="0" i="0" u="none" strike="noStrike" cap="none" spc="0" normalizeH="0" baseline="0" dirty="0" err="1">
                <a:ln>
                  <a:noFill/>
                </a:ln>
                <a:solidFill>
                  <a:schemeClr val="tx1"/>
                </a:solidFill>
                <a:effectLst/>
                <a:uFillTx/>
                <a:latin typeface="Calibri" panose="020F0502020204030204" pitchFamily="34" charset="0"/>
                <a:cs typeface="Calibri" panose="020F0502020204030204" pitchFamily="34" charset="0"/>
                <a:sym typeface="Helvetica Neue"/>
              </a:rPr>
              <a:t>facilities</a:t>
            </a:r>
            <a:endParaRPr kumimoji="0" lang="es-ES" sz="40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Helvetica Neue"/>
            </a:endParaRPr>
          </a:p>
          <a:p>
            <a:pPr marR="0" algn="just" defTabSz="821531" rtl="0" fontAlgn="auto" latinLnBrk="0" hangingPunct="0">
              <a:lnSpc>
                <a:spcPct val="150000"/>
              </a:lnSpc>
              <a:spcBef>
                <a:spcPts val="0"/>
              </a:spcBef>
              <a:spcAft>
                <a:spcPts val="0"/>
              </a:spcAft>
              <a:buClrTx/>
              <a:buSzTx/>
              <a:tabLst/>
            </a:pPr>
            <a:r>
              <a:rPr lang="es-ES" sz="4000" b="0" dirty="0">
                <a:solidFill>
                  <a:schemeClr val="tx1"/>
                </a:solidFill>
                <a:latin typeface="Calibri" panose="020F0502020204030204" pitchFamily="34" charset="0"/>
                <a:cs typeface="Calibri" panose="020F0502020204030204" pitchFamily="34" charset="0"/>
              </a:rPr>
              <a:t>22 </a:t>
            </a:r>
            <a:r>
              <a:rPr lang="es-ES" sz="4000" b="0" dirty="0" err="1">
                <a:solidFill>
                  <a:schemeClr val="tx1"/>
                </a:solidFill>
                <a:latin typeface="Calibri" panose="020F0502020204030204" pitchFamily="34" charset="0"/>
                <a:cs typeface="Calibri" panose="020F0502020204030204" pitchFamily="34" charset="0"/>
              </a:rPr>
              <a:t>partner</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countries</a:t>
            </a:r>
            <a:endParaRPr lang="es-ES" sz="4000" b="0" dirty="0">
              <a:solidFill>
                <a:schemeClr val="tx1"/>
              </a:solidFill>
              <a:latin typeface="Calibri" panose="020F0502020204030204" pitchFamily="34" charset="0"/>
              <a:cs typeface="Calibri" panose="020F0502020204030204" pitchFamily="34" charset="0"/>
            </a:endParaRPr>
          </a:p>
          <a:p>
            <a:pPr marR="0" algn="just" defTabSz="821531" rtl="0" fontAlgn="auto" latinLnBrk="0" hangingPunct="0">
              <a:lnSpc>
                <a:spcPct val="150000"/>
              </a:lnSpc>
              <a:spcBef>
                <a:spcPts val="0"/>
              </a:spcBef>
              <a:spcAft>
                <a:spcPts val="0"/>
              </a:spcAft>
              <a:buClrTx/>
              <a:buSzTx/>
              <a:tabLst/>
            </a:pPr>
            <a:r>
              <a:rPr lang="es-ES" sz="4000" b="0" dirty="0">
                <a:solidFill>
                  <a:schemeClr val="tx1"/>
                </a:solidFill>
                <a:latin typeface="Calibri" panose="020F0502020204030204" pitchFamily="34" charset="0"/>
                <a:cs typeface="Calibri" panose="020F0502020204030204" pitchFamily="34" charset="0"/>
              </a:rPr>
              <a:t>85 </a:t>
            </a:r>
            <a:r>
              <a:rPr lang="es-ES" sz="4000" b="0" dirty="0" err="1">
                <a:solidFill>
                  <a:schemeClr val="tx1"/>
                </a:solidFill>
                <a:latin typeface="Calibri" panose="020F0502020204030204" pitchFamily="34" charset="0"/>
                <a:cs typeface="Calibri" panose="020F0502020204030204" pitchFamily="34" charset="0"/>
              </a:rPr>
              <a:t>partner</a:t>
            </a:r>
            <a:r>
              <a:rPr lang="es-ES" sz="4000" b="0" dirty="0">
                <a:solidFill>
                  <a:schemeClr val="tx1"/>
                </a:solidFill>
                <a:latin typeface="Calibri" panose="020F0502020204030204" pitchFamily="34" charset="0"/>
                <a:cs typeface="Calibri" panose="020F0502020204030204" pitchFamily="34" charset="0"/>
              </a:rPr>
              <a:t> </a:t>
            </a:r>
            <a:r>
              <a:rPr lang="es-ES" sz="4000" b="0" dirty="0" err="1">
                <a:solidFill>
                  <a:schemeClr val="tx1"/>
                </a:solidFill>
                <a:latin typeface="Calibri" panose="020F0502020204030204" pitchFamily="34" charset="0"/>
                <a:cs typeface="Calibri" panose="020F0502020204030204" pitchFamily="34" charset="0"/>
              </a:rPr>
              <a:t>research</a:t>
            </a:r>
            <a:r>
              <a:rPr lang="es-ES" sz="4000" b="0" dirty="0">
                <a:solidFill>
                  <a:schemeClr val="tx1"/>
                </a:solidFill>
                <a:latin typeface="Calibri" panose="020F0502020204030204" pitchFamily="34" charset="0"/>
                <a:cs typeface="Calibri" panose="020F0502020204030204" pitchFamily="34" charset="0"/>
              </a:rPr>
              <a:t> centres</a:t>
            </a:r>
          </a:p>
          <a:p>
            <a:pPr marR="0" algn="just" defTabSz="821531" rtl="0" fontAlgn="auto" latinLnBrk="0" hangingPunct="0">
              <a:lnSpc>
                <a:spcPct val="150000"/>
              </a:lnSpc>
              <a:spcBef>
                <a:spcPts val="0"/>
              </a:spcBef>
              <a:spcAft>
                <a:spcPts val="0"/>
              </a:spcAft>
              <a:buClrTx/>
              <a:buSzTx/>
              <a:tabLst/>
            </a:pPr>
            <a:r>
              <a:rPr lang="es-ES" sz="4000" b="0" dirty="0">
                <a:solidFill>
                  <a:schemeClr val="tx1"/>
                </a:solidFill>
                <a:latin typeface="Calibri" panose="020F0502020204030204" pitchFamily="34" charset="0"/>
                <a:cs typeface="Calibri" panose="020F0502020204030204" pitchFamily="34" charset="0"/>
              </a:rPr>
              <a:t>649 </a:t>
            </a:r>
            <a:r>
              <a:rPr lang="es-ES" sz="4000" b="0" dirty="0" err="1">
                <a:solidFill>
                  <a:schemeClr val="tx1"/>
                </a:solidFill>
                <a:latin typeface="Calibri" panose="020F0502020204030204" pitchFamily="34" charset="0"/>
                <a:cs typeface="Calibri" panose="020F0502020204030204" pitchFamily="34" charset="0"/>
              </a:rPr>
              <a:t>papers</a:t>
            </a:r>
            <a:r>
              <a:rPr lang="es-ES" sz="4000" b="0" dirty="0">
                <a:solidFill>
                  <a:schemeClr val="tx1"/>
                </a:solidFill>
                <a:latin typeface="Calibri" panose="020F0502020204030204" pitchFamily="34" charset="0"/>
                <a:cs typeface="Calibri" panose="020F0502020204030204" pitchFamily="34" charset="0"/>
              </a:rPr>
              <a:t> in 2021</a:t>
            </a:r>
          </a:p>
          <a:p>
            <a:pPr algn="just">
              <a:lnSpc>
                <a:spcPct val="150000"/>
              </a:lnSpc>
            </a:pPr>
            <a:r>
              <a:rPr lang="es-ES" sz="4000" b="0" dirty="0">
                <a:solidFill>
                  <a:schemeClr val="tx1"/>
                </a:solidFill>
                <a:latin typeface="Calibri" panose="020F0502020204030204" pitchFamily="34" charset="0"/>
                <a:cs typeface="Calibri" panose="020F0502020204030204" pitchFamily="34" charset="0"/>
              </a:rPr>
              <a:t>212 </a:t>
            </a:r>
            <a:r>
              <a:rPr lang="es-ES" sz="4000" b="0" dirty="0" err="1">
                <a:solidFill>
                  <a:schemeClr val="tx1"/>
                </a:solidFill>
                <a:latin typeface="Calibri" panose="020F0502020204030204" pitchFamily="34" charset="0"/>
                <a:cs typeface="Calibri" panose="020F0502020204030204" pitchFamily="34" charset="0"/>
              </a:rPr>
              <a:t>researchers</a:t>
            </a:r>
            <a:endParaRPr lang="es-ES" dirty="0">
              <a:solidFill>
                <a:schemeClr val="tx1"/>
              </a:solidFill>
              <a:latin typeface="Calibri" panose="020F0502020204030204" pitchFamily="34" charset="0"/>
              <a:cs typeface="Calibri" panose="020F0502020204030204" pitchFamily="34" charset="0"/>
            </a:endParaRPr>
          </a:p>
          <a:p>
            <a:pPr marL="0" marR="0" indent="0" algn="ctr" defTabSz="821531"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1531" rtl="0" fontAlgn="auto" latinLnBrk="0" hangingPunct="0">
              <a:lnSpc>
                <a:spcPct val="100000"/>
              </a:lnSpc>
              <a:spcBef>
                <a:spcPts val="0"/>
              </a:spcBef>
              <a:spcAft>
                <a:spcPts val="0"/>
              </a:spcAft>
              <a:buClrTx/>
              <a:buSzTx/>
              <a:buFontTx/>
              <a:buNone/>
              <a:tabLst/>
            </a:pPr>
            <a:endParaRPr kumimoji="0" lang="es-ES"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1531" rtl="0" fontAlgn="auto" latinLnBrk="0" hangingPunct="0">
              <a:lnSpc>
                <a:spcPct val="100000"/>
              </a:lnSpc>
              <a:spcBef>
                <a:spcPts val="0"/>
              </a:spcBef>
              <a:spcAft>
                <a:spcPts val="0"/>
              </a:spcAft>
              <a:buClrTx/>
              <a:buSzTx/>
              <a:buFontTx/>
              <a:buNone/>
              <a:tabLst/>
            </a:pPr>
            <a:r>
              <a:rPr kumimoji="0" lang="es-ES" sz="3200" b="1" i="0" u="none" strike="noStrike" cap="none" spc="0" normalizeH="0" baseline="0" dirty="0">
                <a:ln>
                  <a:noFill/>
                </a:ln>
                <a:solidFill>
                  <a:srgbClr val="000000"/>
                </a:solidFill>
                <a:effectLst/>
                <a:uFillTx/>
                <a:latin typeface="Helvetica Neue"/>
                <a:ea typeface="Helvetica Neue"/>
                <a:cs typeface="Helvetica Neue"/>
                <a:sym typeface="Helvetica Neue"/>
              </a:rPr>
              <a:t> </a:t>
            </a:r>
          </a:p>
        </p:txBody>
      </p:sp>
      <p:pic>
        <p:nvPicPr>
          <p:cNvPr id="2" name="Imagen 1">
            <a:extLst>
              <a:ext uri="{FF2B5EF4-FFF2-40B4-BE49-F238E27FC236}">
                <a16:creationId xmlns:a16="http://schemas.microsoft.com/office/drawing/2014/main" id="{79B48940-33A2-A6AC-2465-D40123B2D638}"/>
              </a:ext>
            </a:extLst>
          </p:cNvPr>
          <p:cNvPicPr>
            <a:picLocks noChangeAspect="1"/>
          </p:cNvPicPr>
          <p:nvPr/>
        </p:nvPicPr>
        <p:blipFill>
          <a:blip r:embed="rId5"/>
          <a:stretch>
            <a:fillRect/>
          </a:stretch>
        </p:blipFill>
        <p:spPr>
          <a:xfrm>
            <a:off x="12094199" y="7071361"/>
            <a:ext cx="10767849" cy="6460710"/>
          </a:xfrm>
          <a:prstGeom prst="rect">
            <a:avLst/>
          </a:prstGeom>
        </p:spPr>
      </p:pic>
      <p:sp>
        <p:nvSpPr>
          <p:cNvPr id="3" name="Flecha: cheurón 2">
            <a:extLst>
              <a:ext uri="{FF2B5EF4-FFF2-40B4-BE49-F238E27FC236}">
                <a16:creationId xmlns:a16="http://schemas.microsoft.com/office/drawing/2014/main" id="{0548D5D1-AA4F-79D6-1A5E-4292DC4E0504}"/>
              </a:ext>
            </a:extLst>
          </p:cNvPr>
          <p:cNvSpPr/>
          <p:nvPr/>
        </p:nvSpPr>
        <p:spPr>
          <a:xfrm>
            <a:off x="11914498" y="2472779"/>
            <a:ext cx="664199" cy="426720"/>
          </a:xfrm>
          <a:prstGeom prst="chevron">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Flecha: cheurón 3">
            <a:extLst>
              <a:ext uri="{FF2B5EF4-FFF2-40B4-BE49-F238E27FC236}">
                <a16:creationId xmlns:a16="http://schemas.microsoft.com/office/drawing/2014/main" id="{FBE19428-38D6-A3C4-82ED-8DF1D55F23A2}"/>
              </a:ext>
            </a:extLst>
          </p:cNvPr>
          <p:cNvSpPr/>
          <p:nvPr/>
        </p:nvSpPr>
        <p:spPr>
          <a:xfrm>
            <a:off x="11914498" y="3383280"/>
            <a:ext cx="664199" cy="426720"/>
          </a:xfrm>
          <a:prstGeom prst="chevron">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Flecha: cheurón 4">
            <a:extLst>
              <a:ext uri="{FF2B5EF4-FFF2-40B4-BE49-F238E27FC236}">
                <a16:creationId xmlns:a16="http://schemas.microsoft.com/office/drawing/2014/main" id="{D7C7CEBF-6507-E594-9DC3-FC72AB160E81}"/>
              </a:ext>
            </a:extLst>
          </p:cNvPr>
          <p:cNvSpPr/>
          <p:nvPr/>
        </p:nvSpPr>
        <p:spPr>
          <a:xfrm>
            <a:off x="11914499" y="4202341"/>
            <a:ext cx="664199" cy="426720"/>
          </a:xfrm>
          <a:prstGeom prst="chevron">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Flecha: cheurón 5">
            <a:extLst>
              <a:ext uri="{FF2B5EF4-FFF2-40B4-BE49-F238E27FC236}">
                <a16:creationId xmlns:a16="http://schemas.microsoft.com/office/drawing/2014/main" id="{C13B7F74-9C33-BCBC-9B73-47E91C6A423D}"/>
              </a:ext>
            </a:extLst>
          </p:cNvPr>
          <p:cNvSpPr/>
          <p:nvPr/>
        </p:nvSpPr>
        <p:spPr>
          <a:xfrm>
            <a:off x="11914499" y="5107881"/>
            <a:ext cx="664199" cy="426720"/>
          </a:xfrm>
          <a:prstGeom prst="chevron">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Flecha: cheurón 7">
            <a:extLst>
              <a:ext uri="{FF2B5EF4-FFF2-40B4-BE49-F238E27FC236}">
                <a16:creationId xmlns:a16="http://schemas.microsoft.com/office/drawing/2014/main" id="{D401A418-EEA7-4139-09B2-829A441285FA}"/>
              </a:ext>
            </a:extLst>
          </p:cNvPr>
          <p:cNvSpPr/>
          <p:nvPr/>
        </p:nvSpPr>
        <p:spPr>
          <a:xfrm>
            <a:off x="11914499" y="6144201"/>
            <a:ext cx="664199" cy="426720"/>
          </a:xfrm>
          <a:prstGeom prst="chevron">
            <a:avLst/>
          </a:prstGeom>
          <a:solidFill>
            <a:srgbClr val="0033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59298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esquinas redondeadas 43">
            <a:extLst>
              <a:ext uri="{FF2B5EF4-FFF2-40B4-BE49-F238E27FC236}">
                <a16:creationId xmlns:a16="http://schemas.microsoft.com/office/drawing/2014/main" id="{ACAC2B10-86BC-B38B-B2F8-9AAFCB7F7915}"/>
              </a:ext>
            </a:extLst>
          </p:cNvPr>
          <p:cNvSpPr/>
          <p:nvPr/>
        </p:nvSpPr>
        <p:spPr>
          <a:xfrm>
            <a:off x="1376884" y="4607415"/>
            <a:ext cx="21197366" cy="6115977"/>
          </a:xfrm>
          <a:prstGeom prst="roundRect">
            <a:avLst/>
          </a:prstGeom>
          <a:solidFill>
            <a:schemeClr val="accent1">
              <a:lumMod val="60000"/>
              <a:lumOff val="40000"/>
            </a:schemeClr>
          </a:solidFill>
          <a:ln w="762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6</a:t>
            </a:fld>
            <a:endParaRPr/>
          </a:p>
        </p:txBody>
      </p:sp>
      <p:sp>
        <p:nvSpPr>
          <p:cNvPr id="7" name="Título de la página">
            <a:extLst>
              <a:ext uri="{FF2B5EF4-FFF2-40B4-BE49-F238E27FC236}">
                <a16:creationId xmlns:a16="http://schemas.microsoft.com/office/drawing/2014/main" id="{3350DD5E-74C1-F2C8-D48D-C687426FE4A7}"/>
              </a:ext>
            </a:extLst>
          </p:cNvPr>
          <p:cNvSpPr txBox="1"/>
          <p:nvPr/>
        </p:nvSpPr>
        <p:spPr>
          <a:xfrm>
            <a:off x="855690" y="177312"/>
            <a:ext cx="21197366" cy="187760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PURPOSE</a:t>
            </a:r>
            <a:endParaRPr b="1" dirty="0">
              <a:solidFill>
                <a:srgbClr val="FFC000"/>
              </a:solidFill>
              <a:latin typeface="Calibri" panose="020F0502020204030204" pitchFamily="34" charset="0"/>
              <a:cs typeface="Calibri" panose="020F0502020204030204" pitchFamily="34" charset="0"/>
            </a:endParaRPr>
          </a:p>
        </p:txBody>
      </p:sp>
      <p:sp>
        <p:nvSpPr>
          <p:cNvPr id="31" name="CuadroTexto 30">
            <a:extLst>
              <a:ext uri="{FF2B5EF4-FFF2-40B4-BE49-F238E27FC236}">
                <a16:creationId xmlns:a16="http://schemas.microsoft.com/office/drawing/2014/main" id="{2D3BD789-9985-A55E-FF0D-61F65D1B4D3C}"/>
              </a:ext>
            </a:extLst>
          </p:cNvPr>
          <p:cNvSpPr txBox="1"/>
          <p:nvPr/>
        </p:nvSpPr>
        <p:spPr>
          <a:xfrm>
            <a:off x="1231234" y="5254168"/>
            <a:ext cx="21921531" cy="4822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6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0" marR="0" indent="0" algn="ctr" defTabSz="821531" rtl="0" fontAlgn="auto" latinLnBrk="0" hangingPunct="0">
              <a:lnSpc>
                <a:spcPct val="100000"/>
              </a:lnSpc>
              <a:spcBef>
                <a:spcPts val="0"/>
              </a:spcBef>
              <a:spcAft>
                <a:spcPts val="0"/>
              </a:spcAft>
              <a:buClrTx/>
              <a:buSzTx/>
              <a:buFontTx/>
              <a:buNone/>
              <a:tabLst/>
            </a:pPr>
            <a:endParaRPr lang="es-ES" dirty="0">
              <a:latin typeface="Calibri" panose="020F0502020204030204" pitchFamily="34" charset="0"/>
              <a:cs typeface="Calibri" panose="020F0502020204030204" pitchFamily="34" charset="0"/>
            </a:endParaRPr>
          </a:p>
          <a:p>
            <a:pPr marL="0" marR="0" indent="0" algn="ctr" defTabSz="821531" rtl="0" fontAlgn="auto" latinLnBrk="0" hangingPunct="0">
              <a:lnSpc>
                <a:spcPct val="100000"/>
              </a:lnSpc>
              <a:spcBef>
                <a:spcPts val="0"/>
              </a:spcBef>
              <a:spcAft>
                <a:spcPts val="0"/>
              </a:spcAft>
              <a:buClrTx/>
              <a:buSzTx/>
              <a:buFontTx/>
              <a:buNone/>
              <a:tabLst/>
            </a:pPr>
            <a:r>
              <a:rPr kumimoji="0" lang="es-ES" sz="660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EXPLORE THE ROLE OF SOCIAL CAPITAL TO MANAGE THE PARADOX OF COOPETITION</a:t>
            </a:r>
          </a:p>
          <a:p>
            <a:pPr marL="0" marR="0" indent="0" algn="ctr" defTabSz="821531">
              <a:lnSpc>
                <a:spcPct val="100000"/>
              </a:lnSpc>
              <a:spcBef>
                <a:spcPts val="0"/>
              </a:spcBef>
              <a:spcAft>
                <a:spcPts val="0"/>
              </a:spcAft>
              <a:buClrTx/>
              <a:buSzTx/>
              <a:buFontTx/>
              <a:buNone/>
              <a:tabLst/>
            </a:pPr>
            <a:endParaRPr lang="es-ES" sz="4000" b="0"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
        <p:nvSpPr>
          <p:cNvPr id="37" name="TextBox 12">
            <a:extLst>
              <a:ext uri="{FF2B5EF4-FFF2-40B4-BE49-F238E27FC236}">
                <a16:creationId xmlns:a16="http://schemas.microsoft.com/office/drawing/2014/main" id="{5E342A9E-FE4A-2C76-97D3-53631A886630}"/>
              </a:ext>
            </a:extLst>
          </p:cNvPr>
          <p:cNvSpPr txBox="1"/>
          <p:nvPr/>
        </p:nvSpPr>
        <p:spPr>
          <a:xfrm>
            <a:off x="8013279" y="3082782"/>
            <a:ext cx="2261443" cy="2420448"/>
          </a:xfrm>
          <a:prstGeom prst="rect">
            <a:avLst/>
          </a:prstGeom>
        </p:spPr>
        <p:txBody>
          <a:bodyPr lIns="50800" tIns="50800" rIns="50800" bIns="50800" rtlCol="0" anchor="ctr"/>
          <a:lstStyle/>
          <a:p>
            <a:pPr algn="ctr">
              <a:lnSpc>
                <a:spcPts val="3220"/>
              </a:lnSpc>
            </a:pPr>
            <a:endParaRPr/>
          </a:p>
        </p:txBody>
      </p:sp>
      <p:pic>
        <p:nvPicPr>
          <p:cNvPr id="40" name="Picture 16">
            <a:extLst>
              <a:ext uri="{FF2B5EF4-FFF2-40B4-BE49-F238E27FC236}">
                <a16:creationId xmlns:a16="http://schemas.microsoft.com/office/drawing/2014/main" id="{2A781A23-C698-951A-A151-A5B147100B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047771" y="1496394"/>
            <a:ext cx="2288456" cy="2288456"/>
          </a:xfrm>
          <a:prstGeom prst="rect">
            <a:avLst/>
          </a:prstGeom>
        </p:spPr>
      </p:pic>
    </p:spTree>
    <p:extLst>
      <p:ext uri="{BB962C8B-B14F-4D97-AF65-F5344CB8AC3E}">
        <p14:creationId xmlns:p14="http://schemas.microsoft.com/office/powerpoint/2010/main" val="424812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fondo_pag.png" descr="fondo_pag.png"/>
          <p:cNvPicPr>
            <a:picLocks noChangeAspect="1"/>
          </p:cNvPicPr>
          <p:nvPr/>
        </p:nvPicPr>
        <p:blipFill>
          <a:blip r:embed="rId3"/>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graphicFrame>
        <p:nvGraphicFramePr>
          <p:cNvPr id="2" name="Tabla 4">
            <a:extLst>
              <a:ext uri="{FF2B5EF4-FFF2-40B4-BE49-F238E27FC236}">
                <a16:creationId xmlns:a16="http://schemas.microsoft.com/office/drawing/2014/main" id="{5C9113E1-70AA-EF25-C8F9-85EA7980C4C1}"/>
              </a:ext>
            </a:extLst>
          </p:cNvPr>
          <p:cNvGraphicFramePr>
            <a:graphicFrameLocks noGrp="1"/>
          </p:cNvGraphicFramePr>
          <p:nvPr>
            <p:extLst>
              <p:ext uri="{D42A27DB-BD31-4B8C-83A1-F6EECF244321}">
                <p14:modId xmlns:p14="http://schemas.microsoft.com/office/powerpoint/2010/main" val="1925821696"/>
              </p:ext>
            </p:extLst>
          </p:nvPr>
        </p:nvGraphicFramePr>
        <p:xfrm>
          <a:off x="1376884" y="2666516"/>
          <a:ext cx="17348562" cy="2773680"/>
        </p:xfrm>
        <a:graphic>
          <a:graphicData uri="http://schemas.openxmlformats.org/drawingml/2006/table">
            <a:tbl>
              <a:tblPr firstRow="1" bandRow="1">
                <a:tableStyleId>{5940675A-B579-460E-94D1-54222C63F5DA}</a:tableStyleId>
              </a:tblPr>
              <a:tblGrid>
                <a:gridCol w="7050505">
                  <a:extLst>
                    <a:ext uri="{9D8B030D-6E8A-4147-A177-3AD203B41FA5}">
                      <a16:colId xmlns:a16="http://schemas.microsoft.com/office/drawing/2014/main" val="3168221495"/>
                    </a:ext>
                  </a:extLst>
                </a:gridCol>
                <a:gridCol w="5025023">
                  <a:extLst>
                    <a:ext uri="{9D8B030D-6E8A-4147-A177-3AD203B41FA5}">
                      <a16:colId xmlns:a16="http://schemas.microsoft.com/office/drawing/2014/main" val="1506386031"/>
                    </a:ext>
                  </a:extLst>
                </a:gridCol>
                <a:gridCol w="5273034">
                  <a:extLst>
                    <a:ext uri="{9D8B030D-6E8A-4147-A177-3AD203B41FA5}">
                      <a16:colId xmlns:a16="http://schemas.microsoft.com/office/drawing/2014/main" val="3311588085"/>
                    </a:ext>
                  </a:extLst>
                </a:gridCol>
              </a:tblGrid>
              <a:tr h="570017">
                <a:tc gridSpan="3">
                  <a:txBody>
                    <a:bodyPr/>
                    <a:lstStyle/>
                    <a:p>
                      <a:pPr algn="ctr"/>
                      <a:r>
                        <a:rPr lang="en-US" sz="4000" b="1" noProof="0" dirty="0">
                          <a:solidFill>
                            <a:schemeClr val="bg1"/>
                          </a:solidFill>
                          <a:latin typeface="Calibri" panose="020F0502020204030204" pitchFamily="34" charset="0"/>
                          <a:cs typeface="Calibri" panose="020F0502020204030204" pitchFamily="34" charset="0"/>
                        </a:rPr>
                        <a:t>IN DEPTH INTERVIEWS</a:t>
                      </a:r>
                    </a:p>
                  </a:txBody>
                  <a:tcPr>
                    <a:solidFill>
                      <a:srgbClr val="00206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265135235"/>
                  </a:ext>
                </a:extLst>
              </a:tr>
              <a:tr h="370840">
                <a:tc>
                  <a:txBody>
                    <a:bodyPr/>
                    <a:lstStyle/>
                    <a:p>
                      <a:pPr algn="l"/>
                      <a:r>
                        <a:rPr lang="en-US" b="1" noProof="0">
                          <a:latin typeface="Calibri" panose="020F0502020204030204" pitchFamily="34" charset="0"/>
                          <a:cs typeface="Calibri" panose="020F0502020204030204" pitchFamily="34" charset="0"/>
                        </a:rPr>
                        <a:t>Category</a:t>
                      </a:r>
                    </a:p>
                  </a:txBody>
                  <a:tcPr>
                    <a:solidFill>
                      <a:schemeClr val="accent1">
                        <a:lumMod val="20000"/>
                        <a:lumOff val="80000"/>
                      </a:schemeClr>
                    </a:solidFill>
                  </a:tcPr>
                </a:tc>
                <a:tc>
                  <a:txBody>
                    <a:bodyPr/>
                    <a:lstStyle/>
                    <a:p>
                      <a:pPr algn="ctr"/>
                      <a:r>
                        <a:rPr lang="en-US" b="1" noProof="0">
                          <a:latin typeface="Calibri" panose="020F0502020204030204" pitchFamily="34" charset="0"/>
                          <a:cs typeface="Calibri" panose="020F0502020204030204" pitchFamily="34" charset="0"/>
                        </a:rPr>
                        <a:t>Sample</a:t>
                      </a:r>
                    </a:p>
                  </a:txBody>
                  <a:tcPr>
                    <a:solidFill>
                      <a:schemeClr val="accent1">
                        <a:lumMod val="20000"/>
                        <a:lumOff val="80000"/>
                      </a:schemeClr>
                    </a:solidFill>
                  </a:tcPr>
                </a:tc>
                <a:tc>
                  <a:txBody>
                    <a:bodyPr/>
                    <a:lstStyle/>
                    <a:p>
                      <a:pPr algn="ctr"/>
                      <a:r>
                        <a:rPr lang="en-US" b="1" noProof="0">
                          <a:latin typeface="Calibri" panose="020F0502020204030204" pitchFamily="34" charset="0"/>
                          <a:cs typeface="Calibri" panose="020F0502020204030204" pitchFamily="34" charset="0"/>
                        </a:rPr>
                        <a:t>Total Duration</a:t>
                      </a:r>
                    </a:p>
                  </a:txBody>
                  <a:tcPr>
                    <a:solidFill>
                      <a:schemeClr val="accent1">
                        <a:lumMod val="20000"/>
                        <a:lumOff val="80000"/>
                      </a:schemeClr>
                    </a:solidFill>
                  </a:tcPr>
                </a:tc>
                <a:extLst>
                  <a:ext uri="{0D108BD9-81ED-4DB2-BD59-A6C34878D82A}">
                    <a16:rowId xmlns:a16="http://schemas.microsoft.com/office/drawing/2014/main" val="608242312"/>
                  </a:ext>
                </a:extLst>
              </a:tr>
              <a:tr h="370840">
                <a:tc>
                  <a:txBody>
                    <a:bodyPr/>
                    <a:lstStyle/>
                    <a:p>
                      <a:r>
                        <a:rPr lang="en-US" noProof="0">
                          <a:latin typeface="Calibri" panose="020F0502020204030204" pitchFamily="34" charset="0"/>
                          <a:cs typeface="Calibri" panose="020F0502020204030204" pitchFamily="34" charset="0"/>
                        </a:rPr>
                        <a:t>Managers and Coordinators</a:t>
                      </a:r>
                    </a:p>
                  </a:txBody>
                  <a:tcPr/>
                </a:tc>
                <a:tc>
                  <a:txBody>
                    <a:bodyPr/>
                    <a:lstStyle/>
                    <a:p>
                      <a:r>
                        <a:rPr lang="en-US" noProof="0">
                          <a:latin typeface="Calibri" panose="020F0502020204030204" pitchFamily="34" charset="0"/>
                          <a:cs typeface="Calibri" panose="020F0502020204030204" pitchFamily="34" charset="0"/>
                        </a:rPr>
                        <a:t>5</a:t>
                      </a:r>
                    </a:p>
                  </a:txBody>
                  <a:tcPr/>
                </a:tc>
                <a:tc>
                  <a:txBody>
                    <a:bodyPr/>
                    <a:lstStyle/>
                    <a:p>
                      <a:r>
                        <a:rPr lang="en-US" noProof="0" dirty="0">
                          <a:latin typeface="Calibri" panose="020F0502020204030204" pitchFamily="34" charset="0"/>
                          <a:cs typeface="Calibri" panose="020F0502020204030204" pitchFamily="34" charset="0"/>
                        </a:rPr>
                        <a:t>11h 13min</a:t>
                      </a:r>
                    </a:p>
                  </a:txBody>
                  <a:tcPr>
                    <a:noFill/>
                  </a:tcPr>
                </a:tc>
                <a:extLst>
                  <a:ext uri="{0D108BD9-81ED-4DB2-BD59-A6C34878D82A}">
                    <a16:rowId xmlns:a16="http://schemas.microsoft.com/office/drawing/2014/main" val="3672241970"/>
                  </a:ext>
                </a:extLst>
              </a:tr>
              <a:tr h="370840">
                <a:tc>
                  <a:txBody>
                    <a:bodyPr/>
                    <a:lstStyle/>
                    <a:p>
                      <a:r>
                        <a:rPr lang="en-US" noProof="0" err="1">
                          <a:latin typeface="Calibri" panose="020F0502020204030204" pitchFamily="34" charset="0"/>
                          <a:cs typeface="Calibri" panose="020F0502020204030204" pitchFamily="34" charset="0"/>
                        </a:rPr>
                        <a:t>Severo</a:t>
                      </a:r>
                      <a:r>
                        <a:rPr lang="en-US" noProof="0">
                          <a:latin typeface="Calibri" panose="020F0502020204030204" pitchFamily="34" charset="0"/>
                          <a:cs typeface="Calibri" panose="020F0502020204030204" pitchFamily="34" charset="0"/>
                        </a:rPr>
                        <a:t> Ochoa Research Line Coordinator</a:t>
                      </a:r>
                    </a:p>
                  </a:txBody>
                  <a:tcPr/>
                </a:tc>
                <a:tc>
                  <a:txBody>
                    <a:bodyPr/>
                    <a:lstStyle/>
                    <a:p>
                      <a:r>
                        <a:rPr lang="en-US" noProof="0">
                          <a:latin typeface="Calibri" panose="020F0502020204030204" pitchFamily="34" charset="0"/>
                          <a:cs typeface="Calibri" panose="020F0502020204030204" pitchFamily="34" charset="0"/>
                        </a:rPr>
                        <a:t>6</a:t>
                      </a:r>
                    </a:p>
                  </a:txBody>
                  <a:tcPr/>
                </a:tc>
                <a:tc>
                  <a:txBody>
                    <a:bodyPr/>
                    <a:lstStyle/>
                    <a:p>
                      <a:r>
                        <a:rPr lang="en-US" noProof="0" dirty="0">
                          <a:latin typeface="Calibri" panose="020F0502020204030204" pitchFamily="34" charset="0"/>
                          <a:cs typeface="Calibri" panose="020F0502020204030204" pitchFamily="34" charset="0"/>
                        </a:rPr>
                        <a:t>4h 09min </a:t>
                      </a:r>
                    </a:p>
                  </a:txBody>
                  <a:tcPr>
                    <a:noFill/>
                  </a:tcPr>
                </a:tc>
                <a:extLst>
                  <a:ext uri="{0D108BD9-81ED-4DB2-BD59-A6C34878D82A}">
                    <a16:rowId xmlns:a16="http://schemas.microsoft.com/office/drawing/2014/main" val="2396686712"/>
                  </a:ext>
                </a:extLst>
              </a:tr>
              <a:tr h="370840">
                <a:tc>
                  <a:txBody>
                    <a:bodyPr/>
                    <a:lstStyle/>
                    <a:p>
                      <a:r>
                        <a:rPr lang="en-US" noProof="0">
                          <a:latin typeface="Calibri" panose="020F0502020204030204" pitchFamily="34" charset="0"/>
                          <a:cs typeface="Calibri" panose="020F0502020204030204" pitchFamily="34" charset="0"/>
                        </a:rPr>
                        <a:t>Principal Investigators</a:t>
                      </a:r>
                    </a:p>
                  </a:txBody>
                  <a:tcPr/>
                </a:tc>
                <a:tc>
                  <a:txBody>
                    <a:bodyPr/>
                    <a:lstStyle/>
                    <a:p>
                      <a:r>
                        <a:rPr lang="en-US" noProof="0">
                          <a:latin typeface="Calibri" panose="020F0502020204030204" pitchFamily="34" charset="0"/>
                          <a:cs typeface="Calibri" panose="020F0502020204030204" pitchFamily="34" charset="0"/>
                        </a:rPr>
                        <a:t>8</a:t>
                      </a:r>
                    </a:p>
                  </a:txBody>
                  <a:tcPr/>
                </a:tc>
                <a:tc>
                  <a:txBody>
                    <a:bodyPr/>
                    <a:lstStyle/>
                    <a:p>
                      <a:r>
                        <a:rPr lang="en-US" noProof="0" dirty="0">
                          <a:latin typeface="Calibri" panose="020F0502020204030204" pitchFamily="34" charset="0"/>
                          <a:cs typeface="Calibri" panose="020F0502020204030204" pitchFamily="34" charset="0"/>
                        </a:rPr>
                        <a:t>06h 26min </a:t>
                      </a:r>
                      <a:endParaRPr lang="en-US" noProof="0" dirty="0">
                        <a:solidFill>
                          <a:srgbClr val="FF0000"/>
                        </a:solidFill>
                        <a:latin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4067874149"/>
                  </a:ext>
                </a:extLst>
              </a:tr>
            </a:tbl>
          </a:graphicData>
        </a:graphic>
      </p:graphicFrame>
      <p:graphicFrame>
        <p:nvGraphicFramePr>
          <p:cNvPr id="3" name="Tabla 5">
            <a:extLst>
              <a:ext uri="{FF2B5EF4-FFF2-40B4-BE49-F238E27FC236}">
                <a16:creationId xmlns:a16="http://schemas.microsoft.com/office/drawing/2014/main" id="{69F5DA92-56D0-DDBE-948B-B6A7C3EEBE1E}"/>
              </a:ext>
            </a:extLst>
          </p:cNvPr>
          <p:cNvGraphicFramePr>
            <a:graphicFrameLocks noGrp="1"/>
          </p:cNvGraphicFramePr>
          <p:nvPr>
            <p:extLst>
              <p:ext uri="{D42A27DB-BD31-4B8C-83A1-F6EECF244321}">
                <p14:modId xmlns:p14="http://schemas.microsoft.com/office/powerpoint/2010/main" val="2413732763"/>
              </p:ext>
            </p:extLst>
          </p:nvPr>
        </p:nvGraphicFramePr>
        <p:xfrm>
          <a:off x="1376884" y="8276720"/>
          <a:ext cx="17393219" cy="3291840"/>
        </p:xfrm>
        <a:graphic>
          <a:graphicData uri="http://schemas.openxmlformats.org/drawingml/2006/table">
            <a:tbl>
              <a:tblPr firstRow="1" bandRow="1">
                <a:tableStyleId>{5940675A-B579-460E-94D1-54222C63F5DA}</a:tableStyleId>
              </a:tblPr>
              <a:tblGrid>
                <a:gridCol w="7000230">
                  <a:extLst>
                    <a:ext uri="{9D8B030D-6E8A-4147-A177-3AD203B41FA5}">
                      <a16:colId xmlns:a16="http://schemas.microsoft.com/office/drawing/2014/main" val="649264489"/>
                    </a:ext>
                  </a:extLst>
                </a:gridCol>
                <a:gridCol w="5107259">
                  <a:extLst>
                    <a:ext uri="{9D8B030D-6E8A-4147-A177-3AD203B41FA5}">
                      <a16:colId xmlns:a16="http://schemas.microsoft.com/office/drawing/2014/main" val="1799111908"/>
                    </a:ext>
                  </a:extLst>
                </a:gridCol>
                <a:gridCol w="5285730">
                  <a:extLst>
                    <a:ext uri="{9D8B030D-6E8A-4147-A177-3AD203B41FA5}">
                      <a16:colId xmlns:a16="http://schemas.microsoft.com/office/drawing/2014/main" val="2895764215"/>
                    </a:ext>
                  </a:extLst>
                </a:gridCol>
              </a:tblGrid>
              <a:tr h="370840">
                <a:tc gridSpan="3">
                  <a:txBody>
                    <a:bodyPr/>
                    <a:lstStyle/>
                    <a:p>
                      <a:pPr algn="ctr"/>
                      <a:r>
                        <a:rPr lang="en-US" sz="4000" b="1" noProof="0">
                          <a:solidFill>
                            <a:schemeClr val="bg1"/>
                          </a:solidFill>
                          <a:latin typeface="Calibri" panose="020F0502020204030204" pitchFamily="34" charset="0"/>
                          <a:cs typeface="Calibri" panose="020F0502020204030204" pitchFamily="34" charset="0"/>
                        </a:rPr>
                        <a:t>FOCUS GROUPS</a:t>
                      </a:r>
                    </a:p>
                  </a:txBody>
                  <a:tcPr>
                    <a:solidFill>
                      <a:srgbClr val="00206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93996250"/>
                  </a:ext>
                </a:extLst>
              </a:tr>
              <a:tr h="370840">
                <a:tc>
                  <a:txBody>
                    <a:bodyPr/>
                    <a:lstStyle/>
                    <a:p>
                      <a:pPr algn="l"/>
                      <a:r>
                        <a:rPr lang="en-US" b="1" noProof="0" dirty="0">
                          <a:latin typeface="Calibri" panose="020F0502020204030204" pitchFamily="34" charset="0"/>
                          <a:cs typeface="Calibri" panose="020F0502020204030204" pitchFamily="34" charset="0"/>
                        </a:rPr>
                        <a:t>Researchers</a:t>
                      </a:r>
                    </a:p>
                  </a:txBody>
                  <a:tcPr>
                    <a:solidFill>
                      <a:schemeClr val="accent1">
                        <a:lumMod val="20000"/>
                        <a:lumOff val="80000"/>
                      </a:schemeClr>
                    </a:solidFill>
                  </a:tcPr>
                </a:tc>
                <a:tc>
                  <a:txBody>
                    <a:bodyPr/>
                    <a:lstStyle/>
                    <a:p>
                      <a:pPr algn="ctr"/>
                      <a:r>
                        <a:rPr lang="en-US" b="1" noProof="0">
                          <a:latin typeface="Calibri" panose="020F0502020204030204" pitchFamily="34" charset="0"/>
                          <a:cs typeface="Calibri" panose="020F0502020204030204" pitchFamily="34" charset="0"/>
                        </a:rPr>
                        <a:t>Sample</a:t>
                      </a:r>
                    </a:p>
                  </a:txBody>
                  <a:tcPr>
                    <a:solidFill>
                      <a:schemeClr val="accent1">
                        <a:lumMod val="20000"/>
                        <a:lumOff val="80000"/>
                      </a:schemeClr>
                    </a:solidFill>
                  </a:tcPr>
                </a:tc>
                <a:tc>
                  <a:txBody>
                    <a:bodyPr/>
                    <a:lstStyle/>
                    <a:p>
                      <a:pPr algn="ctr"/>
                      <a:r>
                        <a:rPr lang="en-US" b="1" noProof="0">
                          <a:latin typeface="Calibri" panose="020F0502020204030204" pitchFamily="34" charset="0"/>
                          <a:cs typeface="Calibri" panose="020F0502020204030204" pitchFamily="34" charset="0"/>
                        </a:rPr>
                        <a:t>Total Duration</a:t>
                      </a:r>
                    </a:p>
                  </a:txBody>
                  <a:tcPr>
                    <a:solidFill>
                      <a:schemeClr val="accent1">
                        <a:lumMod val="20000"/>
                        <a:lumOff val="80000"/>
                      </a:schemeClr>
                    </a:solidFill>
                  </a:tcPr>
                </a:tc>
                <a:extLst>
                  <a:ext uri="{0D108BD9-81ED-4DB2-BD59-A6C34878D82A}">
                    <a16:rowId xmlns:a16="http://schemas.microsoft.com/office/drawing/2014/main" val="3039917788"/>
                  </a:ext>
                </a:extLst>
              </a:tr>
              <a:tr h="370840">
                <a:tc>
                  <a:txBody>
                    <a:bodyPr/>
                    <a:lstStyle/>
                    <a:p>
                      <a:pPr algn="l"/>
                      <a:r>
                        <a:rPr lang="en-US" noProof="0">
                          <a:latin typeface="Calibri" panose="020F0502020204030204" pitchFamily="34" charset="0"/>
                          <a:cs typeface="Calibri" panose="020F0502020204030204" pitchFamily="34" charset="0"/>
                        </a:rPr>
                        <a:t>Post-doctoral researchers</a:t>
                      </a:r>
                    </a:p>
                  </a:txBody>
                  <a:tcPr/>
                </a:tc>
                <a:tc>
                  <a:txBody>
                    <a:bodyPr/>
                    <a:lstStyle/>
                    <a:p>
                      <a:pPr algn="ctr"/>
                      <a:r>
                        <a:rPr lang="en-US" noProof="0">
                          <a:latin typeface="Calibri" panose="020F0502020204030204" pitchFamily="34" charset="0"/>
                          <a:cs typeface="Calibri" panose="020F0502020204030204" pitchFamily="34" charset="0"/>
                        </a:rPr>
                        <a:t>9</a:t>
                      </a:r>
                    </a:p>
                  </a:txBody>
                  <a:tcPr/>
                </a:tc>
                <a:tc>
                  <a:txBody>
                    <a:bodyPr/>
                    <a:lstStyle/>
                    <a:p>
                      <a:pPr algn="ctr"/>
                      <a:r>
                        <a:rPr lang="en-US" noProof="0">
                          <a:latin typeface="Calibri" panose="020F0502020204030204" pitchFamily="34" charset="0"/>
                          <a:cs typeface="Calibri" panose="020F0502020204030204" pitchFamily="34" charset="0"/>
                        </a:rPr>
                        <a:t>1h 18min</a:t>
                      </a:r>
                    </a:p>
                  </a:txBody>
                  <a:tcPr/>
                </a:tc>
                <a:extLst>
                  <a:ext uri="{0D108BD9-81ED-4DB2-BD59-A6C34878D82A}">
                    <a16:rowId xmlns:a16="http://schemas.microsoft.com/office/drawing/2014/main" val="670620635"/>
                  </a:ext>
                </a:extLst>
              </a:tr>
              <a:tr h="37084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noProof="0">
                          <a:latin typeface="Calibri" panose="020F0502020204030204" pitchFamily="34" charset="0"/>
                          <a:cs typeface="Calibri" panose="020F0502020204030204" pitchFamily="34" charset="0"/>
                        </a:rPr>
                        <a:t>International Post-doctoral researchers</a:t>
                      </a:r>
                    </a:p>
                  </a:txBody>
                  <a:tcPr/>
                </a:tc>
                <a:tc>
                  <a:txBody>
                    <a:bodyPr/>
                    <a:lstStyle/>
                    <a:p>
                      <a:pPr algn="ctr"/>
                      <a:r>
                        <a:rPr lang="en-US" noProof="0">
                          <a:latin typeface="Calibri" panose="020F0502020204030204" pitchFamily="34" charset="0"/>
                          <a:cs typeface="Calibri" panose="020F0502020204030204" pitchFamily="34" charset="0"/>
                        </a:rPr>
                        <a:t>5</a:t>
                      </a:r>
                    </a:p>
                  </a:txBody>
                  <a:tcPr/>
                </a:tc>
                <a:tc>
                  <a:txBody>
                    <a:bodyPr/>
                    <a:lstStyle/>
                    <a:p>
                      <a:pPr algn="ctr"/>
                      <a:r>
                        <a:rPr lang="en-US" noProof="0">
                          <a:latin typeface="Calibri" panose="020F0502020204030204" pitchFamily="34" charset="0"/>
                          <a:cs typeface="Calibri" panose="020F0502020204030204" pitchFamily="34" charset="0"/>
                        </a:rPr>
                        <a:t>2h 09min</a:t>
                      </a:r>
                    </a:p>
                  </a:txBody>
                  <a:tcPr/>
                </a:tc>
                <a:extLst>
                  <a:ext uri="{0D108BD9-81ED-4DB2-BD59-A6C34878D82A}">
                    <a16:rowId xmlns:a16="http://schemas.microsoft.com/office/drawing/2014/main" val="2645703209"/>
                  </a:ext>
                </a:extLst>
              </a:tr>
              <a:tr h="370840">
                <a:tc>
                  <a:txBody>
                    <a:bodyPr/>
                    <a:lstStyle/>
                    <a:p>
                      <a:pPr algn="l"/>
                      <a:r>
                        <a:rPr lang="en-US" noProof="0">
                          <a:latin typeface="Calibri" panose="020F0502020204030204" pitchFamily="34" charset="0"/>
                          <a:cs typeface="Calibri" panose="020F0502020204030204" pitchFamily="34" charset="0"/>
                        </a:rPr>
                        <a:t>PhD Candidates</a:t>
                      </a:r>
                    </a:p>
                  </a:txBody>
                  <a:tcPr/>
                </a:tc>
                <a:tc>
                  <a:txBody>
                    <a:bodyPr/>
                    <a:lstStyle/>
                    <a:p>
                      <a:pPr algn="ctr"/>
                      <a:r>
                        <a:rPr lang="en-US" noProof="0">
                          <a:latin typeface="Calibri" panose="020F0502020204030204" pitchFamily="34" charset="0"/>
                          <a:cs typeface="Calibri" panose="020F0502020204030204" pitchFamily="34" charset="0"/>
                        </a:rPr>
                        <a:t>4</a:t>
                      </a:r>
                    </a:p>
                  </a:txBody>
                  <a:tcPr/>
                </a:tc>
                <a:tc>
                  <a:txBody>
                    <a:bodyPr/>
                    <a:lstStyle/>
                    <a:p>
                      <a:pPr algn="ctr"/>
                      <a:r>
                        <a:rPr lang="en-US" noProof="0">
                          <a:latin typeface="Calibri" panose="020F0502020204030204" pitchFamily="34" charset="0"/>
                          <a:cs typeface="Calibri" panose="020F0502020204030204" pitchFamily="34" charset="0"/>
                        </a:rPr>
                        <a:t>1h 17min</a:t>
                      </a:r>
                    </a:p>
                  </a:txBody>
                  <a:tcPr/>
                </a:tc>
                <a:extLst>
                  <a:ext uri="{0D108BD9-81ED-4DB2-BD59-A6C34878D82A}">
                    <a16:rowId xmlns:a16="http://schemas.microsoft.com/office/drawing/2014/main" val="2117309723"/>
                  </a:ext>
                </a:extLst>
              </a:tr>
              <a:tr h="370840">
                <a:tc>
                  <a:txBody>
                    <a:bodyPr/>
                    <a:lstStyle/>
                    <a:p>
                      <a:pPr algn="l"/>
                      <a:r>
                        <a:rPr lang="en-US" noProof="0">
                          <a:latin typeface="Calibri" panose="020F0502020204030204" pitchFamily="34" charset="0"/>
                          <a:cs typeface="Calibri" panose="020F0502020204030204" pitchFamily="34" charset="0"/>
                        </a:rPr>
                        <a:t>Female researchers from all categories</a:t>
                      </a:r>
                    </a:p>
                  </a:txBody>
                  <a:tcPr/>
                </a:tc>
                <a:tc>
                  <a:txBody>
                    <a:bodyPr/>
                    <a:lstStyle/>
                    <a:p>
                      <a:pPr algn="ctr"/>
                      <a:r>
                        <a:rPr lang="en-US" noProof="0">
                          <a:latin typeface="Calibri" panose="020F0502020204030204" pitchFamily="34" charset="0"/>
                          <a:cs typeface="Calibri" panose="020F0502020204030204" pitchFamily="34" charset="0"/>
                        </a:rPr>
                        <a:t>7</a:t>
                      </a:r>
                    </a:p>
                  </a:txBody>
                  <a:tcPr/>
                </a:tc>
                <a:tc>
                  <a:txBody>
                    <a:bodyPr/>
                    <a:lstStyle/>
                    <a:p>
                      <a:pPr algn="ctr"/>
                      <a:r>
                        <a:rPr lang="en-US" noProof="0" dirty="0">
                          <a:latin typeface="Calibri" panose="020F0502020204030204" pitchFamily="34" charset="0"/>
                          <a:cs typeface="Calibri" panose="020F0502020204030204" pitchFamily="34" charset="0"/>
                        </a:rPr>
                        <a:t>1h 08min</a:t>
                      </a:r>
                    </a:p>
                  </a:txBody>
                  <a:tcPr/>
                </a:tc>
                <a:extLst>
                  <a:ext uri="{0D108BD9-81ED-4DB2-BD59-A6C34878D82A}">
                    <a16:rowId xmlns:a16="http://schemas.microsoft.com/office/drawing/2014/main" val="259149550"/>
                  </a:ext>
                </a:extLst>
              </a:tr>
            </a:tbl>
          </a:graphicData>
        </a:graphic>
      </p:graphicFrame>
      <p:sp>
        <p:nvSpPr>
          <p:cNvPr id="4" name="CuadroTexto 3">
            <a:extLst>
              <a:ext uri="{FF2B5EF4-FFF2-40B4-BE49-F238E27FC236}">
                <a16:creationId xmlns:a16="http://schemas.microsoft.com/office/drawing/2014/main" id="{79F2273F-4A26-FD09-6B23-8EBC1B1FF4AE}"/>
              </a:ext>
            </a:extLst>
          </p:cNvPr>
          <p:cNvSpPr txBox="1"/>
          <p:nvPr/>
        </p:nvSpPr>
        <p:spPr>
          <a:xfrm>
            <a:off x="19164953" y="2337311"/>
            <a:ext cx="4438650" cy="4708981"/>
          </a:xfrm>
          <a:prstGeom prst="rect">
            <a:avLst/>
          </a:prstGeom>
          <a:noFill/>
          <a:ln w="123825" cmpd="tri">
            <a:solidFill>
              <a:srgbClr val="002060"/>
            </a:solidFill>
            <a:prstDash val="dash"/>
          </a:ln>
        </p:spPr>
        <p:txBody>
          <a:bodyPr wrap="square" rtlCol="0">
            <a:spAutoFit/>
          </a:bodyPr>
          <a:lstStyle/>
          <a:p>
            <a:pPr algn="ctr"/>
            <a:endParaRPr lang="en-US" sz="3600" b="1" dirty="0">
              <a:latin typeface="Calibri" panose="020F0502020204030204" pitchFamily="34" charset="0"/>
              <a:cs typeface="Calibri" panose="020F0502020204030204" pitchFamily="34" charset="0"/>
            </a:endParaRPr>
          </a:p>
          <a:p>
            <a:pPr algn="ctr"/>
            <a:r>
              <a:rPr lang="en-US" sz="3600" b="1" dirty="0">
                <a:solidFill>
                  <a:schemeClr val="tx1"/>
                </a:solidFill>
                <a:latin typeface="Calibri" panose="020F0502020204030204" pitchFamily="34" charset="0"/>
                <a:cs typeface="Calibri" panose="020F0502020204030204" pitchFamily="34" charset="0"/>
              </a:rPr>
              <a:t>Interviewees</a:t>
            </a:r>
          </a:p>
          <a:p>
            <a:pPr algn="ctr"/>
            <a:r>
              <a:rPr lang="en-US" sz="4000" b="1" dirty="0">
                <a:solidFill>
                  <a:srgbClr val="FFC000"/>
                </a:solidFill>
                <a:latin typeface="Calibri" panose="020F0502020204030204" pitchFamily="34" charset="0"/>
                <a:cs typeface="Calibri" panose="020F0502020204030204" pitchFamily="34" charset="0"/>
              </a:rPr>
              <a:t>20</a:t>
            </a:r>
          </a:p>
          <a:p>
            <a:pPr algn="ctr"/>
            <a:r>
              <a:rPr lang="en-US" sz="3600" b="1" dirty="0">
                <a:solidFill>
                  <a:schemeClr val="tx1"/>
                </a:solidFill>
                <a:latin typeface="Calibri" panose="020F0502020204030204" pitchFamily="34" charset="0"/>
                <a:cs typeface="Calibri" panose="020F0502020204030204" pitchFamily="34" charset="0"/>
              </a:rPr>
              <a:t>Number of interviews</a:t>
            </a:r>
            <a:endParaRPr lang="en-US" sz="3600" dirty="0">
              <a:solidFill>
                <a:schemeClr val="tx1"/>
              </a:solidFill>
              <a:latin typeface="Calibri" panose="020F0502020204030204" pitchFamily="34" charset="0"/>
              <a:cs typeface="Calibri" panose="020F0502020204030204" pitchFamily="34" charset="0"/>
            </a:endParaRPr>
          </a:p>
          <a:p>
            <a:pPr algn="ctr"/>
            <a:r>
              <a:rPr lang="en-US" sz="4000" b="1" dirty="0">
                <a:solidFill>
                  <a:srgbClr val="FFC000"/>
                </a:solidFill>
                <a:latin typeface="Calibri" panose="020F0502020204030204" pitchFamily="34" charset="0"/>
                <a:cs typeface="Calibri" panose="020F0502020204030204" pitchFamily="34" charset="0"/>
              </a:rPr>
              <a:t>34</a:t>
            </a:r>
          </a:p>
          <a:p>
            <a:pPr algn="ctr"/>
            <a:r>
              <a:rPr lang="en-US" sz="3600" b="1" dirty="0">
                <a:solidFill>
                  <a:schemeClr val="tx1"/>
                </a:solidFill>
                <a:latin typeface="Calibri" panose="020F0502020204030204" pitchFamily="34" charset="0"/>
                <a:cs typeface="Calibri" panose="020F0502020204030204" pitchFamily="34" charset="0"/>
              </a:rPr>
              <a:t>Recorded Material</a:t>
            </a:r>
          </a:p>
          <a:p>
            <a:pPr algn="ctr"/>
            <a:r>
              <a:rPr lang="en-US" sz="4000" b="1" dirty="0">
                <a:solidFill>
                  <a:srgbClr val="FFC000"/>
                </a:solidFill>
                <a:latin typeface="Calibri" panose="020F0502020204030204" pitchFamily="34" charset="0"/>
                <a:cs typeface="Calibri" panose="020F0502020204030204" pitchFamily="34" charset="0"/>
              </a:rPr>
              <a:t>21h 48min</a:t>
            </a:r>
          </a:p>
          <a:p>
            <a:pPr algn="ctr"/>
            <a:endParaRPr lang="en-US" sz="3600" b="1" dirty="0">
              <a:solidFill>
                <a:srgbClr val="FFA100"/>
              </a:solidFill>
              <a:latin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333AF2D5-D20B-599F-A6F9-A1BEF7B7DCF5}"/>
              </a:ext>
            </a:extLst>
          </p:cNvPr>
          <p:cNvSpPr txBox="1"/>
          <p:nvPr/>
        </p:nvSpPr>
        <p:spPr>
          <a:xfrm>
            <a:off x="19164953" y="7741806"/>
            <a:ext cx="4438650" cy="5262979"/>
          </a:xfrm>
          <a:prstGeom prst="rect">
            <a:avLst/>
          </a:prstGeom>
          <a:noFill/>
          <a:ln w="123825" cmpd="tri">
            <a:solidFill>
              <a:srgbClr val="002060"/>
            </a:solidFill>
            <a:prstDash val="dash"/>
          </a:ln>
        </p:spPr>
        <p:txBody>
          <a:bodyPr wrap="square" rtlCol="0">
            <a:spAutoFit/>
          </a:bodyPr>
          <a:lstStyle/>
          <a:p>
            <a:pPr algn="ctr"/>
            <a:endParaRPr lang="en-US" sz="3600" b="1" dirty="0">
              <a:latin typeface="Calibri" panose="020F0502020204030204" pitchFamily="34" charset="0"/>
              <a:cs typeface="Calibri" panose="020F0502020204030204" pitchFamily="34" charset="0"/>
            </a:endParaRPr>
          </a:p>
          <a:p>
            <a:pPr algn="ctr"/>
            <a:r>
              <a:rPr lang="en-US" sz="3600" b="1" dirty="0">
                <a:solidFill>
                  <a:schemeClr val="tx1"/>
                </a:solidFill>
                <a:latin typeface="Calibri" panose="020F0502020204030204" pitchFamily="34" charset="0"/>
                <a:cs typeface="Calibri" panose="020F0502020204030204" pitchFamily="34" charset="0"/>
              </a:rPr>
              <a:t>Participants</a:t>
            </a:r>
          </a:p>
          <a:p>
            <a:pPr algn="ctr"/>
            <a:r>
              <a:rPr lang="en-US" sz="4000" b="1" dirty="0">
                <a:solidFill>
                  <a:srgbClr val="FFC000"/>
                </a:solidFill>
                <a:latin typeface="Calibri" panose="020F0502020204030204" pitchFamily="34" charset="0"/>
                <a:cs typeface="Calibri" panose="020F0502020204030204" pitchFamily="34" charset="0"/>
              </a:rPr>
              <a:t>25</a:t>
            </a:r>
          </a:p>
          <a:p>
            <a:pPr algn="ctr"/>
            <a:r>
              <a:rPr lang="en-US" sz="3600" dirty="0">
                <a:solidFill>
                  <a:schemeClr val="tx1"/>
                </a:solidFill>
                <a:latin typeface="Calibri" panose="020F0502020204030204" pitchFamily="34" charset="0"/>
                <a:cs typeface="Calibri" panose="020F0502020204030204" pitchFamily="34" charset="0"/>
              </a:rPr>
              <a:t>Number of Focus Groups</a:t>
            </a:r>
          </a:p>
          <a:p>
            <a:pPr algn="ctr"/>
            <a:r>
              <a:rPr lang="en-US" sz="4000" b="1" dirty="0">
                <a:solidFill>
                  <a:srgbClr val="FFC000"/>
                </a:solidFill>
                <a:latin typeface="Calibri" panose="020F0502020204030204" pitchFamily="34" charset="0"/>
                <a:cs typeface="Calibri" panose="020F0502020204030204" pitchFamily="34" charset="0"/>
              </a:rPr>
              <a:t>4</a:t>
            </a:r>
          </a:p>
          <a:p>
            <a:pPr algn="ctr"/>
            <a:r>
              <a:rPr lang="en-US" sz="3600" b="1" dirty="0">
                <a:solidFill>
                  <a:schemeClr val="tx1"/>
                </a:solidFill>
                <a:latin typeface="Calibri" panose="020F0502020204030204" pitchFamily="34" charset="0"/>
                <a:cs typeface="Calibri" panose="020F0502020204030204" pitchFamily="34" charset="0"/>
              </a:rPr>
              <a:t>Recorded Material</a:t>
            </a:r>
          </a:p>
          <a:p>
            <a:pPr algn="ctr"/>
            <a:r>
              <a:rPr lang="en-US" sz="4000" dirty="0">
                <a:solidFill>
                  <a:srgbClr val="FFC000"/>
                </a:solidFill>
                <a:latin typeface="Calibri" panose="020F0502020204030204" pitchFamily="34" charset="0"/>
                <a:cs typeface="Calibri" panose="020F0502020204030204" pitchFamily="34" charset="0"/>
              </a:rPr>
              <a:t>5</a:t>
            </a:r>
            <a:r>
              <a:rPr lang="en-US" sz="4000" b="1" dirty="0">
                <a:solidFill>
                  <a:srgbClr val="FFC000"/>
                </a:solidFill>
                <a:latin typeface="Calibri" panose="020F0502020204030204" pitchFamily="34" charset="0"/>
                <a:cs typeface="Calibri" panose="020F0502020204030204" pitchFamily="34" charset="0"/>
              </a:rPr>
              <a:t>h 52min</a:t>
            </a:r>
          </a:p>
          <a:p>
            <a:pPr algn="ctr"/>
            <a:endParaRPr lang="en-US" sz="3600" b="1" dirty="0">
              <a:solidFill>
                <a:srgbClr val="FFA100"/>
              </a:solidFill>
              <a:latin typeface="Calibri" panose="020F0502020204030204" pitchFamily="34" charset="0"/>
              <a:cs typeface="Calibri" panose="020F0502020204030204" pitchFamily="34" charset="0"/>
            </a:endParaRPr>
          </a:p>
        </p:txBody>
      </p:sp>
      <p:sp>
        <p:nvSpPr>
          <p:cNvPr id="5" name="Título de la página">
            <a:extLst>
              <a:ext uri="{FF2B5EF4-FFF2-40B4-BE49-F238E27FC236}">
                <a16:creationId xmlns:a16="http://schemas.microsoft.com/office/drawing/2014/main" id="{0CA22804-7DFC-EE74-C68B-4F4589058BFD}"/>
              </a:ext>
            </a:extLst>
          </p:cNvPr>
          <p:cNvSpPr txBox="1"/>
          <p:nvPr/>
        </p:nvSpPr>
        <p:spPr>
          <a:xfrm>
            <a:off x="855690" y="586431"/>
            <a:ext cx="21197366"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METHOD. DATA COLLECTION</a:t>
            </a:r>
            <a:endParaRPr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098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5" name="Cuerpo de texto">
            <a:extLst>
              <a:ext uri="{FF2B5EF4-FFF2-40B4-BE49-F238E27FC236}">
                <a16:creationId xmlns:a16="http://schemas.microsoft.com/office/drawing/2014/main" id="{AC6D3A38-8858-DAFD-0A1E-23A5ADF1FFD4}"/>
              </a:ext>
            </a:extLst>
          </p:cNvPr>
          <p:cNvSpPr txBox="1"/>
          <p:nvPr/>
        </p:nvSpPr>
        <p:spPr>
          <a:xfrm>
            <a:off x="8837272" y="2987039"/>
            <a:ext cx="15074528" cy="8253393"/>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fontScale="92500" lnSpcReduction="20000"/>
          </a:bodyPr>
          <a:lstStyle>
            <a:lvl1pPr algn="l">
              <a:spcBef>
                <a:spcPts val="5900"/>
              </a:spcBef>
              <a:defRPr sz="3600" b="0">
                <a:solidFill>
                  <a:srgbClr val="5E5E5E"/>
                </a:solidFill>
                <a:latin typeface="Rubik Regular"/>
                <a:ea typeface="Rubik Regular"/>
                <a:cs typeface="Rubik Regular"/>
                <a:sym typeface="Rubik Regular"/>
              </a:defRPr>
            </a:lvl1pPr>
          </a:lstStyle>
          <a:p>
            <a:pPr marL="571500" indent="-571500">
              <a:buFont typeface="Arial" panose="020B0604020202020204" pitchFamily="34" charset="0"/>
              <a:buChar char="•"/>
            </a:pPr>
            <a:r>
              <a:rPr lang="en-US" sz="6500" b="1" dirty="0">
                <a:solidFill>
                  <a:schemeClr val="tx1"/>
                </a:solidFill>
                <a:latin typeface="Calibri" panose="020F0502020204030204" pitchFamily="34" charset="0"/>
                <a:cs typeface="Calibri" panose="020F0502020204030204" pitchFamily="34" charset="0"/>
              </a:rPr>
              <a:t>Software</a:t>
            </a:r>
            <a:r>
              <a:rPr lang="en-US" sz="6500" dirty="0">
                <a:solidFill>
                  <a:schemeClr val="tx1"/>
                </a:solidFill>
                <a:latin typeface="Calibri" panose="020F0502020204030204" pitchFamily="34" charset="0"/>
                <a:cs typeface="Calibri" panose="020F0502020204030204" pitchFamily="34" charset="0"/>
              </a:rPr>
              <a:t>: NVIVO </a:t>
            </a:r>
            <a:r>
              <a:rPr lang="en-US" sz="6500" dirty="0">
                <a:solidFill>
                  <a:schemeClr val="tx1"/>
                </a:solidFill>
                <a:latin typeface="Calibri" panose="020F0502020204030204" pitchFamily="34" charset="0"/>
                <a:cs typeface="Calibri" panose="020F0502020204030204" pitchFamily="34" charset="0"/>
                <a:sym typeface="Wingdings" panose="05000000000000000000" pitchFamily="2" charset="2"/>
              </a:rPr>
              <a:t> for transcripts and codification of recorded material</a:t>
            </a:r>
          </a:p>
          <a:p>
            <a:pPr lvl="1" indent="0" algn="l"/>
            <a:endParaRPr lang="en-US" sz="6500" b="0" dirty="0">
              <a:solidFill>
                <a:schemeClr val="tx1"/>
              </a:solidFill>
              <a:latin typeface="Calibri" panose="020F0502020204030204" pitchFamily="34" charset="0"/>
              <a:cs typeface="Calibri" panose="020F0502020204030204" pitchFamily="34" charset="0"/>
            </a:endParaRPr>
          </a:p>
          <a:p>
            <a:pPr marL="540000" lvl="1" indent="0" algn="l"/>
            <a:r>
              <a:rPr lang="en-US" sz="6500" b="0" dirty="0">
                <a:solidFill>
                  <a:schemeClr val="tx1"/>
                </a:solidFill>
                <a:latin typeface="Calibri" panose="020F0502020204030204" pitchFamily="34" charset="0"/>
                <a:cs typeface="Calibri" panose="020F0502020204030204" pitchFamily="34" charset="0"/>
              </a:rPr>
              <a:t>Four coders: once agreement was reached, a single coder was in charge of coding all the Social Capital related material</a:t>
            </a:r>
          </a:p>
          <a:p>
            <a:pPr lvl="1" indent="0" algn="l"/>
            <a:endParaRPr lang="en-US" sz="6500" b="0" dirty="0">
              <a:solidFill>
                <a:schemeClr val="tx1"/>
              </a:solidFill>
              <a:latin typeface="Calibri" panose="020F0502020204030204" pitchFamily="34" charset="0"/>
              <a:cs typeface="Calibri" panose="020F0502020204030204" pitchFamily="34" charset="0"/>
            </a:endParaRPr>
          </a:p>
          <a:p>
            <a:pPr marL="571500" lvl="1" indent="-571500" algn="l">
              <a:buFont typeface="Arial" panose="020B0604020202020204" pitchFamily="34" charset="0"/>
              <a:buChar char="•"/>
            </a:pPr>
            <a:endParaRPr lang="en-US" sz="6500" b="0" dirty="0">
              <a:solidFill>
                <a:srgbClr val="FF0000"/>
              </a:solidFill>
              <a:latin typeface="Calibri" panose="020F0502020204030204" pitchFamily="34" charset="0"/>
              <a:cs typeface="Calibri" panose="020F0502020204030204" pitchFamily="34" charset="0"/>
            </a:endParaRPr>
          </a:p>
          <a:p>
            <a:pPr marL="571500" lvl="1" indent="-571500" algn="l">
              <a:buFont typeface="Arial" panose="020B0604020202020204" pitchFamily="34" charset="0"/>
              <a:buChar char="•"/>
            </a:pPr>
            <a:endParaRPr lang="en-US" sz="4100" dirty="0">
              <a:solidFill>
                <a:schemeClr val="tx1"/>
              </a:solidFill>
              <a:latin typeface="Calibri" panose="020F0502020204030204" pitchFamily="34" charset="0"/>
              <a:cs typeface="Calibri" panose="020F0502020204030204" pitchFamily="34" charset="0"/>
            </a:endParaRPr>
          </a:p>
          <a:p>
            <a:pPr algn="r"/>
            <a:r>
              <a:rPr lang="en-US" dirty="0">
                <a:solidFill>
                  <a:schemeClr val="tx1"/>
                </a:solidFill>
              </a:rPr>
              <a:t> </a:t>
            </a:r>
          </a:p>
        </p:txBody>
      </p:sp>
      <p:sp>
        <p:nvSpPr>
          <p:cNvPr id="2" name="Título de la página">
            <a:extLst>
              <a:ext uri="{FF2B5EF4-FFF2-40B4-BE49-F238E27FC236}">
                <a16:creationId xmlns:a16="http://schemas.microsoft.com/office/drawing/2014/main" id="{41258F34-D371-DDE1-FA09-14AD44B889F2}"/>
              </a:ext>
            </a:extLst>
          </p:cNvPr>
          <p:cNvSpPr txBox="1"/>
          <p:nvPr/>
        </p:nvSpPr>
        <p:spPr>
          <a:xfrm>
            <a:off x="8800135" y="0"/>
            <a:ext cx="15074529"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METHOD. DATA CODING</a:t>
            </a:r>
            <a:endParaRPr b="1" dirty="0">
              <a:solidFill>
                <a:srgbClr val="FFC000"/>
              </a:solidFill>
              <a:latin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1602A17A-BC4E-93CE-37E3-BA4A6FA2D9E3}"/>
              </a:ext>
            </a:extLst>
          </p:cNvPr>
          <p:cNvSpPr/>
          <p:nvPr/>
        </p:nvSpPr>
        <p:spPr>
          <a:xfrm>
            <a:off x="0" y="11772900"/>
            <a:ext cx="1943100" cy="19431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Imagen 5">
            <a:extLst>
              <a:ext uri="{FF2B5EF4-FFF2-40B4-BE49-F238E27FC236}">
                <a16:creationId xmlns:a16="http://schemas.microsoft.com/office/drawing/2014/main" id="{1DDE0FB5-E464-485A-52F3-29CB0FB3122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17860"/>
            <a:ext cx="8458200" cy="13733860"/>
          </a:xfrm>
          <a:prstGeom prst="rect">
            <a:avLst/>
          </a:prstGeom>
        </p:spPr>
      </p:pic>
    </p:spTree>
    <p:extLst>
      <p:ext uri="{BB962C8B-B14F-4D97-AF65-F5344CB8AC3E}">
        <p14:creationId xmlns:p14="http://schemas.microsoft.com/office/powerpoint/2010/main" val="1538749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81EF678-FFB0-C459-52A1-7682AD498942}"/>
              </a:ext>
            </a:extLst>
          </p:cNvPr>
          <p:cNvPicPr>
            <a:picLocks noChangeAspect="1"/>
          </p:cNvPicPr>
          <p:nvPr/>
        </p:nvPicPr>
        <p:blipFill>
          <a:blip r:embed="rId3">
            <a:alphaModFix amt="20000"/>
          </a:blip>
          <a:stretch>
            <a:fillRect/>
          </a:stretch>
        </p:blipFill>
        <p:spPr>
          <a:xfrm>
            <a:off x="4845888" y="1584016"/>
            <a:ext cx="19099691" cy="11530293"/>
          </a:xfrm>
          <a:prstGeom prst="rect">
            <a:avLst/>
          </a:prstGeom>
        </p:spPr>
      </p:pic>
      <p:grpSp>
        <p:nvGrpSpPr>
          <p:cNvPr id="34" name="Grupo 33">
            <a:extLst>
              <a:ext uri="{FF2B5EF4-FFF2-40B4-BE49-F238E27FC236}">
                <a16:creationId xmlns:a16="http://schemas.microsoft.com/office/drawing/2014/main" id="{5392F39A-F315-8D66-6FF6-01902ED56175}"/>
              </a:ext>
            </a:extLst>
          </p:cNvPr>
          <p:cNvGrpSpPr/>
          <p:nvPr/>
        </p:nvGrpSpPr>
        <p:grpSpPr>
          <a:xfrm>
            <a:off x="231806" y="5129493"/>
            <a:ext cx="5988099" cy="5657850"/>
            <a:chOff x="231806" y="5129493"/>
            <a:chExt cx="5988099" cy="5657850"/>
          </a:xfrm>
        </p:grpSpPr>
        <p:grpSp>
          <p:nvGrpSpPr>
            <p:cNvPr id="6" name="Grupo 5">
              <a:extLst>
                <a:ext uri="{FF2B5EF4-FFF2-40B4-BE49-F238E27FC236}">
                  <a16:creationId xmlns:a16="http://schemas.microsoft.com/office/drawing/2014/main" id="{A5625C11-6277-8986-B790-BA3B7EAF09F4}"/>
                </a:ext>
              </a:extLst>
            </p:cNvPr>
            <p:cNvGrpSpPr/>
            <p:nvPr/>
          </p:nvGrpSpPr>
          <p:grpSpPr>
            <a:xfrm>
              <a:off x="231806" y="5129493"/>
              <a:ext cx="5049636" cy="5657850"/>
              <a:chOff x="1170269" y="5129493"/>
              <a:chExt cx="5049636" cy="5657850"/>
            </a:xfrm>
          </p:grpSpPr>
          <p:sp>
            <p:nvSpPr>
              <p:cNvPr id="7" name="Rectángulo: esquinas redondeadas 6">
                <a:extLst>
                  <a:ext uri="{FF2B5EF4-FFF2-40B4-BE49-F238E27FC236}">
                    <a16:creationId xmlns:a16="http://schemas.microsoft.com/office/drawing/2014/main" id="{D805251A-1128-DFC4-5207-C4444FBF7E80}"/>
                  </a:ext>
                </a:extLst>
              </p:cNvPr>
              <p:cNvSpPr/>
              <p:nvPr/>
            </p:nvSpPr>
            <p:spPr>
              <a:xfrm>
                <a:off x="1170269" y="5129493"/>
                <a:ext cx="5049636" cy="5657850"/>
              </a:xfrm>
              <a:prstGeom prst="roundRect">
                <a:avLst/>
              </a:prstGeom>
              <a:solidFill>
                <a:srgbClr val="CCEC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CuadroTexto 7">
                <a:extLst>
                  <a:ext uri="{FF2B5EF4-FFF2-40B4-BE49-F238E27FC236}">
                    <a16:creationId xmlns:a16="http://schemas.microsoft.com/office/drawing/2014/main" id="{99CF707B-2437-6577-6435-6F2B4237BBFD}"/>
                  </a:ext>
                </a:extLst>
              </p:cNvPr>
              <p:cNvSpPr txBox="1"/>
              <p:nvPr/>
            </p:nvSpPr>
            <p:spPr>
              <a:xfrm>
                <a:off x="1376884" y="5957960"/>
                <a:ext cx="4693478" cy="3714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s-ES" sz="3600" b="1" i="0" u="none" strike="noStrike" cap="none" spc="0" normalizeH="0" baseline="0" dirty="0">
                    <a:ln>
                      <a:noFill/>
                    </a:ln>
                    <a:solidFill>
                      <a:srgbClr val="003366"/>
                    </a:solidFill>
                    <a:effectLst/>
                    <a:uFillTx/>
                    <a:latin typeface="Calibri" panose="020F0502020204030204" pitchFamily="34" charset="0"/>
                    <a:cs typeface="Calibri" panose="020F0502020204030204" pitchFamily="34" charset="0"/>
                    <a:sym typeface="Helvetica Neue"/>
                  </a:rPr>
                  <a:t>ANTECEDENTS</a:t>
                </a:r>
              </a:p>
              <a:p>
                <a:pPr marL="0" marR="0" indent="0" defTabSz="821531" rtl="0" fontAlgn="auto" latinLnBrk="0"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a:p>
                <a:pPr marL="457200" marR="0" indent="-457200" algn="l" defTabSz="821531"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Methodology </a:t>
                </a:r>
                <a:r>
                  <a:rPr lang="en-US" sz="2800" b="0" dirty="0">
                    <a:latin typeface="Calibri" panose="020F0502020204030204" pitchFamily="34" charset="0"/>
                    <a:cs typeface="Calibri" panose="020F0502020204030204" pitchFamily="34" charset="0"/>
                  </a:rPr>
                  <a:t>and </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research interest</a:t>
                </a:r>
              </a:p>
              <a:p>
                <a:pPr marL="457200" indent="-457200" algn="l">
                  <a:buFont typeface="Arial" panose="020B0604020202020204" pitchFamily="34" charset="0"/>
                  <a:buChar char="•"/>
                </a:pPr>
                <a:r>
                  <a:rPr lang="en-US" sz="2800" b="0" dirty="0">
                    <a:latin typeface="Calibri" panose="020F0502020204030204" pitchFamily="34" charset="0"/>
                    <a:cs typeface="Calibri" panose="020F0502020204030204" pitchFamily="34" charset="0"/>
                  </a:rPr>
                  <a:t>New knowledge and instruments</a:t>
                </a:r>
              </a:p>
              <a:p>
                <a:pPr marL="457200" indent="-457200" algn="l">
                  <a:buFont typeface="Arial" panose="020B0604020202020204" pitchFamily="34" charset="0"/>
                  <a:buChar char="•"/>
                </a:pPr>
                <a:r>
                  <a:rPr lang="en-US" sz="2800" b="0" dirty="0">
                    <a:latin typeface="Calibri" panose="020F0502020204030204" pitchFamily="34" charset="0"/>
                    <a:cs typeface="Calibri" panose="020F0502020204030204" pitchFamily="34" charset="0"/>
                  </a:rPr>
                  <a:t>Application for financial resources</a:t>
                </a:r>
                <a:endParaRPr kumimoji="0" lang="es-ES" sz="32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9" name="Grupo 8">
              <a:extLst>
                <a:ext uri="{FF2B5EF4-FFF2-40B4-BE49-F238E27FC236}">
                  <a16:creationId xmlns:a16="http://schemas.microsoft.com/office/drawing/2014/main" id="{36A95CCB-E711-950B-2ECD-D6F97E0C5C89}"/>
                </a:ext>
              </a:extLst>
            </p:cNvPr>
            <p:cNvGrpSpPr/>
            <p:nvPr/>
          </p:nvGrpSpPr>
          <p:grpSpPr>
            <a:xfrm>
              <a:off x="5419805" y="6205287"/>
              <a:ext cx="800100" cy="3847061"/>
              <a:chOff x="5419805" y="6205287"/>
              <a:chExt cx="800100" cy="3847061"/>
            </a:xfrm>
          </p:grpSpPr>
          <p:sp>
            <p:nvSpPr>
              <p:cNvPr id="10" name="Flecha: a la derecha 9">
                <a:extLst>
                  <a:ext uri="{FF2B5EF4-FFF2-40B4-BE49-F238E27FC236}">
                    <a16:creationId xmlns:a16="http://schemas.microsoft.com/office/drawing/2014/main" id="{693F264B-2BAA-61DC-D695-C463372C191A}"/>
                  </a:ext>
                </a:extLst>
              </p:cNvPr>
              <p:cNvSpPr/>
              <p:nvPr/>
            </p:nvSpPr>
            <p:spPr>
              <a:xfrm>
                <a:off x="5419805" y="7687764"/>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Flecha: a la derecha 10">
                <a:extLst>
                  <a:ext uri="{FF2B5EF4-FFF2-40B4-BE49-F238E27FC236}">
                    <a16:creationId xmlns:a16="http://schemas.microsoft.com/office/drawing/2014/main" id="{508A86A4-A6B1-DF7D-E18C-037CACFE8FBE}"/>
                  </a:ext>
                </a:extLst>
              </p:cNvPr>
              <p:cNvSpPr/>
              <p:nvPr/>
            </p:nvSpPr>
            <p:spPr>
              <a:xfrm>
                <a:off x="5419805" y="9292526"/>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Flecha: a la derecha 11">
                <a:extLst>
                  <a:ext uri="{FF2B5EF4-FFF2-40B4-BE49-F238E27FC236}">
                    <a16:creationId xmlns:a16="http://schemas.microsoft.com/office/drawing/2014/main" id="{65ED6E4F-3F04-2E1B-0BF8-F6FE86743C8D}"/>
                  </a:ext>
                </a:extLst>
              </p:cNvPr>
              <p:cNvSpPr/>
              <p:nvPr/>
            </p:nvSpPr>
            <p:spPr>
              <a:xfrm>
                <a:off x="5419805" y="6205287"/>
                <a:ext cx="800100" cy="759822"/>
              </a:xfrm>
              <a:prstGeom prst="rightArrow">
                <a:avLst/>
              </a:prstGeom>
              <a:solidFill>
                <a:schemeClr val="tx2">
                  <a:lumMod val="40000"/>
                  <a:lumOff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s-ES"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pic>
        <p:nvPicPr>
          <p:cNvPr id="58" name="fondo_pag.png" descr="fondo_pag.png"/>
          <p:cNvPicPr>
            <a:picLocks noChangeAspect="1"/>
          </p:cNvPicPr>
          <p:nvPr/>
        </p:nvPicPr>
        <p:blipFill>
          <a:blip r:embed="rId4"/>
          <a:srcRect t="89860" r="92471"/>
          <a:stretch>
            <a:fillRect/>
          </a:stretch>
        </p:blipFill>
        <p:spPr>
          <a:xfrm>
            <a:off x="0" y="12325243"/>
            <a:ext cx="1376884" cy="1390757"/>
          </a:xfrm>
          <a:prstGeom prst="rect">
            <a:avLst/>
          </a:prstGeom>
          <a:ln w="12700">
            <a:miter lim="400000"/>
          </a:ln>
        </p:spPr>
      </p:pic>
      <p:sp>
        <p:nvSpPr>
          <p:cNvPr id="59" name="Rectángulo"/>
          <p:cNvSpPr/>
          <p:nvPr/>
        </p:nvSpPr>
        <p:spPr>
          <a:xfrm>
            <a:off x="22075875" y="-17860"/>
            <a:ext cx="2302256" cy="857251"/>
          </a:xfrm>
          <a:prstGeom prst="rect">
            <a:avLst/>
          </a:prstGeom>
          <a:solidFill>
            <a:srgbClr val="FFA100"/>
          </a:solidFill>
          <a:ln w="12700">
            <a:miter lim="400000"/>
          </a:ln>
        </p:spPr>
        <p:txBody>
          <a:bodyPr lIns="71437" tIns="71437" rIns="71437" bIns="71437" anchor="ctr"/>
          <a:lstStyle/>
          <a:p>
            <a:pPr>
              <a:defRPr sz="3000" b="0">
                <a:solidFill>
                  <a:srgbClr val="FFFFFF"/>
                </a:solidFill>
                <a:latin typeface="Helvetica Neue Medium"/>
                <a:ea typeface="Helvetica Neue Medium"/>
                <a:cs typeface="Helvetica Neue Medium"/>
                <a:sym typeface="Helvetica Neue Medium"/>
              </a:defRPr>
            </a:pPr>
            <a:endParaRPr/>
          </a:p>
        </p:txBody>
      </p:sp>
      <p:sp>
        <p:nvSpPr>
          <p:cNvPr id="60" name="Número de diapositiva"/>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pic>
        <p:nvPicPr>
          <p:cNvPr id="3" name="Imagen 2">
            <a:extLst>
              <a:ext uri="{FF2B5EF4-FFF2-40B4-BE49-F238E27FC236}">
                <a16:creationId xmlns:a16="http://schemas.microsoft.com/office/drawing/2014/main" id="{51D47127-0CB4-0B5D-3F97-19D4D7AF1491}"/>
              </a:ext>
            </a:extLst>
          </p:cNvPr>
          <p:cNvPicPr>
            <a:picLocks noChangeAspect="1"/>
          </p:cNvPicPr>
          <p:nvPr/>
        </p:nvPicPr>
        <p:blipFill>
          <a:blip r:embed="rId5"/>
          <a:stretch>
            <a:fillRect/>
          </a:stretch>
        </p:blipFill>
        <p:spPr>
          <a:xfrm>
            <a:off x="6608761" y="7421965"/>
            <a:ext cx="3984284" cy="1625695"/>
          </a:xfrm>
          <a:prstGeom prst="rect">
            <a:avLst/>
          </a:prstGeom>
        </p:spPr>
      </p:pic>
      <p:grpSp>
        <p:nvGrpSpPr>
          <p:cNvPr id="13" name="Grupo 12">
            <a:extLst>
              <a:ext uri="{FF2B5EF4-FFF2-40B4-BE49-F238E27FC236}">
                <a16:creationId xmlns:a16="http://schemas.microsoft.com/office/drawing/2014/main" id="{F9E9239E-087B-147A-2B03-7FB9FC5C5446}"/>
              </a:ext>
            </a:extLst>
          </p:cNvPr>
          <p:cNvGrpSpPr/>
          <p:nvPr/>
        </p:nvGrpSpPr>
        <p:grpSpPr>
          <a:xfrm>
            <a:off x="7409890" y="1543264"/>
            <a:ext cx="9564219" cy="3880694"/>
            <a:chOff x="5363492" y="2212212"/>
            <a:chExt cx="9564219" cy="3880694"/>
          </a:xfrm>
        </p:grpSpPr>
        <p:grpSp>
          <p:nvGrpSpPr>
            <p:cNvPr id="14" name="Grupo 13">
              <a:extLst>
                <a:ext uri="{FF2B5EF4-FFF2-40B4-BE49-F238E27FC236}">
                  <a16:creationId xmlns:a16="http://schemas.microsoft.com/office/drawing/2014/main" id="{0658C66D-2DB5-63E7-FED9-5FC5004913DC}"/>
                </a:ext>
              </a:extLst>
            </p:cNvPr>
            <p:cNvGrpSpPr/>
            <p:nvPr/>
          </p:nvGrpSpPr>
          <p:grpSpPr>
            <a:xfrm>
              <a:off x="5363492" y="2271654"/>
              <a:ext cx="9564219" cy="3821252"/>
              <a:chOff x="8037980" y="2133463"/>
              <a:chExt cx="9564219" cy="3821252"/>
            </a:xfrm>
          </p:grpSpPr>
          <p:grpSp>
            <p:nvGrpSpPr>
              <p:cNvPr id="16" name="Grupo 15">
                <a:extLst>
                  <a:ext uri="{FF2B5EF4-FFF2-40B4-BE49-F238E27FC236}">
                    <a16:creationId xmlns:a16="http://schemas.microsoft.com/office/drawing/2014/main" id="{FF308304-5534-2058-25DD-7B660B473558}"/>
                  </a:ext>
                </a:extLst>
              </p:cNvPr>
              <p:cNvGrpSpPr/>
              <p:nvPr/>
            </p:nvGrpSpPr>
            <p:grpSpPr>
              <a:xfrm>
                <a:off x="8037980" y="2133463"/>
                <a:ext cx="9564219" cy="3821252"/>
                <a:chOff x="2674565" y="757660"/>
                <a:chExt cx="3276273" cy="9259224"/>
              </a:xfrm>
              <a:solidFill>
                <a:schemeClr val="accent4">
                  <a:lumMod val="40000"/>
                  <a:lumOff val="60000"/>
                </a:schemeClr>
              </a:solidFill>
            </p:grpSpPr>
            <p:sp>
              <p:nvSpPr>
                <p:cNvPr id="18" name="Freeform 3">
                  <a:extLst>
                    <a:ext uri="{FF2B5EF4-FFF2-40B4-BE49-F238E27FC236}">
                      <a16:creationId xmlns:a16="http://schemas.microsoft.com/office/drawing/2014/main" id="{CCDB7546-3713-DFF0-1117-70C5272C56D4}"/>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sp>
            <p:sp>
              <p:nvSpPr>
                <p:cNvPr id="19" name="Freeform 21">
                  <a:extLst>
                    <a:ext uri="{FF2B5EF4-FFF2-40B4-BE49-F238E27FC236}">
                      <a16:creationId xmlns:a16="http://schemas.microsoft.com/office/drawing/2014/main" id="{8E2F05A6-63E5-2606-09D7-2EA0C971D0C6}"/>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sp>
          </p:grpSp>
          <p:sp>
            <p:nvSpPr>
              <p:cNvPr id="17" name="CuadroTexto 16">
                <a:extLst>
                  <a:ext uri="{FF2B5EF4-FFF2-40B4-BE49-F238E27FC236}">
                    <a16:creationId xmlns:a16="http://schemas.microsoft.com/office/drawing/2014/main" id="{7E208521-162C-2CD5-CC38-6EC20F76ECD7}"/>
                  </a:ext>
                </a:extLst>
              </p:cNvPr>
              <p:cNvSpPr txBox="1"/>
              <p:nvPr/>
            </p:nvSpPr>
            <p:spPr>
              <a:xfrm>
                <a:off x="8059063" y="2609586"/>
                <a:ext cx="9268817"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It is a thing of scientific common interests. Someone tells you that (s)he has interest on doing something, and you also are interested on that. Thus, you just join efforts and work together”. </a:t>
                </a:r>
                <a:r>
                  <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Principal Investigator</a:t>
                </a:r>
              </a:p>
            </p:txBody>
          </p:sp>
        </p:grpSp>
        <p:sp>
          <p:nvSpPr>
            <p:cNvPr id="15" name="CuadroTexto 14">
              <a:extLst>
                <a:ext uri="{FF2B5EF4-FFF2-40B4-BE49-F238E27FC236}">
                  <a16:creationId xmlns:a16="http://schemas.microsoft.com/office/drawing/2014/main" id="{6DB144CB-33A8-FB40-A0B3-1352F6B5E556}"/>
                </a:ext>
              </a:extLst>
            </p:cNvPr>
            <p:cNvSpPr txBox="1"/>
            <p:nvPr/>
          </p:nvSpPr>
          <p:spPr>
            <a:xfrm>
              <a:off x="5714381" y="2212212"/>
              <a:ext cx="6477619"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b="0" u="sng">
                  <a:latin typeface="Calibri" panose="020F0502020204030204" pitchFamily="34" charset="0"/>
                  <a:cs typeface="Calibri" panose="020F0502020204030204" pitchFamily="34" charset="0"/>
                </a:rPr>
                <a:t>Common research interests</a:t>
              </a:r>
              <a:endParaRPr kumimoji="0" lang="en-US" sz="3200" b="0" u="sng"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20" name="Grupo 19">
            <a:extLst>
              <a:ext uri="{FF2B5EF4-FFF2-40B4-BE49-F238E27FC236}">
                <a16:creationId xmlns:a16="http://schemas.microsoft.com/office/drawing/2014/main" id="{81277022-C3CB-E187-A129-D2EF9EABBBD1}"/>
              </a:ext>
            </a:extLst>
          </p:cNvPr>
          <p:cNvGrpSpPr/>
          <p:nvPr/>
        </p:nvGrpSpPr>
        <p:grpSpPr>
          <a:xfrm>
            <a:off x="10745031" y="5400693"/>
            <a:ext cx="10039899" cy="3236443"/>
            <a:chOff x="6547888" y="7695583"/>
            <a:chExt cx="10039899" cy="3236443"/>
          </a:xfrm>
        </p:grpSpPr>
        <p:grpSp>
          <p:nvGrpSpPr>
            <p:cNvPr id="21" name="Grupo 20">
              <a:extLst>
                <a:ext uri="{FF2B5EF4-FFF2-40B4-BE49-F238E27FC236}">
                  <a16:creationId xmlns:a16="http://schemas.microsoft.com/office/drawing/2014/main" id="{2BD9DC26-BAEB-4CE9-6839-C1136FA891A9}"/>
                </a:ext>
              </a:extLst>
            </p:cNvPr>
            <p:cNvGrpSpPr/>
            <p:nvPr/>
          </p:nvGrpSpPr>
          <p:grpSpPr>
            <a:xfrm>
              <a:off x="6547888" y="7695583"/>
              <a:ext cx="10039899" cy="3236443"/>
              <a:chOff x="1392637" y="6420697"/>
              <a:chExt cx="6581947" cy="2599621"/>
            </a:xfrm>
          </p:grpSpPr>
          <p:grpSp>
            <p:nvGrpSpPr>
              <p:cNvPr id="23" name="Grupo 22">
                <a:extLst>
                  <a:ext uri="{FF2B5EF4-FFF2-40B4-BE49-F238E27FC236}">
                    <a16:creationId xmlns:a16="http://schemas.microsoft.com/office/drawing/2014/main" id="{6659CA49-0280-34F7-A33B-1391BFC41794}"/>
                  </a:ext>
                </a:extLst>
              </p:cNvPr>
              <p:cNvGrpSpPr/>
              <p:nvPr/>
            </p:nvGrpSpPr>
            <p:grpSpPr>
              <a:xfrm>
                <a:off x="1392637" y="6420697"/>
                <a:ext cx="6477619" cy="2599621"/>
                <a:chOff x="2674565" y="757660"/>
                <a:chExt cx="3276273" cy="9259224"/>
              </a:xfrm>
              <a:solidFill>
                <a:schemeClr val="accent4">
                  <a:lumMod val="40000"/>
                  <a:lumOff val="60000"/>
                </a:schemeClr>
              </a:solidFill>
            </p:grpSpPr>
            <p:sp>
              <p:nvSpPr>
                <p:cNvPr id="25" name="Freeform 3">
                  <a:extLst>
                    <a:ext uri="{FF2B5EF4-FFF2-40B4-BE49-F238E27FC236}">
                      <a16:creationId xmlns:a16="http://schemas.microsoft.com/office/drawing/2014/main" id="{D3D0446B-D74F-4A6E-813A-CFD1577688F8}"/>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sp>
            <p:sp>
              <p:nvSpPr>
                <p:cNvPr id="26" name="Freeform 21">
                  <a:extLst>
                    <a:ext uri="{FF2B5EF4-FFF2-40B4-BE49-F238E27FC236}">
                      <a16:creationId xmlns:a16="http://schemas.microsoft.com/office/drawing/2014/main" id="{DF6845DC-A403-B701-B2C4-8287C0CD70AC}"/>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sp>
          </p:grpSp>
          <p:sp>
            <p:nvSpPr>
              <p:cNvPr id="24" name="CuadroTexto 23">
                <a:extLst>
                  <a:ext uri="{FF2B5EF4-FFF2-40B4-BE49-F238E27FC236}">
                    <a16:creationId xmlns:a16="http://schemas.microsoft.com/office/drawing/2014/main" id="{BBEFF807-48D1-4913-E80C-983C0ED0C2BA}"/>
                  </a:ext>
                </a:extLst>
              </p:cNvPr>
              <p:cNvSpPr txBox="1"/>
              <p:nvPr/>
            </p:nvSpPr>
            <p:spPr>
              <a:xfrm>
                <a:off x="1413501" y="6650025"/>
                <a:ext cx="6561083" cy="21140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0" i="1">
                    <a:latin typeface="Calibri" panose="020F0502020204030204" pitchFamily="34" charset="0"/>
                    <a:cs typeface="Calibri" panose="020F0502020204030204" pitchFamily="34" charset="0"/>
                  </a:rPr>
                  <a:t>“</a:t>
                </a:r>
                <a:r>
                  <a:rPr kumimoji="0" lang="en-US" sz="3200" b="0" i="1"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rPr>
                  <a:t>I collaborate with people from all over the world: India, Australia, Hungary, USA,…Italy. It depends on what you need, for example I collaborate a lot with theorists”. </a:t>
                </a:r>
                <a:r>
                  <a:rPr kumimoji="0" lang="en-US" sz="3200" b="0" u="none"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rPr>
                  <a:t>Principal Investigator</a:t>
                </a:r>
              </a:p>
            </p:txBody>
          </p:sp>
        </p:grpSp>
        <p:sp>
          <p:nvSpPr>
            <p:cNvPr id="22" name="CuadroTexto 21">
              <a:extLst>
                <a:ext uri="{FF2B5EF4-FFF2-40B4-BE49-F238E27FC236}">
                  <a16:creationId xmlns:a16="http://schemas.microsoft.com/office/drawing/2014/main" id="{8CCDFF80-9447-D232-A0AD-B0B7E7B5CC61}"/>
                </a:ext>
              </a:extLst>
            </p:cNvPr>
            <p:cNvSpPr txBox="1"/>
            <p:nvPr/>
          </p:nvSpPr>
          <p:spPr>
            <a:xfrm>
              <a:off x="6707028" y="7695583"/>
              <a:ext cx="6477619"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b="0" u="sng">
                  <a:latin typeface="Calibri" panose="020F0502020204030204" pitchFamily="34" charset="0"/>
                  <a:cs typeface="Calibri" panose="020F0502020204030204" pitchFamily="34" charset="0"/>
                </a:rPr>
                <a:t>Need of new knowledge</a:t>
              </a:r>
              <a:endParaRPr kumimoji="0" lang="en-US" sz="3200" b="0" u="sng"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grpSp>
        <p:nvGrpSpPr>
          <p:cNvPr id="27" name="Grupo 26">
            <a:extLst>
              <a:ext uri="{FF2B5EF4-FFF2-40B4-BE49-F238E27FC236}">
                <a16:creationId xmlns:a16="http://schemas.microsoft.com/office/drawing/2014/main" id="{C8A11C55-5BDF-89C4-4160-AA0810A5CABD}"/>
              </a:ext>
            </a:extLst>
          </p:cNvPr>
          <p:cNvGrpSpPr/>
          <p:nvPr/>
        </p:nvGrpSpPr>
        <p:grpSpPr>
          <a:xfrm>
            <a:off x="12789580" y="8637136"/>
            <a:ext cx="7684764" cy="4842069"/>
            <a:chOff x="17674263" y="4647521"/>
            <a:chExt cx="6636758" cy="4842069"/>
          </a:xfrm>
        </p:grpSpPr>
        <p:grpSp>
          <p:nvGrpSpPr>
            <p:cNvPr id="28" name="Grupo 27">
              <a:extLst>
                <a:ext uri="{FF2B5EF4-FFF2-40B4-BE49-F238E27FC236}">
                  <a16:creationId xmlns:a16="http://schemas.microsoft.com/office/drawing/2014/main" id="{09EF6A1B-884E-E8B6-B86F-F1C336D5FA89}"/>
                </a:ext>
              </a:extLst>
            </p:cNvPr>
            <p:cNvGrpSpPr/>
            <p:nvPr/>
          </p:nvGrpSpPr>
          <p:grpSpPr>
            <a:xfrm>
              <a:off x="17674263" y="4647521"/>
              <a:ext cx="5709373" cy="4842069"/>
              <a:chOff x="17674263" y="4647521"/>
              <a:chExt cx="5709373" cy="4842069"/>
            </a:xfrm>
          </p:grpSpPr>
          <p:grpSp>
            <p:nvGrpSpPr>
              <p:cNvPr id="30" name="Grupo 29">
                <a:extLst>
                  <a:ext uri="{FF2B5EF4-FFF2-40B4-BE49-F238E27FC236}">
                    <a16:creationId xmlns:a16="http://schemas.microsoft.com/office/drawing/2014/main" id="{882CA557-C45C-71DF-87EE-D8BB4DE95A8B}"/>
                  </a:ext>
                </a:extLst>
              </p:cNvPr>
              <p:cNvGrpSpPr/>
              <p:nvPr/>
            </p:nvGrpSpPr>
            <p:grpSpPr>
              <a:xfrm>
                <a:off x="17674263" y="4647521"/>
                <a:ext cx="5709373" cy="4842069"/>
                <a:chOff x="2674565" y="757660"/>
                <a:chExt cx="3276273" cy="9259224"/>
              </a:xfrm>
              <a:solidFill>
                <a:schemeClr val="accent4">
                  <a:lumMod val="40000"/>
                  <a:lumOff val="60000"/>
                </a:schemeClr>
              </a:solidFill>
            </p:grpSpPr>
            <p:sp>
              <p:nvSpPr>
                <p:cNvPr id="32" name="Freeform 3">
                  <a:extLst>
                    <a:ext uri="{FF2B5EF4-FFF2-40B4-BE49-F238E27FC236}">
                      <a16:creationId xmlns:a16="http://schemas.microsoft.com/office/drawing/2014/main" id="{F7CA93D6-EBD9-172E-B39D-6517C13F7934}"/>
                    </a:ext>
                  </a:extLst>
                </p:cNvPr>
                <p:cNvSpPr/>
                <p:nvPr/>
              </p:nvSpPr>
              <p:spPr>
                <a:xfrm>
                  <a:off x="2674565" y="757660"/>
                  <a:ext cx="3276273" cy="7961193"/>
                </a:xfrm>
                <a:custGeom>
                  <a:avLst/>
                  <a:gdLst/>
                  <a:ahLst/>
                  <a:cxnLst/>
                  <a:rect l="l" t="t" r="r" b="b"/>
                  <a:pathLst>
                    <a:path w="1176543" h="965032">
                      <a:moveTo>
                        <a:pt x="0" y="0"/>
                      </a:moveTo>
                      <a:lnTo>
                        <a:pt x="1176543" y="0"/>
                      </a:lnTo>
                      <a:lnTo>
                        <a:pt x="1176543" y="965032"/>
                      </a:lnTo>
                      <a:lnTo>
                        <a:pt x="0" y="965032"/>
                      </a:lnTo>
                      <a:close/>
                    </a:path>
                  </a:pathLst>
                </a:custGeom>
                <a:grpFill/>
                <a:ln>
                  <a:noFill/>
                </a:ln>
              </p:spPr>
            </p:sp>
            <p:sp>
              <p:nvSpPr>
                <p:cNvPr id="33" name="Freeform 21">
                  <a:extLst>
                    <a:ext uri="{FF2B5EF4-FFF2-40B4-BE49-F238E27FC236}">
                      <a16:creationId xmlns:a16="http://schemas.microsoft.com/office/drawing/2014/main" id="{9C38DB70-D1DA-121E-E0B6-DC0A8E2D7944}"/>
                    </a:ext>
                  </a:extLst>
                </p:cNvPr>
                <p:cNvSpPr/>
                <p:nvPr/>
              </p:nvSpPr>
              <p:spPr>
                <a:xfrm>
                  <a:off x="5483763" y="8718853"/>
                  <a:ext cx="273712" cy="1298031"/>
                </a:xfrm>
                <a:custGeom>
                  <a:avLst/>
                  <a:gdLst/>
                  <a:ahLst/>
                  <a:cxnLst/>
                  <a:rect l="l" t="t" r="r" b="b"/>
                  <a:pathLst>
                    <a:path w="812800" h="711200">
                      <a:moveTo>
                        <a:pt x="406400" y="711200"/>
                      </a:moveTo>
                      <a:lnTo>
                        <a:pt x="812800" y="0"/>
                      </a:lnTo>
                      <a:lnTo>
                        <a:pt x="0" y="0"/>
                      </a:lnTo>
                      <a:lnTo>
                        <a:pt x="406400" y="711200"/>
                      </a:lnTo>
                      <a:close/>
                    </a:path>
                  </a:pathLst>
                </a:custGeom>
                <a:grpFill/>
                <a:ln>
                  <a:noFill/>
                </a:ln>
              </p:spPr>
            </p:sp>
          </p:grpSp>
          <p:sp>
            <p:nvSpPr>
              <p:cNvPr id="31" name="CuadroTexto 30">
                <a:extLst>
                  <a:ext uri="{FF2B5EF4-FFF2-40B4-BE49-F238E27FC236}">
                    <a16:creationId xmlns:a16="http://schemas.microsoft.com/office/drawing/2014/main" id="{141BBCCD-DE9F-A114-86FC-225B5472F07A}"/>
                  </a:ext>
                </a:extLst>
              </p:cNvPr>
              <p:cNvSpPr txBox="1"/>
              <p:nvPr/>
            </p:nvSpPr>
            <p:spPr>
              <a:xfrm>
                <a:off x="17833402" y="5465646"/>
                <a:ext cx="5474427" cy="3098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0" i="1" dirty="0">
                    <a:latin typeface="Calibri" panose="020F0502020204030204" pitchFamily="34" charset="0"/>
                    <a:cs typeface="Calibri" panose="020F0502020204030204" pitchFamily="34" charset="0"/>
                  </a:rPr>
                  <a:t>“</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In my group, we have plenty of international collaborators. To ask for funding, you normally look for </a:t>
                </a:r>
                <a:r>
                  <a:rPr lang="en-US" b="0" i="1" dirty="0">
                    <a:latin typeface="Calibri" panose="020F0502020204030204" pitchFamily="34" charset="0"/>
                    <a:cs typeface="Calibri" panose="020F0502020204030204" pitchFamily="34" charset="0"/>
                  </a:rPr>
                  <a:t>colleagues</a:t>
                </a:r>
                <a:r>
                  <a:rPr kumimoji="0" lang="en-US" sz="3200" b="0" i="1"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 in Spain, because they also benefit from that”. </a:t>
                </a:r>
                <a:r>
                  <a:rPr kumimoji="0" lang="en-US" sz="3200" b="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Helvetica Neue"/>
                  </a:rPr>
                  <a:t>SO Line Coordinator</a:t>
                </a:r>
              </a:p>
            </p:txBody>
          </p:sp>
        </p:grpSp>
        <p:sp>
          <p:nvSpPr>
            <p:cNvPr id="29" name="CuadroTexto 28">
              <a:extLst>
                <a:ext uri="{FF2B5EF4-FFF2-40B4-BE49-F238E27FC236}">
                  <a16:creationId xmlns:a16="http://schemas.microsoft.com/office/drawing/2014/main" id="{B4BE79FE-87EF-C1CC-1A0B-264E68B368FE}"/>
                </a:ext>
              </a:extLst>
            </p:cNvPr>
            <p:cNvSpPr txBox="1"/>
            <p:nvPr/>
          </p:nvSpPr>
          <p:spPr>
            <a:xfrm>
              <a:off x="17833402" y="4861816"/>
              <a:ext cx="6477619" cy="636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b="0" u="sng">
                  <a:latin typeface="Calibri" panose="020F0502020204030204" pitchFamily="34" charset="0"/>
                  <a:cs typeface="Calibri" panose="020F0502020204030204" pitchFamily="34" charset="0"/>
                </a:rPr>
                <a:t>Application for financial resources</a:t>
              </a:r>
              <a:endParaRPr kumimoji="0" lang="en-US" sz="3200" b="0" u="sng" strike="noStrike" cap="none" spc="0" normalizeH="0" baseline="0">
                <a:ln>
                  <a:noFill/>
                </a:ln>
                <a:solidFill>
                  <a:srgbClr val="000000"/>
                </a:solidFill>
                <a:effectLst/>
                <a:uFillTx/>
                <a:latin typeface="Calibri" panose="020F0502020204030204" pitchFamily="34" charset="0"/>
                <a:cs typeface="Calibri" panose="020F0502020204030204" pitchFamily="34" charset="0"/>
                <a:sym typeface="Helvetica Neue"/>
              </a:endParaRPr>
            </a:p>
          </p:txBody>
        </p:sp>
      </p:grpSp>
      <p:sp>
        <p:nvSpPr>
          <p:cNvPr id="2" name="Título de la página">
            <a:extLst>
              <a:ext uri="{FF2B5EF4-FFF2-40B4-BE49-F238E27FC236}">
                <a16:creationId xmlns:a16="http://schemas.microsoft.com/office/drawing/2014/main" id="{AC3BEA60-7FED-F5FA-29C6-07759B3D319E}"/>
              </a:ext>
            </a:extLst>
          </p:cNvPr>
          <p:cNvSpPr txBox="1"/>
          <p:nvPr/>
        </p:nvSpPr>
        <p:spPr>
          <a:xfrm>
            <a:off x="810403" y="470736"/>
            <a:ext cx="5535534" cy="1877607"/>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lvl1pPr algn="l">
              <a:defRPr sz="5200" b="0">
                <a:solidFill>
                  <a:srgbClr val="0066A1"/>
                </a:solidFill>
                <a:latin typeface="+mn-lt"/>
                <a:ea typeface="+mn-ea"/>
                <a:cs typeface="+mn-cs"/>
                <a:sym typeface="Rubik Bold"/>
              </a:defRPr>
            </a:lvl1pPr>
          </a:lstStyle>
          <a:p>
            <a:r>
              <a:rPr lang="es-ES" b="1" dirty="0">
                <a:solidFill>
                  <a:srgbClr val="FFC000"/>
                </a:solidFill>
                <a:latin typeface="Calibri" panose="020F0502020204030204" pitchFamily="34" charset="0"/>
                <a:cs typeface="Calibri" panose="020F0502020204030204" pitchFamily="34" charset="0"/>
              </a:rPr>
              <a:t>RESULTS</a:t>
            </a:r>
            <a:endParaRPr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586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Rubik Bold"/>
        <a:ea typeface="Rubik Bold"/>
        <a:cs typeface="Rubik Bold"/>
      </a:majorFont>
      <a:minorFont>
        <a:latin typeface="Rubik Bold"/>
        <a:ea typeface="Rubik Bold"/>
        <a:cs typeface="Rubik Bold"/>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Rubik Bold"/>
        <a:ea typeface="Rubik Bold"/>
        <a:cs typeface="Rubik Bold"/>
      </a:majorFont>
      <a:minorFont>
        <a:latin typeface="Rubik Bold"/>
        <a:ea typeface="Rubik Bold"/>
        <a:cs typeface="Rubik Bold"/>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492</TotalTime>
  <Words>1133</Words>
  <Application>Microsoft Office PowerPoint</Application>
  <PresentationFormat>Personalizado</PresentationFormat>
  <Paragraphs>207</Paragraphs>
  <Slides>14</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Helvetica Neue</vt:lpstr>
      <vt:lpstr>Helvetica Neue Medium</vt:lpstr>
      <vt:lpstr>Rubik Bold</vt:lpstr>
      <vt:lpstr>Rubik Regular</vt:lpstr>
      <vt:lpstr>White</vt:lpstr>
      <vt:lpstr>Social Capital and Knowledge Management in R&amp;D Coopetitive Context: The case of a “Severo Ochoa Centre of Excellence”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ponencia que puede ser muy grande como podemos ver en este ejemplo que reflejamos</dc:title>
  <dc:creator>Claudia Benítez Núñez</dc:creator>
  <cp:lastModifiedBy>Claudia Benítez Núñez</cp:lastModifiedBy>
  <cp:revision>10</cp:revision>
  <dcterms:modified xsi:type="dcterms:W3CDTF">2022-10-28T06:10:28Z</dcterms:modified>
</cp:coreProperties>
</file>