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1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drawings/drawing2.xml" ContentType="application/vnd.openxmlformats-officedocument.drawingml.chartshape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drawings/drawing3.xml" ContentType="application/vnd.openxmlformats-officedocument.drawingml.chartshapes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18.xml" ContentType="application/vnd.openxmlformats-officedocument.presentationml.notesSl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notesSlides/notesSlide19.xml" ContentType="application/vnd.openxmlformats-officedocument.presentationml.notesSlid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notesSlides/notesSlide20.xml" ContentType="application/vnd.openxmlformats-officedocument.presentationml.notesSlid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notesSlides/notesSlide21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58" r:id="rId4"/>
  </p:sldMasterIdLst>
  <p:notesMasterIdLst>
    <p:notesMasterId r:id="rId30"/>
  </p:notesMasterIdLst>
  <p:sldIdLst>
    <p:sldId id="259" r:id="rId5"/>
    <p:sldId id="360" r:id="rId6"/>
    <p:sldId id="345" r:id="rId7"/>
    <p:sldId id="362" r:id="rId8"/>
    <p:sldId id="366" r:id="rId9"/>
    <p:sldId id="434" r:id="rId10"/>
    <p:sldId id="265" r:id="rId11"/>
    <p:sldId id="348" r:id="rId12"/>
    <p:sldId id="480" r:id="rId13"/>
    <p:sldId id="443" r:id="rId14"/>
    <p:sldId id="473" r:id="rId15"/>
    <p:sldId id="385" r:id="rId16"/>
    <p:sldId id="475" r:id="rId17"/>
    <p:sldId id="435" r:id="rId18"/>
    <p:sldId id="476" r:id="rId19"/>
    <p:sldId id="386" r:id="rId20"/>
    <p:sldId id="441" r:id="rId21"/>
    <p:sldId id="477" r:id="rId22"/>
    <p:sldId id="478" r:id="rId23"/>
    <p:sldId id="451" r:id="rId24"/>
    <p:sldId id="452" r:id="rId25"/>
    <p:sldId id="453" r:id="rId26"/>
    <p:sldId id="454" r:id="rId27"/>
    <p:sldId id="479" r:id="rId28"/>
    <p:sldId id="264" r:id="rId29"/>
  </p:sldIdLst>
  <p:sldSz cx="24384000" cy="13716000"/>
  <p:notesSz cx="6797675" cy="9926638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71E7F8D3-B97F-455A-904E-50465EC09E9F}">
          <p14:sldIdLst>
            <p14:sldId id="259"/>
            <p14:sldId id="360"/>
            <p14:sldId id="345"/>
            <p14:sldId id="362"/>
            <p14:sldId id="366"/>
            <p14:sldId id="434"/>
            <p14:sldId id="265"/>
            <p14:sldId id="348"/>
            <p14:sldId id="480"/>
            <p14:sldId id="443"/>
            <p14:sldId id="473"/>
            <p14:sldId id="385"/>
            <p14:sldId id="475"/>
            <p14:sldId id="435"/>
            <p14:sldId id="476"/>
            <p14:sldId id="386"/>
            <p14:sldId id="441"/>
            <p14:sldId id="477"/>
            <p14:sldId id="478"/>
            <p14:sldId id="451"/>
            <p14:sldId id="452"/>
            <p14:sldId id="453"/>
            <p14:sldId id="454"/>
            <p14:sldId id="479"/>
          </p14:sldIdLst>
        </p14:section>
        <p14:section name="Sección sin título" id="{04333A22-6E39-48D6-A295-7563FCA105C9}">
          <p14:sldIdLst>
            <p14:sldId id="26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576" userDrawn="1">
          <p15:clr>
            <a:srgbClr val="A4A3A4"/>
          </p15:clr>
        </p15:guide>
        <p15:guide id="2" pos="14779" userDrawn="1">
          <p15:clr>
            <a:srgbClr val="A4A3A4"/>
          </p15:clr>
        </p15:guide>
        <p15:guide id="3" orient="horz" pos="1009" userDrawn="1">
          <p15:clr>
            <a:srgbClr val="A4A3A4"/>
          </p15:clr>
        </p15:guide>
        <p15:guide id="4" pos="1216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5D7E5B1-ADE7-94BF-7024-0E5125D805E9}" name="Claudia Benítez Núñez" initials="CBN" userId="S::claudia.benitez@ulpgc.es::c7310beb-35fc-4e9c-8c66-48e1dec45328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5A4"/>
    <a:srgbClr val="F88C20"/>
    <a:srgbClr val="FFA100"/>
    <a:srgbClr val="FF3300"/>
    <a:srgbClr val="3B3838"/>
    <a:srgbClr val="9999FF"/>
    <a:srgbClr val="99CCFF"/>
    <a:srgbClr val="CCFFFF"/>
    <a:srgbClr val="00CC99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AF606853-7671-496A-8E4F-DF71F8EC918B}" styleName="Estilo oscuro 1 - Énfasis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Estilo oscuro 1 - Énfasis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E929F9F4-4A8F-4326-A1B4-22849713DDAB}" styleName="Estilo oscuro 1 - Énfasis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32" d="100"/>
          <a:sy n="32" d="100"/>
        </p:scale>
        <p:origin x="996" y="102"/>
      </p:cViewPr>
      <p:guideLst>
        <p:guide orient="horz" pos="1576"/>
        <p:guide pos="14779"/>
        <p:guide orient="horz" pos="1009"/>
        <p:guide pos="121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microsoft.com/office/2016/11/relationships/changesInfo" Target="changesInfos/changesInfo1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laudia Benítez Núñez" userId="c7310beb-35fc-4e9c-8c66-48e1dec45328" providerId="ADAL" clId="{CD0CC8BB-7D44-4336-AC3E-9D075459EE4F}"/>
    <pc:docChg chg="delSld modSection">
      <pc:chgData name="Claudia Benítez Núñez" userId="c7310beb-35fc-4e9c-8c66-48e1dec45328" providerId="ADAL" clId="{CD0CC8BB-7D44-4336-AC3E-9D075459EE4F}" dt="2024-04-18T08:45:47.517" v="1" actId="2696"/>
      <pc:docMkLst>
        <pc:docMk/>
      </pc:docMkLst>
      <pc:sldChg chg="del">
        <pc:chgData name="Claudia Benítez Núñez" userId="c7310beb-35fc-4e9c-8c66-48e1dec45328" providerId="ADAL" clId="{CD0CC8BB-7D44-4336-AC3E-9D075459EE4F}" dt="2024-04-18T08:45:40.476" v="0" actId="2696"/>
        <pc:sldMkLst>
          <pc:docMk/>
          <pc:sldMk cId="242544753" sldId="424"/>
        </pc:sldMkLst>
      </pc:sldChg>
      <pc:sldChg chg="del">
        <pc:chgData name="Claudia Benítez Núñez" userId="c7310beb-35fc-4e9c-8c66-48e1dec45328" providerId="ADAL" clId="{CD0CC8BB-7D44-4336-AC3E-9D075459EE4F}" dt="2024-04-18T08:45:47.517" v="1" actId="2696"/>
        <pc:sldMkLst>
          <pc:docMk/>
          <pc:sldMk cId="28920536" sldId="425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chartUserShapes" Target="../drawings/drawing2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chartUserShapes" Target="../drawings/drawing3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7085356687990484E-2"/>
          <c:y val="2.0826803725195419E-2"/>
          <c:w val="0.9436485871353375"/>
          <c:h val="0.8161717080400215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Total collected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Hoja1!$A$2:$A$5</c:f>
              <c:strCache>
                <c:ptCount val="4"/>
                <c:pt idx="0">
                  <c:v>Predocs</c:v>
                </c:pt>
                <c:pt idx="1">
                  <c:v>Postdocs </c:v>
                </c:pt>
                <c:pt idx="2">
                  <c:v>Staff</c:v>
                </c:pt>
                <c:pt idx="3">
                  <c:v>Total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0">
                  <c:v>39</c:v>
                </c:pt>
                <c:pt idx="1">
                  <c:v>69</c:v>
                </c:pt>
                <c:pt idx="2">
                  <c:v>47</c:v>
                </c:pt>
                <c:pt idx="3">
                  <c:v>155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B8D-4C35-9302-A0E5CA354854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Total population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Hoja1!$A$2:$A$5</c:f>
              <c:strCache>
                <c:ptCount val="4"/>
                <c:pt idx="0">
                  <c:v>Predocs</c:v>
                </c:pt>
                <c:pt idx="1">
                  <c:v>Postdocs </c:v>
                </c:pt>
                <c:pt idx="2">
                  <c:v>Staff</c:v>
                </c:pt>
                <c:pt idx="3">
                  <c:v>Total</c:v>
                </c:pt>
              </c:strCache>
            </c:strRef>
          </c:cat>
          <c:val>
            <c:numRef>
              <c:f>Hoja1!$C$2:$C$5</c:f>
              <c:numCache>
                <c:formatCode>General</c:formatCode>
                <c:ptCount val="4"/>
                <c:pt idx="0">
                  <c:v>54</c:v>
                </c:pt>
                <c:pt idx="1">
                  <c:v>91</c:v>
                </c:pt>
                <c:pt idx="2">
                  <c:v>69</c:v>
                </c:pt>
                <c:pt idx="3">
                  <c:v>214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B8D-4C35-9302-A0E5CA3548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67436368"/>
        <c:axId val="1189156448"/>
      </c:barChart>
      <c:catAx>
        <c:axId val="12674363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189156448"/>
        <c:crosses val="autoZero"/>
        <c:auto val="1"/>
        <c:lblAlgn val="ctr"/>
        <c:lblOffset val="100"/>
        <c:noMultiLvlLbl val="0"/>
      </c:catAx>
      <c:valAx>
        <c:axId val="11891564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2674363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3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3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  <c:userShapes r:id="rId4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3600" b="1">
                <a:solidFill>
                  <a:schemeClr val="tx1"/>
                </a:solidFill>
                <a:latin typeface="+mn-lt"/>
              </a:rPr>
              <a:t>POSITION</a:t>
            </a:r>
            <a:endParaRPr lang="es-ES" sz="3200" b="1">
              <a:solidFill>
                <a:schemeClr val="tx1"/>
              </a:solidFill>
              <a:latin typeface="+mn-lt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Staff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Hoja1!$A$2:$A$4</c:f>
              <c:strCache>
                <c:ptCount val="3"/>
                <c:pt idx="0">
                  <c:v>I am satisfied with my job</c:v>
                </c:pt>
                <c:pt idx="1">
                  <c:v>I do like my job</c:v>
                </c:pt>
                <c:pt idx="2">
                  <c:v>I like working at IAC</c:v>
                </c:pt>
              </c:strCache>
            </c:strRef>
          </c:cat>
          <c:val>
            <c:numRef>
              <c:f>Hoja1!$B$2:$B$4</c:f>
              <c:numCache>
                <c:formatCode>General</c:formatCode>
                <c:ptCount val="3"/>
                <c:pt idx="0">
                  <c:v>6.17</c:v>
                </c:pt>
                <c:pt idx="1">
                  <c:v>6.64</c:v>
                </c:pt>
                <c:pt idx="2">
                  <c:v>6.26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F22-4CB1-A7D8-0DCC65A2040E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Postdocs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Hoja1!$A$2:$A$4</c:f>
              <c:strCache>
                <c:ptCount val="3"/>
                <c:pt idx="0">
                  <c:v>I am satisfied with my job</c:v>
                </c:pt>
                <c:pt idx="1">
                  <c:v>I do like my job</c:v>
                </c:pt>
                <c:pt idx="2">
                  <c:v>I like working at IAC</c:v>
                </c:pt>
              </c:strCache>
            </c:strRef>
          </c:cat>
          <c:val>
            <c:numRef>
              <c:f>Hoja1!$C$2:$C$4</c:f>
              <c:numCache>
                <c:formatCode>General</c:formatCode>
                <c:ptCount val="3"/>
                <c:pt idx="0">
                  <c:v>5.95</c:v>
                </c:pt>
                <c:pt idx="1">
                  <c:v>5.91</c:v>
                </c:pt>
                <c:pt idx="2">
                  <c:v>5.48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F22-4CB1-A7D8-0DCC65A2040E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Predocs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Hoja1!$A$2:$A$4</c:f>
              <c:strCache>
                <c:ptCount val="3"/>
                <c:pt idx="0">
                  <c:v>I am satisfied with my job</c:v>
                </c:pt>
                <c:pt idx="1">
                  <c:v>I do like my job</c:v>
                </c:pt>
                <c:pt idx="2">
                  <c:v>I like working at IAC</c:v>
                </c:pt>
              </c:strCache>
            </c:strRef>
          </c:cat>
          <c:val>
            <c:numRef>
              <c:f>Hoja1!$D$2:$D$4</c:f>
              <c:numCache>
                <c:formatCode>General</c:formatCode>
                <c:ptCount val="3"/>
                <c:pt idx="0">
                  <c:v>6</c:v>
                </c:pt>
                <c:pt idx="1">
                  <c:v>5.97</c:v>
                </c:pt>
                <c:pt idx="2">
                  <c:v>5.72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F22-4CB1-A7D8-0DCC65A204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484150720"/>
        <c:axId val="484154560"/>
      </c:barChart>
      <c:catAx>
        <c:axId val="48415072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84154560"/>
        <c:crosses val="autoZero"/>
        <c:auto val="1"/>
        <c:lblAlgn val="ctr"/>
        <c:lblOffset val="100"/>
        <c:noMultiLvlLbl val="0"/>
      </c:catAx>
      <c:valAx>
        <c:axId val="484154560"/>
        <c:scaling>
          <c:orientation val="minMax"/>
          <c:min val="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484150720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3600" b="1">
                <a:solidFill>
                  <a:schemeClr val="tx1"/>
                </a:solidFill>
                <a:latin typeface="+mn-lt"/>
              </a:rPr>
              <a:t>GENDER</a:t>
            </a:r>
            <a:endParaRPr lang="es-ES" sz="3200" b="1">
              <a:solidFill>
                <a:schemeClr val="tx1"/>
              </a:solidFill>
              <a:latin typeface="+mn-lt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Males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Hoja1!$A$2:$A$4</c:f>
              <c:strCache>
                <c:ptCount val="3"/>
                <c:pt idx="0">
                  <c:v>I am satisfied with my job</c:v>
                </c:pt>
                <c:pt idx="1">
                  <c:v>I do like my job</c:v>
                </c:pt>
                <c:pt idx="2">
                  <c:v>I like working at IAC</c:v>
                </c:pt>
              </c:strCache>
            </c:strRef>
          </c:cat>
          <c:val>
            <c:numRef>
              <c:f>Hoja1!$B$2:$B$4</c:f>
              <c:numCache>
                <c:formatCode>General</c:formatCode>
                <c:ptCount val="3"/>
                <c:pt idx="0">
                  <c:v>6.11</c:v>
                </c:pt>
                <c:pt idx="1">
                  <c:v>6.36</c:v>
                </c:pt>
                <c:pt idx="2">
                  <c:v>5.96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46B-446A-8C01-4A2357CEA58F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Females</c:v>
                </c:pt>
              </c:strCache>
            </c:strRef>
          </c:tx>
          <c:spPr>
            <a:solidFill>
              <a:srgbClr val="FF00FF"/>
            </a:solidFill>
            <a:ln>
              <a:noFill/>
            </a:ln>
            <a:effectLst/>
          </c:spPr>
          <c:invertIfNegative val="0"/>
          <c:cat>
            <c:strRef>
              <c:f>Hoja1!$A$2:$A$4</c:f>
              <c:strCache>
                <c:ptCount val="3"/>
                <c:pt idx="0">
                  <c:v>I am satisfied with my job</c:v>
                </c:pt>
                <c:pt idx="1">
                  <c:v>I do like my job</c:v>
                </c:pt>
                <c:pt idx="2">
                  <c:v>I like working at IAC</c:v>
                </c:pt>
              </c:strCache>
            </c:strRef>
          </c:cat>
          <c:val>
            <c:numRef>
              <c:f>Hoja1!$C$2:$C$4</c:f>
              <c:numCache>
                <c:formatCode>General</c:formatCode>
                <c:ptCount val="3"/>
                <c:pt idx="0">
                  <c:v>5.88</c:v>
                </c:pt>
                <c:pt idx="1">
                  <c:v>5.72</c:v>
                </c:pt>
                <c:pt idx="2">
                  <c:v>5.38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46B-446A-8C01-4A2357CEA5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484150720"/>
        <c:axId val="484154560"/>
      </c:barChart>
      <c:catAx>
        <c:axId val="48415072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84154560"/>
        <c:crosses val="autoZero"/>
        <c:auto val="1"/>
        <c:lblAlgn val="ctr"/>
        <c:lblOffset val="100"/>
        <c:noMultiLvlLbl val="0"/>
      </c:catAx>
      <c:valAx>
        <c:axId val="484154560"/>
        <c:scaling>
          <c:orientation val="minMax"/>
          <c:min val="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484150720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3600" b="1">
                <a:solidFill>
                  <a:schemeClr val="tx1"/>
                </a:solidFill>
                <a:latin typeface="+mn-lt"/>
              </a:rPr>
              <a:t>POSITION</a:t>
            </a:r>
            <a:endParaRPr lang="es-ES" sz="3200" b="1">
              <a:solidFill>
                <a:schemeClr val="tx1"/>
              </a:solidFill>
              <a:latin typeface="+mn-lt"/>
            </a:endParaRPr>
          </a:p>
        </c:rich>
      </c:tx>
      <c:layout>
        <c:manualLayout>
          <c:xMode val="edge"/>
          <c:yMode val="edge"/>
          <c:x val="0.5364810907530172"/>
          <c:y val="1.065273789343832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title>
    <c:autoTitleDeleted val="0"/>
    <c:plotArea>
      <c:layout>
        <c:manualLayout>
          <c:layoutTarget val="inner"/>
          <c:xMode val="edge"/>
          <c:yMode val="edge"/>
          <c:x val="0.48366981862888536"/>
          <c:y val="7.4504111789067212E-2"/>
          <c:w val="0.4933623870428121"/>
          <c:h val="0.8039332368777468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Staff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Hoja1!$A$2:$A$6</c:f>
              <c:strCache>
                <c:ptCount val="5"/>
                <c:pt idx="0">
                  <c:v>I would be happy to spend the rest of my career with the IAC</c:v>
                </c:pt>
                <c:pt idx="1">
                  <c:v>I really feel as if IAC's problems are my own</c:v>
                </c:pt>
                <c:pt idx="2">
                  <c:v>I feel a strong sense of "belonging" to IAC</c:v>
                </c:pt>
                <c:pt idx="3">
                  <c:v>I feel emotionally attached to this organisation</c:v>
                </c:pt>
                <c:pt idx="4">
                  <c:v>I feel like part of the family at the IAC</c:v>
                </c:pt>
              </c:strCache>
            </c:strRef>
          </c:cat>
          <c:val>
            <c:numRef>
              <c:f>Hoja1!$B$2:$B$6</c:f>
              <c:numCache>
                <c:formatCode>General</c:formatCode>
                <c:ptCount val="5"/>
                <c:pt idx="0">
                  <c:v>5.17</c:v>
                </c:pt>
                <c:pt idx="1">
                  <c:v>5.47</c:v>
                </c:pt>
                <c:pt idx="2">
                  <c:v>5.49</c:v>
                </c:pt>
                <c:pt idx="3">
                  <c:v>5.28</c:v>
                </c:pt>
                <c:pt idx="4">
                  <c:v>6.23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F22-4CB1-A7D8-0DCC65A2040E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Postdocs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Hoja1!$A$2:$A$6</c:f>
              <c:strCache>
                <c:ptCount val="5"/>
                <c:pt idx="0">
                  <c:v>I would be happy to spend the rest of my career with the IAC</c:v>
                </c:pt>
                <c:pt idx="1">
                  <c:v>I really feel as if IAC's problems are my own</c:v>
                </c:pt>
                <c:pt idx="2">
                  <c:v>I feel a strong sense of "belonging" to IAC</c:v>
                </c:pt>
                <c:pt idx="3">
                  <c:v>I feel emotionally attached to this organisation</c:v>
                </c:pt>
                <c:pt idx="4">
                  <c:v>I feel like part of the family at the IAC</c:v>
                </c:pt>
              </c:strCache>
            </c:strRef>
          </c:cat>
          <c:val>
            <c:numRef>
              <c:f>Hoja1!$C$2:$C$6</c:f>
              <c:numCache>
                <c:formatCode>General</c:formatCode>
                <c:ptCount val="5"/>
                <c:pt idx="0">
                  <c:v>4.5199999999999996</c:v>
                </c:pt>
                <c:pt idx="1">
                  <c:v>4.4000000000000004</c:v>
                </c:pt>
                <c:pt idx="2">
                  <c:v>5.03</c:v>
                </c:pt>
                <c:pt idx="3">
                  <c:v>3.49</c:v>
                </c:pt>
                <c:pt idx="4">
                  <c:v>5.91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F22-4CB1-A7D8-0DCC65A2040E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Predocs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Hoja1!$A$2:$A$6</c:f>
              <c:strCache>
                <c:ptCount val="5"/>
                <c:pt idx="0">
                  <c:v>I would be happy to spend the rest of my career with the IAC</c:v>
                </c:pt>
                <c:pt idx="1">
                  <c:v>I really feel as if IAC's problems are my own</c:v>
                </c:pt>
                <c:pt idx="2">
                  <c:v>I feel a strong sense of "belonging" to IAC</c:v>
                </c:pt>
                <c:pt idx="3">
                  <c:v>I feel emotionally attached to this organisation</c:v>
                </c:pt>
                <c:pt idx="4">
                  <c:v>I feel like part of the family at the IAC</c:v>
                </c:pt>
              </c:strCache>
            </c:strRef>
          </c:cat>
          <c:val>
            <c:numRef>
              <c:f>Hoja1!$D$2:$D$6</c:f>
              <c:numCache>
                <c:formatCode>General</c:formatCode>
                <c:ptCount val="5"/>
                <c:pt idx="0">
                  <c:v>3.85</c:v>
                </c:pt>
                <c:pt idx="1">
                  <c:v>3.69</c:v>
                </c:pt>
                <c:pt idx="2">
                  <c:v>3.85</c:v>
                </c:pt>
                <c:pt idx="3">
                  <c:v>4.6100000000000003</c:v>
                </c:pt>
                <c:pt idx="4">
                  <c:v>4.82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F22-4CB1-A7D8-0DCC65A204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484150720"/>
        <c:axId val="484154560"/>
      </c:barChart>
      <c:catAx>
        <c:axId val="48415072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84154560"/>
        <c:crosses val="autoZero"/>
        <c:auto val="1"/>
        <c:lblAlgn val="ctr"/>
        <c:lblOffset val="100"/>
        <c:noMultiLvlLbl val="0"/>
      </c:catAx>
      <c:valAx>
        <c:axId val="484154560"/>
        <c:scaling>
          <c:orientation val="minMax"/>
          <c:min val="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484150720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3600" b="1">
                <a:solidFill>
                  <a:schemeClr val="tx1"/>
                </a:solidFill>
                <a:latin typeface="+mn-lt"/>
              </a:rPr>
              <a:t>GENDER</a:t>
            </a:r>
            <a:endParaRPr lang="es-ES" sz="3200" b="1">
              <a:solidFill>
                <a:schemeClr val="tx1"/>
              </a:solidFill>
              <a:latin typeface="+mn-lt"/>
            </a:endParaRPr>
          </a:p>
        </c:rich>
      </c:tx>
      <c:layout>
        <c:manualLayout>
          <c:xMode val="edge"/>
          <c:yMode val="edge"/>
          <c:x val="0.28421770390208068"/>
          <c:y val="7.1018252622922157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Males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Hoja1!$A$2:$A$6</c:f>
              <c:strCache>
                <c:ptCount val="5"/>
                <c:pt idx="0">
                  <c:v>I would be happy to spend the rest of my career with the IAC</c:v>
                </c:pt>
                <c:pt idx="1">
                  <c:v>I really feel as if IAC's problems are my own</c:v>
                </c:pt>
                <c:pt idx="2">
                  <c:v>I feel a strong sense of "belonging" to IAC</c:v>
                </c:pt>
                <c:pt idx="3">
                  <c:v>I feel emotionally attached to this organisation</c:v>
                </c:pt>
                <c:pt idx="4">
                  <c:v>I feel like part of the family at the IAC</c:v>
                </c:pt>
              </c:strCache>
            </c:strRef>
          </c:cat>
          <c:val>
            <c:numRef>
              <c:f>Hoja1!$B$2:$B$6</c:f>
              <c:numCache>
                <c:formatCode>General</c:formatCode>
                <c:ptCount val="5"/>
                <c:pt idx="0">
                  <c:v>4.7699999999999996</c:v>
                </c:pt>
                <c:pt idx="1">
                  <c:v>4.74</c:v>
                </c:pt>
                <c:pt idx="2">
                  <c:v>4.97</c:v>
                </c:pt>
                <c:pt idx="3" formatCode="###0.00">
                  <c:v>4.7</c:v>
                </c:pt>
                <c:pt idx="4">
                  <c:v>5.9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04C-4B6C-BA33-E50817EAB33C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Females</c:v>
                </c:pt>
              </c:strCache>
            </c:strRef>
          </c:tx>
          <c:spPr>
            <a:solidFill>
              <a:srgbClr val="FF00FF"/>
            </a:solidFill>
            <a:ln>
              <a:noFill/>
            </a:ln>
            <a:effectLst/>
          </c:spPr>
          <c:invertIfNegative val="0"/>
          <c:cat>
            <c:strRef>
              <c:f>Hoja1!$A$2:$A$6</c:f>
              <c:strCache>
                <c:ptCount val="5"/>
                <c:pt idx="0">
                  <c:v>I would be happy to spend the rest of my career with the IAC</c:v>
                </c:pt>
                <c:pt idx="1">
                  <c:v>I really feel as if IAC's problems are my own</c:v>
                </c:pt>
                <c:pt idx="2">
                  <c:v>I feel a strong sense of "belonging" to IAC</c:v>
                </c:pt>
                <c:pt idx="3">
                  <c:v>I feel emotionally attached to this organisation</c:v>
                </c:pt>
                <c:pt idx="4">
                  <c:v>I feel like part of the family at the IAC</c:v>
                </c:pt>
              </c:strCache>
            </c:strRef>
          </c:cat>
          <c:val>
            <c:numRef>
              <c:f>Hoja1!$C$2:$C$6</c:f>
              <c:numCache>
                <c:formatCode>General</c:formatCode>
                <c:ptCount val="5"/>
                <c:pt idx="0">
                  <c:v>4.2</c:v>
                </c:pt>
                <c:pt idx="1">
                  <c:v>4.3</c:v>
                </c:pt>
                <c:pt idx="2">
                  <c:v>4.74</c:v>
                </c:pt>
                <c:pt idx="3">
                  <c:v>4.24</c:v>
                </c:pt>
                <c:pt idx="4">
                  <c:v>5.46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04C-4B6C-BA33-E50817EAB3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484150720"/>
        <c:axId val="484154560"/>
      </c:barChart>
      <c:catAx>
        <c:axId val="48415072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84154560"/>
        <c:crosses val="autoZero"/>
        <c:auto val="1"/>
        <c:lblAlgn val="ctr"/>
        <c:lblOffset val="100"/>
        <c:noMultiLvlLbl val="0"/>
      </c:catAx>
      <c:valAx>
        <c:axId val="484154560"/>
        <c:scaling>
          <c:orientation val="minMax"/>
          <c:min val="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484150720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Staff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Hoja1!$A$2:$A$10</c:f>
              <c:strCache>
                <c:ptCount val="9"/>
                <c:pt idx="0">
                  <c:v>I feel bursting with energy</c:v>
                </c:pt>
                <c:pt idx="1">
                  <c:v>I feel strong and vigorous</c:v>
                </c:pt>
                <c:pt idx="2">
                  <c:v>when I get up in the morning, I feel like going to work</c:v>
                </c:pt>
                <c:pt idx="3">
                  <c:v>I am enthusiastic about my job</c:v>
                </c:pt>
                <c:pt idx="4">
                  <c:v>my job inspires me</c:v>
                </c:pt>
                <c:pt idx="5">
                  <c:v>I am proud of the work that I do</c:v>
                </c:pt>
                <c:pt idx="6">
                  <c:v>I feel happy when I am working intensely</c:v>
                </c:pt>
                <c:pt idx="7">
                  <c:v>I am immersed in my work</c:v>
                </c:pt>
                <c:pt idx="8">
                  <c:v>I get carried away when I am working</c:v>
                </c:pt>
              </c:strCache>
            </c:strRef>
          </c:cat>
          <c:val>
            <c:numRef>
              <c:f>Hoja1!$B$2:$B$10</c:f>
              <c:numCache>
                <c:formatCode>General</c:formatCode>
                <c:ptCount val="9"/>
                <c:pt idx="0">
                  <c:v>5.53</c:v>
                </c:pt>
                <c:pt idx="1">
                  <c:v>5.89</c:v>
                </c:pt>
                <c:pt idx="2">
                  <c:v>5.89</c:v>
                </c:pt>
                <c:pt idx="3">
                  <c:v>6.17</c:v>
                </c:pt>
                <c:pt idx="4">
                  <c:v>6.09</c:v>
                </c:pt>
                <c:pt idx="5">
                  <c:v>6.09</c:v>
                </c:pt>
                <c:pt idx="6">
                  <c:v>5.64</c:v>
                </c:pt>
                <c:pt idx="7">
                  <c:v>5.23</c:v>
                </c:pt>
                <c:pt idx="8">
                  <c:v>5.28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F22-4CB1-A7D8-0DCC65A2040E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Postdocs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Hoja1!$A$2:$A$10</c:f>
              <c:strCache>
                <c:ptCount val="9"/>
                <c:pt idx="0">
                  <c:v>I feel bursting with energy</c:v>
                </c:pt>
                <c:pt idx="1">
                  <c:v>I feel strong and vigorous</c:v>
                </c:pt>
                <c:pt idx="2">
                  <c:v>when I get up in the morning, I feel like going to work</c:v>
                </c:pt>
                <c:pt idx="3">
                  <c:v>I am enthusiastic about my job</c:v>
                </c:pt>
                <c:pt idx="4">
                  <c:v>my job inspires me</c:v>
                </c:pt>
                <c:pt idx="5">
                  <c:v>I am proud of the work that I do</c:v>
                </c:pt>
                <c:pt idx="6">
                  <c:v>I feel happy when I am working intensely</c:v>
                </c:pt>
                <c:pt idx="7">
                  <c:v>I am immersed in my work</c:v>
                </c:pt>
                <c:pt idx="8">
                  <c:v>I get carried away when I am working</c:v>
                </c:pt>
              </c:strCache>
            </c:strRef>
          </c:cat>
          <c:val>
            <c:numRef>
              <c:f>Hoja1!$C$2:$C$10</c:f>
              <c:numCache>
                <c:formatCode>General</c:formatCode>
                <c:ptCount val="9"/>
                <c:pt idx="0">
                  <c:v>5.19</c:v>
                </c:pt>
                <c:pt idx="1">
                  <c:v>5.51</c:v>
                </c:pt>
                <c:pt idx="2">
                  <c:v>5.67</c:v>
                </c:pt>
                <c:pt idx="3">
                  <c:v>5.76</c:v>
                </c:pt>
                <c:pt idx="4">
                  <c:v>5.51</c:v>
                </c:pt>
                <c:pt idx="5">
                  <c:v>5.4</c:v>
                </c:pt>
                <c:pt idx="6">
                  <c:v>4.87</c:v>
                </c:pt>
                <c:pt idx="7">
                  <c:v>4.57</c:v>
                </c:pt>
                <c:pt idx="8">
                  <c:v>4.54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F22-4CB1-A7D8-0DCC65A2040E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Predocs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Hoja1!$A$2:$A$10</c:f>
              <c:strCache>
                <c:ptCount val="9"/>
                <c:pt idx="0">
                  <c:v>I feel bursting with energy</c:v>
                </c:pt>
                <c:pt idx="1">
                  <c:v>I feel strong and vigorous</c:v>
                </c:pt>
                <c:pt idx="2">
                  <c:v>when I get up in the morning, I feel like going to work</c:v>
                </c:pt>
                <c:pt idx="3">
                  <c:v>I am enthusiastic about my job</c:v>
                </c:pt>
                <c:pt idx="4">
                  <c:v>my job inspires me</c:v>
                </c:pt>
                <c:pt idx="5">
                  <c:v>I am proud of the work that I do</c:v>
                </c:pt>
                <c:pt idx="6">
                  <c:v>I feel happy when I am working intensely</c:v>
                </c:pt>
                <c:pt idx="7">
                  <c:v>I am immersed in my work</c:v>
                </c:pt>
                <c:pt idx="8">
                  <c:v>I get carried away when I am working</c:v>
                </c:pt>
              </c:strCache>
            </c:strRef>
          </c:cat>
          <c:val>
            <c:numRef>
              <c:f>Hoja1!$D$2:$D$10</c:f>
              <c:numCache>
                <c:formatCode>General</c:formatCode>
                <c:ptCount val="9"/>
                <c:pt idx="0">
                  <c:v>4.51</c:v>
                </c:pt>
                <c:pt idx="1">
                  <c:v>4.95</c:v>
                </c:pt>
                <c:pt idx="2">
                  <c:v>5.54</c:v>
                </c:pt>
                <c:pt idx="3">
                  <c:v>5.82</c:v>
                </c:pt>
                <c:pt idx="4">
                  <c:v>5.33</c:v>
                </c:pt>
                <c:pt idx="5" formatCode="###0.00">
                  <c:v>5.28</c:v>
                </c:pt>
                <c:pt idx="6">
                  <c:v>4.6399999999999997</c:v>
                </c:pt>
                <c:pt idx="7">
                  <c:v>4.54</c:v>
                </c:pt>
                <c:pt idx="8">
                  <c:v>4.41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F22-4CB1-A7D8-0DCC65A204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484150720"/>
        <c:axId val="484154560"/>
      </c:barChart>
      <c:catAx>
        <c:axId val="48415072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84154560"/>
        <c:crosses val="autoZero"/>
        <c:auto val="1"/>
        <c:lblAlgn val="ctr"/>
        <c:lblOffset val="100"/>
        <c:noMultiLvlLbl val="0"/>
      </c:catAx>
      <c:valAx>
        <c:axId val="484154560"/>
        <c:scaling>
          <c:orientation val="minMax"/>
          <c:min val="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484150720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Males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Hoja1!$A$2:$A$10</c:f>
              <c:strCache>
                <c:ptCount val="9"/>
                <c:pt idx="0">
                  <c:v>I feel bursting with energy</c:v>
                </c:pt>
                <c:pt idx="1">
                  <c:v>I feel strong and vigorous</c:v>
                </c:pt>
                <c:pt idx="2">
                  <c:v>when I get up in the morning, I feel like going to work</c:v>
                </c:pt>
                <c:pt idx="3">
                  <c:v>I am enthusiastic about my job</c:v>
                </c:pt>
                <c:pt idx="4">
                  <c:v>my job inspires me</c:v>
                </c:pt>
                <c:pt idx="5">
                  <c:v>I am proud of the work that I do</c:v>
                </c:pt>
                <c:pt idx="6">
                  <c:v>I feel happy when I am working intensely</c:v>
                </c:pt>
                <c:pt idx="7">
                  <c:v>I am immersed in my work</c:v>
                </c:pt>
                <c:pt idx="8">
                  <c:v>I get carried away when I am working</c:v>
                </c:pt>
              </c:strCache>
            </c:strRef>
          </c:cat>
          <c:val>
            <c:numRef>
              <c:f>Hoja1!$B$2:$B$10</c:f>
              <c:numCache>
                <c:formatCode>General</c:formatCode>
                <c:ptCount val="9"/>
                <c:pt idx="0">
                  <c:v>5.37</c:v>
                </c:pt>
                <c:pt idx="1">
                  <c:v>5.62</c:v>
                </c:pt>
                <c:pt idx="2">
                  <c:v>5.79</c:v>
                </c:pt>
                <c:pt idx="3" formatCode="###0.00">
                  <c:v>6.04</c:v>
                </c:pt>
                <c:pt idx="4">
                  <c:v>5.84</c:v>
                </c:pt>
                <c:pt idx="5">
                  <c:v>5.76</c:v>
                </c:pt>
                <c:pt idx="6">
                  <c:v>5.14</c:v>
                </c:pt>
                <c:pt idx="7">
                  <c:v>4.96</c:v>
                </c:pt>
                <c:pt idx="8">
                  <c:v>4.9800000000000004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C26-4B0F-B607-279695BD5B89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Females</c:v>
                </c:pt>
              </c:strCache>
            </c:strRef>
          </c:tx>
          <c:spPr>
            <a:solidFill>
              <a:srgbClr val="FF00FF"/>
            </a:solidFill>
            <a:ln>
              <a:noFill/>
            </a:ln>
            <a:effectLst/>
          </c:spPr>
          <c:invertIfNegative val="0"/>
          <c:cat>
            <c:strRef>
              <c:f>Hoja1!$A$2:$A$10</c:f>
              <c:strCache>
                <c:ptCount val="9"/>
                <c:pt idx="0">
                  <c:v>I feel bursting with energy</c:v>
                </c:pt>
                <c:pt idx="1">
                  <c:v>I feel strong and vigorous</c:v>
                </c:pt>
                <c:pt idx="2">
                  <c:v>when I get up in the morning, I feel like going to work</c:v>
                </c:pt>
                <c:pt idx="3">
                  <c:v>I am enthusiastic about my job</c:v>
                </c:pt>
                <c:pt idx="4">
                  <c:v>my job inspires me</c:v>
                </c:pt>
                <c:pt idx="5">
                  <c:v>I am proud of the work that I do</c:v>
                </c:pt>
                <c:pt idx="6">
                  <c:v>I feel happy when I am working intensely</c:v>
                </c:pt>
                <c:pt idx="7">
                  <c:v>I am immersed in my work</c:v>
                </c:pt>
                <c:pt idx="8">
                  <c:v>I get carried away when I am working</c:v>
                </c:pt>
              </c:strCache>
            </c:strRef>
          </c:cat>
          <c:val>
            <c:numRef>
              <c:f>Hoja1!$C$2:$C$10</c:f>
              <c:numCache>
                <c:formatCode>General</c:formatCode>
                <c:ptCount val="9"/>
                <c:pt idx="0">
                  <c:v>4.7</c:v>
                </c:pt>
                <c:pt idx="1">
                  <c:v>5.22</c:v>
                </c:pt>
                <c:pt idx="2">
                  <c:v>5.46</c:v>
                </c:pt>
                <c:pt idx="3">
                  <c:v>5.58</c:v>
                </c:pt>
                <c:pt idx="4">
                  <c:v>5.22</c:v>
                </c:pt>
                <c:pt idx="5">
                  <c:v>5.22</c:v>
                </c:pt>
                <c:pt idx="6">
                  <c:v>4.8</c:v>
                </c:pt>
                <c:pt idx="7">
                  <c:v>4.4400000000000004</c:v>
                </c:pt>
                <c:pt idx="8">
                  <c:v>4.34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C26-4B0F-B607-279695BD5B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484150720"/>
        <c:axId val="484154560"/>
      </c:barChart>
      <c:catAx>
        <c:axId val="48415072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84154560"/>
        <c:crosses val="autoZero"/>
        <c:auto val="1"/>
        <c:lblAlgn val="ctr"/>
        <c:lblOffset val="100"/>
        <c:noMultiLvlLbl val="0"/>
      </c:catAx>
      <c:valAx>
        <c:axId val="484154560"/>
        <c:scaling>
          <c:orientation val="minMax"/>
          <c:min val="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484150720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Staff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Hoja1!$A$2:$A$6</c:f>
              <c:strCache>
                <c:ptCount val="5"/>
                <c:pt idx="0">
                  <c:v>I feel emotionally exhausted</c:v>
                </c:pt>
                <c:pt idx="1">
                  <c:v>I feel used up at the end of the workday</c:v>
                </c:pt>
                <c:pt idx="2">
                  <c:v>I feel fatigued when I get up in the morning and must face another day</c:v>
                </c:pt>
                <c:pt idx="3">
                  <c:v>all day is really a strain for me</c:v>
                </c:pt>
                <c:pt idx="4">
                  <c:v>I feel burned out</c:v>
                </c:pt>
              </c:strCache>
            </c:strRef>
          </c:cat>
          <c:val>
            <c:numRef>
              <c:f>Hoja1!$B$2:$B$6</c:f>
              <c:numCache>
                <c:formatCode>General</c:formatCode>
                <c:ptCount val="5"/>
                <c:pt idx="0">
                  <c:v>2.04</c:v>
                </c:pt>
                <c:pt idx="1">
                  <c:v>1.74</c:v>
                </c:pt>
                <c:pt idx="2">
                  <c:v>2.19</c:v>
                </c:pt>
                <c:pt idx="3">
                  <c:v>2.83</c:v>
                </c:pt>
                <c:pt idx="4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F22-4CB1-A7D8-0DCC65A2040E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Postdocs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Hoja1!$A$2:$A$6</c:f>
              <c:strCache>
                <c:ptCount val="5"/>
                <c:pt idx="0">
                  <c:v>I feel emotionally exhausted</c:v>
                </c:pt>
                <c:pt idx="1">
                  <c:v>I feel used up at the end of the workday</c:v>
                </c:pt>
                <c:pt idx="2">
                  <c:v>I feel fatigued when I get up in the morning and must face another day</c:v>
                </c:pt>
                <c:pt idx="3">
                  <c:v>all day is really a strain for me</c:v>
                </c:pt>
                <c:pt idx="4">
                  <c:v>I feel burned out</c:v>
                </c:pt>
              </c:strCache>
            </c:strRef>
          </c:cat>
          <c:val>
            <c:numRef>
              <c:f>Hoja1!$C$2:$C$6</c:f>
              <c:numCache>
                <c:formatCode>General</c:formatCode>
                <c:ptCount val="5"/>
                <c:pt idx="0">
                  <c:v>3.16</c:v>
                </c:pt>
                <c:pt idx="1">
                  <c:v>2.5099999999999998</c:v>
                </c:pt>
                <c:pt idx="2">
                  <c:v>3.01</c:v>
                </c:pt>
                <c:pt idx="3">
                  <c:v>3.43</c:v>
                </c:pt>
                <c:pt idx="4">
                  <c:v>3.88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F22-4CB1-A7D8-0DCC65A2040E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Predocs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Hoja1!$A$2:$A$6</c:f>
              <c:strCache>
                <c:ptCount val="5"/>
                <c:pt idx="0">
                  <c:v>I feel emotionally exhausted</c:v>
                </c:pt>
                <c:pt idx="1">
                  <c:v>I feel used up at the end of the workday</c:v>
                </c:pt>
                <c:pt idx="2">
                  <c:v>I feel fatigued when I get up in the morning and must face another day</c:v>
                </c:pt>
                <c:pt idx="3">
                  <c:v>all day is really a strain for me</c:v>
                </c:pt>
                <c:pt idx="4">
                  <c:v>I feel burned out</c:v>
                </c:pt>
              </c:strCache>
            </c:strRef>
          </c:cat>
          <c:val>
            <c:numRef>
              <c:f>Hoja1!$D$2:$D$6</c:f>
              <c:numCache>
                <c:formatCode>General</c:formatCode>
                <c:ptCount val="5"/>
                <c:pt idx="0">
                  <c:v>2.67</c:v>
                </c:pt>
                <c:pt idx="1">
                  <c:v>2.1800000000000002</c:v>
                </c:pt>
                <c:pt idx="2">
                  <c:v>3.26</c:v>
                </c:pt>
                <c:pt idx="3">
                  <c:v>3.38</c:v>
                </c:pt>
                <c:pt idx="4">
                  <c:v>3.21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F22-4CB1-A7D8-0DCC65A204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484150720"/>
        <c:axId val="484154560"/>
      </c:barChart>
      <c:catAx>
        <c:axId val="48415072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84154560"/>
        <c:crosses val="autoZero"/>
        <c:auto val="1"/>
        <c:lblAlgn val="ctr"/>
        <c:lblOffset val="100"/>
        <c:noMultiLvlLbl val="0"/>
      </c:catAx>
      <c:valAx>
        <c:axId val="484154560"/>
        <c:scaling>
          <c:orientation val="minMax"/>
          <c:max val="7"/>
          <c:min val="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484150720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Males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Hoja1!$A$2:$A$6</c:f>
              <c:strCache>
                <c:ptCount val="5"/>
                <c:pt idx="0">
                  <c:v>I feel emotionally exhausted</c:v>
                </c:pt>
                <c:pt idx="1">
                  <c:v>I feel used up at the end of the workday</c:v>
                </c:pt>
                <c:pt idx="2">
                  <c:v>I feel fatigued when I get up in the morning and must face another day</c:v>
                </c:pt>
                <c:pt idx="3">
                  <c:v>all day is really a strain for me</c:v>
                </c:pt>
                <c:pt idx="4">
                  <c:v>I feel burned out</c:v>
                </c:pt>
              </c:strCache>
            </c:strRef>
          </c:cat>
          <c:val>
            <c:numRef>
              <c:f>Hoja1!$B$2:$B$6</c:f>
              <c:numCache>
                <c:formatCode>General</c:formatCode>
                <c:ptCount val="5"/>
                <c:pt idx="0">
                  <c:v>2.38</c:v>
                </c:pt>
                <c:pt idx="1">
                  <c:v>2</c:v>
                </c:pt>
                <c:pt idx="2">
                  <c:v>2.4700000000000002</c:v>
                </c:pt>
                <c:pt idx="3" formatCode="###0.00">
                  <c:v>3.12</c:v>
                </c:pt>
                <c:pt idx="4">
                  <c:v>3.21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2DB-4B24-803E-2D83D3F25EF7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Females</c:v>
                </c:pt>
              </c:strCache>
            </c:strRef>
          </c:tx>
          <c:spPr>
            <a:solidFill>
              <a:srgbClr val="FF00FF"/>
            </a:solidFill>
            <a:ln>
              <a:noFill/>
            </a:ln>
            <a:effectLst/>
          </c:spPr>
          <c:invertIfNegative val="0"/>
          <c:cat>
            <c:strRef>
              <c:f>Hoja1!$A$2:$A$6</c:f>
              <c:strCache>
                <c:ptCount val="5"/>
                <c:pt idx="0">
                  <c:v>I feel emotionally exhausted</c:v>
                </c:pt>
                <c:pt idx="1">
                  <c:v>I feel used up at the end of the workday</c:v>
                </c:pt>
                <c:pt idx="2">
                  <c:v>I feel fatigued when I get up in the morning and must face another day</c:v>
                </c:pt>
                <c:pt idx="3">
                  <c:v>all day is really a strain for me</c:v>
                </c:pt>
                <c:pt idx="4">
                  <c:v>I feel burned out</c:v>
                </c:pt>
              </c:strCache>
            </c:strRef>
          </c:cat>
          <c:val>
            <c:numRef>
              <c:f>Hoja1!$C$2:$C$6</c:f>
              <c:numCache>
                <c:formatCode>General</c:formatCode>
                <c:ptCount val="5"/>
                <c:pt idx="0">
                  <c:v>3.38</c:v>
                </c:pt>
                <c:pt idx="1">
                  <c:v>2.62</c:v>
                </c:pt>
                <c:pt idx="2">
                  <c:v>3.58</c:v>
                </c:pt>
                <c:pt idx="3">
                  <c:v>3.52</c:v>
                </c:pt>
                <c:pt idx="4">
                  <c:v>3.94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2DB-4B24-803E-2D83D3F25E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484150720"/>
        <c:axId val="484154560"/>
      </c:barChart>
      <c:catAx>
        <c:axId val="48415072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84154560"/>
        <c:crosses val="autoZero"/>
        <c:auto val="1"/>
        <c:lblAlgn val="ctr"/>
        <c:lblOffset val="100"/>
        <c:noMultiLvlLbl val="0"/>
      </c:catAx>
      <c:valAx>
        <c:axId val="484154560"/>
        <c:scaling>
          <c:orientation val="minMax"/>
          <c:max val="7"/>
          <c:min val="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484150720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S" sz="3600" b="1">
                <a:solidFill>
                  <a:schemeClr val="tx1"/>
                </a:solidFill>
                <a:latin typeface="+mn-lt"/>
              </a:rPr>
              <a:t>POSITION</a:t>
            </a:r>
          </a:p>
        </c:rich>
      </c:tx>
      <c:layout>
        <c:manualLayout>
          <c:xMode val="edge"/>
          <c:yMode val="edge"/>
          <c:x val="0.25266804160863537"/>
          <c:y val="1.302001298086906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6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title>
    <c:autoTitleDeleted val="0"/>
    <c:plotArea>
      <c:layout>
        <c:manualLayout>
          <c:layoutTarget val="inner"/>
          <c:xMode val="edge"/>
          <c:yMode val="edge"/>
          <c:x val="2.456272436826672E-2"/>
          <c:y val="0.11141580198992769"/>
          <c:w val="0.9461463638407045"/>
          <c:h val="0.7634706340457402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Staff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Hoja1!$A$2:$A$5</c:f>
              <c:strCache>
                <c:ptCount val="4"/>
                <c:pt idx="0">
                  <c:v>balance the contradictory demans without jeopardizing the common objectives</c:v>
                </c:pt>
                <c:pt idx="1">
                  <c:v>develop alternative strategies to deal with the changing demands of such relationships</c:v>
                </c:pt>
                <c:pt idx="2">
                  <c:v>have routines and processes to pursue conflicting demands in such relationships</c:v>
                </c:pt>
                <c:pt idx="3">
                  <c:v>have an organisational context that supports working with competing demands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0">
                  <c:v>4.5999999999999996</c:v>
                </c:pt>
                <c:pt idx="1">
                  <c:v>4.49</c:v>
                </c:pt>
                <c:pt idx="2">
                  <c:v>5.38</c:v>
                </c:pt>
                <c:pt idx="3">
                  <c:v>5.42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F22-4CB1-A7D8-0DCC65A2040E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Postdocs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Hoja1!$A$2:$A$5</c:f>
              <c:strCache>
                <c:ptCount val="4"/>
                <c:pt idx="0">
                  <c:v>balance the contradictory demans without jeopardizing the common objectives</c:v>
                </c:pt>
                <c:pt idx="1">
                  <c:v>develop alternative strategies to deal with the changing demands of such relationships</c:v>
                </c:pt>
                <c:pt idx="2">
                  <c:v>have routines and processes to pursue conflicting demands in such relationships</c:v>
                </c:pt>
                <c:pt idx="3">
                  <c:v>have an organisational context that supports working with competing demands</c:v>
                </c:pt>
              </c:strCache>
            </c:strRef>
          </c:cat>
          <c:val>
            <c:numRef>
              <c:f>Hoja1!$C$2:$C$5</c:f>
              <c:numCache>
                <c:formatCode>General</c:formatCode>
                <c:ptCount val="4"/>
                <c:pt idx="0">
                  <c:v>4.29</c:v>
                </c:pt>
                <c:pt idx="1">
                  <c:v>4.3099999999999996</c:v>
                </c:pt>
                <c:pt idx="2">
                  <c:v>4.75</c:v>
                </c:pt>
                <c:pt idx="3">
                  <c:v>4.74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F22-4CB1-A7D8-0DCC65A2040E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Predocs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Hoja1!$A$2:$A$5</c:f>
              <c:strCache>
                <c:ptCount val="4"/>
                <c:pt idx="0">
                  <c:v>balance the contradictory demans without jeopardizing the common objectives</c:v>
                </c:pt>
                <c:pt idx="1">
                  <c:v>develop alternative strategies to deal with the changing demands of such relationships</c:v>
                </c:pt>
                <c:pt idx="2">
                  <c:v>have routines and processes to pursue conflicting demands in such relationships</c:v>
                </c:pt>
                <c:pt idx="3">
                  <c:v>have an organisational context that supports working with competing demands</c:v>
                </c:pt>
              </c:strCache>
            </c:strRef>
          </c:cat>
          <c:val>
            <c:numRef>
              <c:f>Hoja1!$D$2:$D$5</c:f>
              <c:numCache>
                <c:formatCode>General</c:formatCode>
                <c:ptCount val="4"/>
                <c:pt idx="0">
                  <c:v>4.5</c:v>
                </c:pt>
                <c:pt idx="1">
                  <c:v>4.34</c:v>
                </c:pt>
                <c:pt idx="2">
                  <c:v>4.63</c:v>
                </c:pt>
                <c:pt idx="3">
                  <c:v>4.71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F22-4CB1-A7D8-0DCC65A204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484150720"/>
        <c:axId val="484154560"/>
      </c:barChart>
      <c:catAx>
        <c:axId val="48415072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84154560"/>
        <c:crosses val="autoZero"/>
        <c:auto val="1"/>
        <c:lblAlgn val="ctr"/>
        <c:lblOffset val="100"/>
        <c:noMultiLvlLbl val="0"/>
      </c:catAx>
      <c:valAx>
        <c:axId val="484154560"/>
        <c:scaling>
          <c:orientation val="minMax"/>
          <c:max val="7"/>
          <c:min val="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484150720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40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S" sz="4000" b="1">
                <a:solidFill>
                  <a:schemeClr val="tx1"/>
                </a:solidFill>
                <a:latin typeface="+mn-lt"/>
              </a:rPr>
              <a:t>GENDER</a:t>
            </a:r>
          </a:p>
        </c:rich>
      </c:tx>
      <c:layout>
        <c:manualLayout>
          <c:xMode val="edge"/>
          <c:yMode val="edge"/>
          <c:x val="0.2359668179030906"/>
          <c:y val="9.4691003497229548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40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Males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Hoja1!$A$2:$A$5</c:f>
              <c:strCache>
                <c:ptCount val="4"/>
                <c:pt idx="0">
                  <c:v>balance the contradictory demans without jeopardizing the common objectives</c:v>
                </c:pt>
                <c:pt idx="1">
                  <c:v>develop alternative strategies to deal with the changing demands of such relationships</c:v>
                </c:pt>
                <c:pt idx="2">
                  <c:v>have routines and processes to pursue conflicting demands in such relationships</c:v>
                </c:pt>
                <c:pt idx="3">
                  <c:v>have an organisational context that supports working with competing demands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0">
                  <c:v>4.46</c:v>
                </c:pt>
                <c:pt idx="1">
                  <c:v>4.3899999999999997</c:v>
                </c:pt>
                <c:pt idx="2">
                  <c:v>5.01</c:v>
                </c:pt>
                <c:pt idx="3" formatCode="###0.00">
                  <c:v>5.0599999999999996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656-4A79-9BD0-390453474A5B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Females</c:v>
                </c:pt>
              </c:strCache>
            </c:strRef>
          </c:tx>
          <c:spPr>
            <a:solidFill>
              <a:srgbClr val="FF00FF"/>
            </a:solidFill>
            <a:ln>
              <a:noFill/>
            </a:ln>
            <a:effectLst/>
          </c:spPr>
          <c:invertIfNegative val="0"/>
          <c:cat>
            <c:strRef>
              <c:f>Hoja1!$A$2:$A$5</c:f>
              <c:strCache>
                <c:ptCount val="4"/>
                <c:pt idx="0">
                  <c:v>balance the contradictory demans without jeopardizing the common objectives</c:v>
                </c:pt>
                <c:pt idx="1">
                  <c:v>develop alternative strategies to deal with the changing demands of such relationships</c:v>
                </c:pt>
                <c:pt idx="2">
                  <c:v>have routines and processes to pursue conflicting demands in such relationships</c:v>
                </c:pt>
                <c:pt idx="3">
                  <c:v>have an organisational context that supports working with competing demands</c:v>
                </c:pt>
              </c:strCache>
            </c:strRef>
          </c:cat>
          <c:val>
            <c:numRef>
              <c:f>Hoja1!$C$2:$C$5</c:f>
              <c:numCache>
                <c:formatCode>General</c:formatCode>
                <c:ptCount val="4"/>
                <c:pt idx="0">
                  <c:v>4.32</c:v>
                </c:pt>
                <c:pt idx="1">
                  <c:v>4.45</c:v>
                </c:pt>
                <c:pt idx="2">
                  <c:v>4.8099999999999996</c:v>
                </c:pt>
                <c:pt idx="3">
                  <c:v>4.79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656-4A79-9BD0-390453474A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484150720"/>
        <c:axId val="484154560"/>
      </c:barChart>
      <c:catAx>
        <c:axId val="48415072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84154560"/>
        <c:crosses val="autoZero"/>
        <c:auto val="1"/>
        <c:lblAlgn val="ctr"/>
        <c:lblOffset val="100"/>
        <c:noMultiLvlLbl val="0"/>
      </c:catAx>
      <c:valAx>
        <c:axId val="484154560"/>
        <c:scaling>
          <c:orientation val="minMax"/>
          <c:max val="7"/>
          <c:min val="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484150720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S" sz="3600" b="1">
                <a:solidFill>
                  <a:schemeClr val="tx1"/>
                </a:solidFill>
                <a:latin typeface="+mn-lt"/>
              </a:rPr>
              <a:t>POSITION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title>
    <c:autoTitleDeleted val="0"/>
    <c:plotArea>
      <c:layout>
        <c:manualLayout>
          <c:layoutTarget val="inner"/>
          <c:xMode val="edge"/>
          <c:yMode val="edge"/>
          <c:x val="2.7760861352104413E-2"/>
          <c:y val="9.9484195589423258E-2"/>
          <c:w val="0.95277231463397993"/>
          <c:h val="0.77615508011375878"/>
        </c:manualLayout>
      </c:layout>
      <c:barChart>
        <c:barDir val="bar"/>
        <c:grouping val="clustered"/>
        <c:varyColors val="0"/>
        <c:ser>
          <c:idx val="1"/>
          <c:order val="0"/>
          <c:tx>
            <c:strRef>
              <c:f>Hoja1!$B$1</c:f>
              <c:strCache>
                <c:ptCount val="1"/>
                <c:pt idx="0">
                  <c:v>Staff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Hoja1!$A$2:$A$7</c:f>
              <c:strCache>
                <c:ptCount val="6"/>
                <c:pt idx="0">
                  <c:v>Recognition</c:v>
                </c:pt>
                <c:pt idx="1">
                  <c:v>Promotion</c:v>
                </c:pt>
                <c:pt idx="2">
                  <c:v>Research Merits</c:v>
                </c:pt>
                <c:pt idx="3">
                  <c:v>Financial Rewards</c:v>
                </c:pt>
                <c:pt idx="4">
                  <c:v>Research is part of my job</c:v>
                </c:pt>
                <c:pt idx="5">
                  <c:v>Personal satisfaction</c:v>
                </c:pt>
              </c:strCache>
            </c:strRef>
          </c:cat>
          <c:val>
            <c:numRef>
              <c:f>Hoja1!$B$2:$B$7</c:f>
              <c:numCache>
                <c:formatCode>General</c:formatCode>
                <c:ptCount val="6"/>
                <c:pt idx="0">
                  <c:v>4.2300000000000004</c:v>
                </c:pt>
                <c:pt idx="1">
                  <c:v>3.79</c:v>
                </c:pt>
                <c:pt idx="2">
                  <c:v>4.47</c:v>
                </c:pt>
                <c:pt idx="3">
                  <c:v>2.83</c:v>
                </c:pt>
                <c:pt idx="4">
                  <c:v>6.15</c:v>
                </c:pt>
                <c:pt idx="5" formatCode="###0.00">
                  <c:v>6.51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B90-4E90-BC4D-F6AE584E5321}"/>
            </c:ext>
          </c:extLst>
        </c:ser>
        <c:ser>
          <c:idx val="2"/>
          <c:order val="1"/>
          <c:tx>
            <c:strRef>
              <c:f>Hoja1!$C$1</c:f>
              <c:strCache>
                <c:ptCount val="1"/>
                <c:pt idx="0">
                  <c:v>Postdocs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Hoja1!$A$2:$A$7</c:f>
              <c:strCache>
                <c:ptCount val="6"/>
                <c:pt idx="0">
                  <c:v>Recognition</c:v>
                </c:pt>
                <c:pt idx="1">
                  <c:v>Promotion</c:v>
                </c:pt>
                <c:pt idx="2">
                  <c:v>Research Merits</c:v>
                </c:pt>
                <c:pt idx="3">
                  <c:v>Financial Rewards</c:v>
                </c:pt>
                <c:pt idx="4">
                  <c:v>Research is part of my job</c:v>
                </c:pt>
                <c:pt idx="5">
                  <c:v>Personal satisfaction</c:v>
                </c:pt>
              </c:strCache>
            </c:strRef>
          </c:cat>
          <c:val>
            <c:numRef>
              <c:f>Hoja1!$C$2:$C$7</c:f>
              <c:numCache>
                <c:formatCode>General</c:formatCode>
                <c:ptCount val="6"/>
                <c:pt idx="0">
                  <c:v>4.01</c:v>
                </c:pt>
                <c:pt idx="1">
                  <c:v>4.03</c:v>
                </c:pt>
                <c:pt idx="2">
                  <c:v>4.67</c:v>
                </c:pt>
                <c:pt idx="3">
                  <c:v>3.63</c:v>
                </c:pt>
                <c:pt idx="4">
                  <c:v>6.24</c:v>
                </c:pt>
                <c:pt idx="5">
                  <c:v>6.18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B90-4E90-BC4D-F6AE584E5321}"/>
            </c:ext>
          </c:extLst>
        </c:ser>
        <c:ser>
          <c:idx val="0"/>
          <c:order val="2"/>
          <c:tx>
            <c:strRef>
              <c:f>Hoja1!$D$1</c:f>
              <c:strCache>
                <c:ptCount val="1"/>
                <c:pt idx="0">
                  <c:v>Predocs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Hoja1!$A$2:$A$7</c:f>
              <c:strCache>
                <c:ptCount val="6"/>
                <c:pt idx="0">
                  <c:v>Recognition</c:v>
                </c:pt>
                <c:pt idx="1">
                  <c:v>Promotion</c:v>
                </c:pt>
                <c:pt idx="2">
                  <c:v>Research Merits</c:v>
                </c:pt>
                <c:pt idx="3">
                  <c:v>Financial Rewards</c:v>
                </c:pt>
                <c:pt idx="4">
                  <c:v>Research is part of my job</c:v>
                </c:pt>
                <c:pt idx="5">
                  <c:v>Personal satisfaction</c:v>
                </c:pt>
              </c:strCache>
            </c:strRef>
          </c:cat>
          <c:val>
            <c:numRef>
              <c:f>Hoja1!$D$2:$D$7</c:f>
              <c:numCache>
                <c:formatCode>General</c:formatCode>
                <c:ptCount val="6"/>
                <c:pt idx="0">
                  <c:v>3.38</c:v>
                </c:pt>
                <c:pt idx="1">
                  <c:v>3.54</c:v>
                </c:pt>
                <c:pt idx="2">
                  <c:v>4.49</c:v>
                </c:pt>
                <c:pt idx="3">
                  <c:v>4.18</c:v>
                </c:pt>
                <c:pt idx="4">
                  <c:v>6.1</c:v>
                </c:pt>
                <c:pt idx="5">
                  <c:v>5.74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B90-4E90-BC4D-F6AE584E53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484150720"/>
        <c:axId val="484154560"/>
      </c:barChart>
      <c:catAx>
        <c:axId val="48415072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84154560"/>
        <c:crosses val="autoZero"/>
        <c:auto val="1"/>
        <c:lblAlgn val="l"/>
        <c:lblOffset val="100"/>
        <c:noMultiLvlLbl val="0"/>
      </c:catAx>
      <c:valAx>
        <c:axId val="484154560"/>
        <c:scaling>
          <c:orientation val="minMax"/>
          <c:min val="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484150720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S" sz="3600" b="1">
                <a:solidFill>
                  <a:schemeClr val="tx1"/>
                </a:solidFill>
                <a:latin typeface="+mn-lt"/>
              </a:rPr>
              <a:t>GENDER</a:t>
            </a:r>
            <a:endParaRPr lang="es-ES" sz="3200" b="1">
              <a:solidFill>
                <a:schemeClr val="tx1"/>
              </a:solidFill>
              <a:latin typeface="+mn-lt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Males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Hoja1!$A$2:$A$7</c:f>
              <c:strCache>
                <c:ptCount val="6"/>
                <c:pt idx="0">
                  <c:v>Recognition</c:v>
                </c:pt>
                <c:pt idx="1">
                  <c:v>Promotion</c:v>
                </c:pt>
                <c:pt idx="2">
                  <c:v>Research Merits</c:v>
                </c:pt>
                <c:pt idx="3">
                  <c:v>Financial Rewards</c:v>
                </c:pt>
                <c:pt idx="4">
                  <c:v>Research is part of my job</c:v>
                </c:pt>
                <c:pt idx="5">
                  <c:v>Personal satisfaction</c:v>
                </c:pt>
              </c:strCache>
            </c:strRef>
          </c:cat>
          <c:val>
            <c:numRef>
              <c:f>Hoja1!$B$2:$B$7</c:f>
              <c:numCache>
                <c:formatCode>General</c:formatCode>
                <c:ptCount val="6"/>
                <c:pt idx="0">
                  <c:v>4.04</c:v>
                </c:pt>
                <c:pt idx="1">
                  <c:v>3.92</c:v>
                </c:pt>
                <c:pt idx="2">
                  <c:v>4.51</c:v>
                </c:pt>
                <c:pt idx="3">
                  <c:v>3.39</c:v>
                </c:pt>
                <c:pt idx="4">
                  <c:v>6.21</c:v>
                </c:pt>
                <c:pt idx="5" formatCode="###0.00">
                  <c:v>6.25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DE2-4359-A89D-52053E984BF7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Females</c:v>
                </c:pt>
              </c:strCache>
            </c:strRef>
          </c:tx>
          <c:spPr>
            <a:solidFill>
              <a:srgbClr val="FF00FF"/>
            </a:solidFill>
            <a:ln>
              <a:noFill/>
            </a:ln>
            <a:effectLst/>
          </c:spPr>
          <c:invertIfNegative val="0"/>
          <c:cat>
            <c:strRef>
              <c:f>Hoja1!$A$2:$A$7</c:f>
              <c:strCache>
                <c:ptCount val="6"/>
                <c:pt idx="0">
                  <c:v>Recognition</c:v>
                </c:pt>
                <c:pt idx="1">
                  <c:v>Promotion</c:v>
                </c:pt>
                <c:pt idx="2">
                  <c:v>Research Merits</c:v>
                </c:pt>
                <c:pt idx="3">
                  <c:v>Financial Rewards</c:v>
                </c:pt>
                <c:pt idx="4">
                  <c:v>Research is part of my job</c:v>
                </c:pt>
                <c:pt idx="5">
                  <c:v>Personal satisfaction</c:v>
                </c:pt>
              </c:strCache>
            </c:strRef>
          </c:cat>
          <c:val>
            <c:numRef>
              <c:f>Hoja1!$C$2:$C$7</c:f>
              <c:numCache>
                <c:formatCode>General</c:formatCode>
                <c:ptCount val="6"/>
                <c:pt idx="0">
                  <c:v>3.8</c:v>
                </c:pt>
                <c:pt idx="1">
                  <c:v>3.74</c:v>
                </c:pt>
                <c:pt idx="2">
                  <c:v>4.74</c:v>
                </c:pt>
                <c:pt idx="3">
                  <c:v>3.78</c:v>
                </c:pt>
                <c:pt idx="4">
                  <c:v>6.26</c:v>
                </c:pt>
                <c:pt idx="5">
                  <c:v>5.98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DE2-4359-A89D-52053E984B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484150720"/>
        <c:axId val="484154560"/>
      </c:barChart>
      <c:catAx>
        <c:axId val="48415072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84154560"/>
        <c:crosses val="autoZero"/>
        <c:auto val="1"/>
        <c:lblAlgn val="ctr"/>
        <c:lblOffset val="100"/>
        <c:noMultiLvlLbl val="0"/>
      </c:catAx>
      <c:valAx>
        <c:axId val="484154560"/>
        <c:scaling>
          <c:orientation val="minMax"/>
          <c:min val="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484150720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l">
              <a:defRPr sz="3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S" sz="3600" b="1">
                <a:solidFill>
                  <a:schemeClr val="tx1"/>
                </a:solidFill>
                <a:latin typeface="+mn-lt"/>
              </a:rPr>
              <a:t>POSITION</a:t>
            </a:r>
            <a:endParaRPr lang="es-ES" sz="3200" b="1">
              <a:solidFill>
                <a:schemeClr val="tx1"/>
              </a:solidFill>
              <a:latin typeface="+mn-lt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l">
            <a:defRPr sz="3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title>
    <c:autoTitleDeleted val="0"/>
    <c:plotArea>
      <c:layout/>
      <c:barChart>
        <c:barDir val="bar"/>
        <c:grouping val="clustered"/>
        <c:varyColors val="0"/>
        <c:ser>
          <c:idx val="1"/>
          <c:order val="0"/>
          <c:tx>
            <c:strRef>
              <c:f>Hoja1!$B$1</c:f>
              <c:strCache>
                <c:ptCount val="1"/>
                <c:pt idx="0">
                  <c:v>Staff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Hoja1!$A$2:$A$12</c:f>
              <c:strCache>
                <c:ptCount val="11"/>
                <c:pt idx="0">
                  <c:v>I know the most relevant publications</c:v>
                </c:pt>
                <c:pt idx="1">
                  <c:v>I have theoretical background</c:v>
                </c:pt>
                <c:pt idx="2">
                  <c:v>I can adapt to changes</c:v>
                </c:pt>
                <c:pt idx="3">
                  <c:v>Training in methods and techniques</c:v>
                </c:pt>
                <c:pt idx="4">
                  <c:v>Interact with other researchers</c:v>
                </c:pt>
                <c:pt idx="5">
                  <c:v>I know how to conduct research</c:v>
                </c:pt>
                <c:pt idx="6">
                  <c:v>Gathering and managing information</c:v>
                </c:pt>
                <c:pt idx="7">
                  <c:v>Identify research topics</c:v>
                </c:pt>
                <c:pt idx="8">
                  <c:v>I can conduct research independently</c:v>
                </c:pt>
                <c:pt idx="9">
                  <c:v>Present and communicate results</c:v>
                </c:pt>
                <c:pt idx="10">
                  <c:v>Relate facts and draw conclusions</c:v>
                </c:pt>
              </c:strCache>
            </c:strRef>
          </c:cat>
          <c:val>
            <c:numRef>
              <c:f>Hoja1!$B$2:$B$12</c:f>
              <c:numCache>
                <c:formatCode>General</c:formatCode>
                <c:ptCount val="11"/>
                <c:pt idx="0">
                  <c:v>6.21</c:v>
                </c:pt>
                <c:pt idx="1">
                  <c:v>6.28</c:v>
                </c:pt>
                <c:pt idx="2">
                  <c:v>6.4</c:v>
                </c:pt>
                <c:pt idx="3">
                  <c:v>6.06</c:v>
                </c:pt>
                <c:pt idx="4">
                  <c:v>6.45</c:v>
                </c:pt>
                <c:pt idx="5">
                  <c:v>6.57</c:v>
                </c:pt>
                <c:pt idx="6">
                  <c:v>6.64</c:v>
                </c:pt>
                <c:pt idx="7">
                  <c:v>6.68</c:v>
                </c:pt>
                <c:pt idx="8">
                  <c:v>6.6</c:v>
                </c:pt>
                <c:pt idx="9">
                  <c:v>6.53</c:v>
                </c:pt>
                <c:pt idx="10">
                  <c:v>6.74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78E-4806-B527-3ED4E3F91C16}"/>
            </c:ext>
          </c:extLst>
        </c:ser>
        <c:ser>
          <c:idx val="2"/>
          <c:order val="1"/>
          <c:tx>
            <c:strRef>
              <c:f>Hoja1!$C$1</c:f>
              <c:strCache>
                <c:ptCount val="1"/>
                <c:pt idx="0">
                  <c:v>Postdocs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Hoja1!$A$2:$A$12</c:f>
              <c:strCache>
                <c:ptCount val="11"/>
                <c:pt idx="0">
                  <c:v>I know the most relevant publications</c:v>
                </c:pt>
                <c:pt idx="1">
                  <c:v>I have theoretical background</c:v>
                </c:pt>
                <c:pt idx="2">
                  <c:v>I can adapt to changes</c:v>
                </c:pt>
                <c:pt idx="3">
                  <c:v>Training in methods and techniques</c:v>
                </c:pt>
                <c:pt idx="4">
                  <c:v>Interact with other researchers</c:v>
                </c:pt>
                <c:pt idx="5">
                  <c:v>I know how to conduct research</c:v>
                </c:pt>
                <c:pt idx="6">
                  <c:v>Gathering and managing information</c:v>
                </c:pt>
                <c:pt idx="7">
                  <c:v>Identify research topics</c:v>
                </c:pt>
                <c:pt idx="8">
                  <c:v>I can conduct research independently</c:v>
                </c:pt>
                <c:pt idx="9">
                  <c:v>Present and communicate results</c:v>
                </c:pt>
                <c:pt idx="10">
                  <c:v>Relate facts and draw conclusions</c:v>
                </c:pt>
              </c:strCache>
            </c:strRef>
          </c:cat>
          <c:val>
            <c:numRef>
              <c:f>Hoja1!$C$2:$C$12</c:f>
              <c:numCache>
                <c:formatCode>General</c:formatCode>
                <c:ptCount val="11"/>
                <c:pt idx="0">
                  <c:v>5.84</c:v>
                </c:pt>
                <c:pt idx="1">
                  <c:v>5.75</c:v>
                </c:pt>
                <c:pt idx="2">
                  <c:v>5.75</c:v>
                </c:pt>
                <c:pt idx="3">
                  <c:v>5.75</c:v>
                </c:pt>
                <c:pt idx="4">
                  <c:v>5.9</c:v>
                </c:pt>
                <c:pt idx="5">
                  <c:v>5.91</c:v>
                </c:pt>
                <c:pt idx="6">
                  <c:v>6.19</c:v>
                </c:pt>
                <c:pt idx="7">
                  <c:v>6.04</c:v>
                </c:pt>
                <c:pt idx="8" formatCode="###0.00">
                  <c:v>6.03</c:v>
                </c:pt>
                <c:pt idx="9" formatCode="###0.00">
                  <c:v>6.54</c:v>
                </c:pt>
                <c:pt idx="10" formatCode="###0.00">
                  <c:v>6.43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78E-4806-B527-3ED4E3F91C16}"/>
            </c:ext>
          </c:extLst>
        </c:ser>
        <c:ser>
          <c:idx val="0"/>
          <c:order val="2"/>
          <c:tx>
            <c:strRef>
              <c:f>Hoja1!$D$1</c:f>
              <c:strCache>
                <c:ptCount val="1"/>
                <c:pt idx="0">
                  <c:v>Predocs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Hoja1!$A$2:$A$12</c:f>
              <c:strCache>
                <c:ptCount val="11"/>
                <c:pt idx="0">
                  <c:v>I know the most relevant publications</c:v>
                </c:pt>
                <c:pt idx="1">
                  <c:v>I have theoretical background</c:v>
                </c:pt>
                <c:pt idx="2">
                  <c:v>I can adapt to changes</c:v>
                </c:pt>
                <c:pt idx="3">
                  <c:v>Training in methods and techniques</c:v>
                </c:pt>
                <c:pt idx="4">
                  <c:v>Interact with other researchers</c:v>
                </c:pt>
                <c:pt idx="5">
                  <c:v>I know how to conduct research</c:v>
                </c:pt>
                <c:pt idx="6">
                  <c:v>Gathering and managing information</c:v>
                </c:pt>
                <c:pt idx="7">
                  <c:v>Identify research topics</c:v>
                </c:pt>
                <c:pt idx="8">
                  <c:v>I can conduct research independently</c:v>
                </c:pt>
                <c:pt idx="9">
                  <c:v>Present and communicate results</c:v>
                </c:pt>
                <c:pt idx="10">
                  <c:v>Relate facts and draw conclusions</c:v>
                </c:pt>
              </c:strCache>
            </c:strRef>
          </c:cat>
          <c:val>
            <c:numRef>
              <c:f>Hoja1!$D$2:$D$12</c:f>
              <c:numCache>
                <c:formatCode>General</c:formatCode>
                <c:ptCount val="11"/>
                <c:pt idx="0">
                  <c:v>4.8499999999999996</c:v>
                </c:pt>
                <c:pt idx="1">
                  <c:v>5.03</c:v>
                </c:pt>
                <c:pt idx="2">
                  <c:v>5.67</c:v>
                </c:pt>
                <c:pt idx="3">
                  <c:v>5.15</c:v>
                </c:pt>
                <c:pt idx="4">
                  <c:v>5.28</c:v>
                </c:pt>
                <c:pt idx="5">
                  <c:v>4.9000000000000004</c:v>
                </c:pt>
                <c:pt idx="6">
                  <c:v>5.69</c:v>
                </c:pt>
                <c:pt idx="7">
                  <c:v>5.54</c:v>
                </c:pt>
                <c:pt idx="8">
                  <c:v>4.87</c:v>
                </c:pt>
                <c:pt idx="9">
                  <c:v>5.9</c:v>
                </c:pt>
                <c:pt idx="10">
                  <c:v>5.92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78E-4806-B527-3ED4E3F91C1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484150720"/>
        <c:axId val="484154560"/>
      </c:barChart>
      <c:catAx>
        <c:axId val="48415072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84154560"/>
        <c:crosses val="autoZero"/>
        <c:auto val="1"/>
        <c:lblAlgn val="l"/>
        <c:lblOffset val="100"/>
        <c:noMultiLvlLbl val="0"/>
      </c:catAx>
      <c:valAx>
        <c:axId val="484154560"/>
        <c:scaling>
          <c:orientation val="minMax"/>
          <c:max val="7"/>
          <c:min val="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484150720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S" sz="3600" b="1">
                <a:solidFill>
                  <a:schemeClr val="tx1"/>
                </a:solidFill>
                <a:latin typeface="+mn-lt"/>
              </a:rPr>
              <a:t>GENDER</a:t>
            </a:r>
            <a:endParaRPr lang="es-ES" sz="3200" b="1">
              <a:solidFill>
                <a:schemeClr val="tx1"/>
              </a:solidFill>
              <a:latin typeface="+mn-lt"/>
            </a:endParaRPr>
          </a:p>
        </c:rich>
      </c:tx>
      <c:layout>
        <c:manualLayout>
          <c:xMode val="edge"/>
          <c:yMode val="edge"/>
          <c:x val="0.3857644925497396"/>
          <c:y val="4.8995056418096802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title>
    <c:autoTitleDeleted val="0"/>
    <c:plotArea>
      <c:layout>
        <c:manualLayout>
          <c:layoutTarget val="inner"/>
          <c:xMode val="edge"/>
          <c:yMode val="edge"/>
          <c:x val="2.9711055607516103E-2"/>
          <c:y val="8.444915234212283E-2"/>
          <c:w val="0.94680579916533736"/>
          <c:h val="0.7971021160174002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Males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Hoja1!$A$2:$A$12</c:f>
              <c:strCache>
                <c:ptCount val="11"/>
                <c:pt idx="0">
                  <c:v>I know the most relevant publications</c:v>
                </c:pt>
                <c:pt idx="1">
                  <c:v>I have theoretical background</c:v>
                </c:pt>
                <c:pt idx="2">
                  <c:v>I can adapt to changes</c:v>
                </c:pt>
                <c:pt idx="3">
                  <c:v>Training in methods and techniques</c:v>
                </c:pt>
                <c:pt idx="4">
                  <c:v>Interact with other researchers</c:v>
                </c:pt>
                <c:pt idx="5">
                  <c:v>I know how to conduct research</c:v>
                </c:pt>
                <c:pt idx="6">
                  <c:v>Gathering and managing information</c:v>
                </c:pt>
                <c:pt idx="7">
                  <c:v>Identify research topics</c:v>
                </c:pt>
                <c:pt idx="8">
                  <c:v>I can conduct research independently</c:v>
                </c:pt>
                <c:pt idx="9">
                  <c:v>Present and communicate results</c:v>
                </c:pt>
                <c:pt idx="10">
                  <c:v>Relate facts and draw conclusions</c:v>
                </c:pt>
              </c:strCache>
            </c:strRef>
          </c:cat>
          <c:val>
            <c:numRef>
              <c:f>Hoja1!$B$2:$B$12</c:f>
              <c:numCache>
                <c:formatCode>General</c:formatCode>
                <c:ptCount val="11"/>
                <c:pt idx="0">
                  <c:v>5.85</c:v>
                </c:pt>
                <c:pt idx="1">
                  <c:v>5.87</c:v>
                </c:pt>
                <c:pt idx="2">
                  <c:v>6.09</c:v>
                </c:pt>
                <c:pt idx="3">
                  <c:v>5.98</c:v>
                </c:pt>
                <c:pt idx="4">
                  <c:v>6.06</c:v>
                </c:pt>
                <c:pt idx="5">
                  <c:v>6.05</c:v>
                </c:pt>
                <c:pt idx="6">
                  <c:v>6.29</c:v>
                </c:pt>
                <c:pt idx="7">
                  <c:v>6.24</c:v>
                </c:pt>
                <c:pt idx="8">
                  <c:v>6.16</c:v>
                </c:pt>
                <c:pt idx="9">
                  <c:v>6.36</c:v>
                </c:pt>
                <c:pt idx="10" formatCode="###0.00">
                  <c:v>6.47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995-497E-94EC-78CA94015827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Females</c:v>
                </c:pt>
              </c:strCache>
            </c:strRef>
          </c:tx>
          <c:spPr>
            <a:solidFill>
              <a:srgbClr val="FF00FF"/>
            </a:solidFill>
            <a:ln>
              <a:noFill/>
            </a:ln>
            <a:effectLst/>
          </c:spPr>
          <c:invertIfNegative val="0"/>
          <c:cat>
            <c:strRef>
              <c:f>Hoja1!$A$2:$A$12</c:f>
              <c:strCache>
                <c:ptCount val="11"/>
                <c:pt idx="0">
                  <c:v>I know the most relevant publications</c:v>
                </c:pt>
                <c:pt idx="1">
                  <c:v>I have theoretical background</c:v>
                </c:pt>
                <c:pt idx="2">
                  <c:v>I can adapt to changes</c:v>
                </c:pt>
                <c:pt idx="3">
                  <c:v>Training in methods and techniques</c:v>
                </c:pt>
                <c:pt idx="4">
                  <c:v>Interact with other researchers</c:v>
                </c:pt>
                <c:pt idx="5">
                  <c:v>I know how to conduct research</c:v>
                </c:pt>
                <c:pt idx="6">
                  <c:v>Gathering and managing information</c:v>
                </c:pt>
                <c:pt idx="7">
                  <c:v>Identify research topics</c:v>
                </c:pt>
                <c:pt idx="8">
                  <c:v>I can conduct research independently</c:v>
                </c:pt>
                <c:pt idx="9">
                  <c:v>Present and communicate results</c:v>
                </c:pt>
                <c:pt idx="10">
                  <c:v>Relate facts and draw conclusions</c:v>
                </c:pt>
              </c:strCache>
            </c:strRef>
          </c:cat>
          <c:val>
            <c:numRef>
              <c:f>Hoja1!$C$2:$C$12</c:f>
              <c:numCache>
                <c:formatCode>General</c:formatCode>
                <c:ptCount val="11"/>
                <c:pt idx="0">
                  <c:v>5.5</c:v>
                </c:pt>
                <c:pt idx="1">
                  <c:v>5.52</c:v>
                </c:pt>
                <c:pt idx="2">
                  <c:v>5.66</c:v>
                </c:pt>
                <c:pt idx="3">
                  <c:v>5.28</c:v>
                </c:pt>
                <c:pt idx="4">
                  <c:v>5.68</c:v>
                </c:pt>
                <c:pt idx="5">
                  <c:v>5.54</c:v>
                </c:pt>
                <c:pt idx="6">
                  <c:v>6.1</c:v>
                </c:pt>
                <c:pt idx="7">
                  <c:v>5.92</c:v>
                </c:pt>
                <c:pt idx="8">
                  <c:v>5.48</c:v>
                </c:pt>
                <c:pt idx="9">
                  <c:v>6.4</c:v>
                </c:pt>
                <c:pt idx="10">
                  <c:v>6.3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995-497E-94EC-78CA9401582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484150720"/>
        <c:axId val="484154560"/>
      </c:barChart>
      <c:catAx>
        <c:axId val="48415072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84154560"/>
        <c:crosses val="autoZero"/>
        <c:auto val="1"/>
        <c:lblAlgn val="ctr"/>
        <c:lblOffset val="100"/>
        <c:noMultiLvlLbl val="0"/>
      </c:catAx>
      <c:valAx>
        <c:axId val="484154560"/>
        <c:scaling>
          <c:orientation val="minMax"/>
          <c:min val="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484150720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  <c:userShapes r:id="rId4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0823369291542253"/>
          <c:y val="6.9911598119451579E-2"/>
          <c:w val="0.48071975640688491"/>
          <c:h val="0.8097093880910778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Hoja1!$A$1</c:f>
              <c:strCache>
                <c:ptCount val="1"/>
                <c:pt idx="0">
                  <c:v>Staff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val>
            <c:numRef>
              <c:f>Hoja1!$A$2:$A$9</c:f>
              <c:numCache>
                <c:formatCode>General</c:formatCode>
                <c:ptCount val="8"/>
                <c:pt idx="0">
                  <c:v>4.72</c:v>
                </c:pt>
                <c:pt idx="1">
                  <c:v>4.63</c:v>
                </c:pt>
                <c:pt idx="2">
                  <c:v>4.63</c:v>
                </c:pt>
                <c:pt idx="3">
                  <c:v>4.37</c:v>
                </c:pt>
                <c:pt idx="4">
                  <c:v>5.04</c:v>
                </c:pt>
                <c:pt idx="5">
                  <c:v>4.07</c:v>
                </c:pt>
                <c:pt idx="6">
                  <c:v>4</c:v>
                </c:pt>
                <c:pt idx="7">
                  <c:v>5.17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CategoryTitle>
                <c15:cat>
                  <c:multiLvlStrRef>
                    <c:extLst>
                      <c:ext uri="{02D57815-91ED-43cb-92C2-25804820EDAC}">
                        <c15:formulaRef>
                          <c15:sqref>Hoja1!#REF!</c15:sqref>
                        </c15:formulaRef>
                      </c:ext>
                    </c:extLst>
                  </c:multiLvlStrRef>
                </c15:cat>
              </c15:filteredCategoryTitle>
            </c:ext>
            <c:ext xmlns:c16="http://schemas.microsoft.com/office/drawing/2014/chart" uri="{C3380CC4-5D6E-409C-BE32-E72D297353CC}">
              <c16:uniqueId val="{00000000-6F22-4CB1-A7D8-0DCC65A2040E}"/>
            </c:ext>
          </c:extLst>
        </c:ser>
        <c:ser>
          <c:idx val="1"/>
          <c:order val="1"/>
          <c:tx>
            <c:strRef>
              <c:f>Hoja1!$B$1</c:f>
              <c:strCache>
                <c:ptCount val="1"/>
                <c:pt idx="0">
                  <c:v>Postdocs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val>
            <c:numRef>
              <c:f>Hoja1!$B$2:$B$9</c:f>
              <c:numCache>
                <c:formatCode>General</c:formatCode>
                <c:ptCount val="8"/>
                <c:pt idx="0">
                  <c:v>4.88</c:v>
                </c:pt>
                <c:pt idx="1">
                  <c:v>4.5</c:v>
                </c:pt>
                <c:pt idx="2">
                  <c:v>4.7</c:v>
                </c:pt>
                <c:pt idx="3">
                  <c:v>4.3499999999999996</c:v>
                </c:pt>
                <c:pt idx="4">
                  <c:v>5.2</c:v>
                </c:pt>
                <c:pt idx="5">
                  <c:v>4.0599999999999996</c:v>
                </c:pt>
                <c:pt idx="6">
                  <c:v>4.05</c:v>
                </c:pt>
                <c:pt idx="7">
                  <c:v>5.15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CategoryTitle>
                <c15:cat>
                  <c:multiLvlStrRef>
                    <c:extLst>
                      <c:ext uri="{02D57815-91ED-43cb-92C2-25804820EDAC}">
                        <c15:formulaRef>
                          <c15:sqref>Hoja1!#REF!</c15:sqref>
                        </c15:formulaRef>
                      </c:ext>
                    </c:extLst>
                  </c:multiLvlStrRef>
                </c15:cat>
              </c15:filteredCategoryTitle>
            </c:ext>
            <c:ext xmlns:c16="http://schemas.microsoft.com/office/drawing/2014/chart" uri="{C3380CC4-5D6E-409C-BE32-E72D297353CC}">
              <c16:uniqueId val="{00000001-6F22-4CB1-A7D8-0DCC65A2040E}"/>
            </c:ext>
          </c:extLst>
        </c:ser>
        <c:ser>
          <c:idx val="2"/>
          <c:order val="2"/>
          <c:tx>
            <c:strRef>
              <c:f>Hoja1!$C$1</c:f>
              <c:strCache>
                <c:ptCount val="1"/>
                <c:pt idx="0">
                  <c:v>Predocs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val>
            <c:numRef>
              <c:f>Hoja1!$C$2:$C$9</c:f>
              <c:numCache>
                <c:formatCode>General</c:formatCode>
                <c:ptCount val="8"/>
                <c:pt idx="0">
                  <c:v>4.76</c:v>
                </c:pt>
                <c:pt idx="1">
                  <c:v>4.6100000000000003</c:v>
                </c:pt>
                <c:pt idx="2">
                  <c:v>4.55</c:v>
                </c:pt>
                <c:pt idx="3">
                  <c:v>4.63</c:v>
                </c:pt>
                <c:pt idx="4">
                  <c:v>5.32</c:v>
                </c:pt>
                <c:pt idx="5">
                  <c:v>4.29</c:v>
                </c:pt>
                <c:pt idx="6">
                  <c:v>3.79</c:v>
                </c:pt>
                <c:pt idx="7">
                  <c:v>4.8899999999999997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CategoryTitle>
                <c15:cat>
                  <c:multiLvlStrRef>
                    <c:extLst>
                      <c:ext uri="{02D57815-91ED-43cb-92C2-25804820EDAC}">
                        <c15:formulaRef>
                          <c15:sqref>Hoja1!#REF!</c15:sqref>
                        </c15:formulaRef>
                      </c:ext>
                    </c:extLst>
                  </c:multiLvlStrRef>
                </c15:cat>
              </c15:filteredCategoryTitle>
            </c:ext>
            <c:ext xmlns:c16="http://schemas.microsoft.com/office/drawing/2014/chart" uri="{C3380CC4-5D6E-409C-BE32-E72D297353CC}">
              <c16:uniqueId val="{00000002-6F22-4CB1-A7D8-0DCC65A204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484150720"/>
        <c:axId val="484154560"/>
      </c:barChart>
      <c:catAx>
        <c:axId val="48415072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484154560"/>
        <c:crosses val="autoZero"/>
        <c:auto val="1"/>
        <c:lblAlgn val="l"/>
        <c:lblOffset val="100"/>
        <c:noMultiLvlLbl val="0"/>
      </c:catAx>
      <c:valAx>
        <c:axId val="484154560"/>
        <c:scaling>
          <c:orientation val="minMax"/>
          <c:max val="7"/>
          <c:min val="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484150720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0.50661917002441748"/>
          <c:y val="0.94238723475801056"/>
          <c:w val="0.39690049412461464"/>
          <c:h val="5.287821506712809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  <c:userShapes r:id="rId4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S" sz="3600" b="1">
                <a:solidFill>
                  <a:schemeClr val="tx1"/>
                </a:solidFill>
                <a:latin typeface="+mn-lt"/>
              </a:rPr>
              <a:t>GENDER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Males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Hoja1!$A$2:$A$9</c:f>
              <c:strCache>
                <c:ptCount val="8"/>
                <c:pt idx="0">
                  <c:v>I keep good networking with them</c:v>
                </c:pt>
                <c:pt idx="1">
                  <c:v>I keep close social relationships with them</c:v>
                </c:pt>
                <c:pt idx="2">
                  <c:v>I know I can count on them</c:v>
                </c:pt>
                <c:pt idx="3">
                  <c:v>they can count on me</c:v>
                </c:pt>
                <c:pt idx="4">
                  <c:v>we trust each other a lot</c:v>
                </c:pt>
                <c:pt idx="5">
                  <c:v>there is commitment to the goals of such relationship</c:v>
                </c:pt>
                <c:pt idx="6">
                  <c:v>there is total agreement/consensus towards a common purpose</c:v>
                </c:pt>
                <c:pt idx="7">
                  <c:v>effort is devoted towards collective goals</c:v>
                </c:pt>
              </c:strCache>
            </c:strRef>
          </c:cat>
          <c:val>
            <c:numRef>
              <c:f>Hoja1!$B$2:$B$9</c:f>
              <c:numCache>
                <c:formatCode>General</c:formatCode>
                <c:ptCount val="8"/>
                <c:pt idx="0">
                  <c:v>5.07</c:v>
                </c:pt>
                <c:pt idx="1">
                  <c:v>3.97</c:v>
                </c:pt>
                <c:pt idx="2">
                  <c:v>4.08</c:v>
                </c:pt>
                <c:pt idx="3" formatCode="###0.00">
                  <c:v>5.14</c:v>
                </c:pt>
                <c:pt idx="4" formatCode="###0.00">
                  <c:v>4.41</c:v>
                </c:pt>
                <c:pt idx="5">
                  <c:v>4.6399999999999997</c:v>
                </c:pt>
                <c:pt idx="6">
                  <c:v>4.4800000000000004</c:v>
                </c:pt>
                <c:pt idx="7">
                  <c:v>4.67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3DE-43B0-8058-31AD049EA7DD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Females</c:v>
                </c:pt>
              </c:strCache>
            </c:strRef>
          </c:tx>
          <c:spPr>
            <a:solidFill>
              <a:srgbClr val="FF00FF"/>
            </a:solidFill>
            <a:ln>
              <a:noFill/>
            </a:ln>
            <a:effectLst/>
          </c:spPr>
          <c:invertIfNegative val="0"/>
          <c:cat>
            <c:strRef>
              <c:f>Hoja1!$A$2:$A$9</c:f>
              <c:strCache>
                <c:ptCount val="8"/>
                <c:pt idx="0">
                  <c:v>I keep good networking with them</c:v>
                </c:pt>
                <c:pt idx="1">
                  <c:v>I keep close social relationships with them</c:v>
                </c:pt>
                <c:pt idx="2">
                  <c:v>I know I can count on them</c:v>
                </c:pt>
                <c:pt idx="3">
                  <c:v>they can count on me</c:v>
                </c:pt>
                <c:pt idx="4">
                  <c:v>we trust each other a lot</c:v>
                </c:pt>
                <c:pt idx="5">
                  <c:v>there is commitment to the goals of such relationship</c:v>
                </c:pt>
                <c:pt idx="6">
                  <c:v>there is total agreement/consensus towards a common purpose</c:v>
                </c:pt>
                <c:pt idx="7">
                  <c:v>effort is devoted towards collective goals</c:v>
                </c:pt>
              </c:strCache>
            </c:strRef>
          </c:cat>
          <c:val>
            <c:numRef>
              <c:f>Hoja1!$C$2:$C$9</c:f>
              <c:numCache>
                <c:formatCode>General</c:formatCode>
                <c:ptCount val="8"/>
                <c:pt idx="0">
                  <c:v>5.21</c:v>
                </c:pt>
                <c:pt idx="1">
                  <c:v>3.96</c:v>
                </c:pt>
                <c:pt idx="2">
                  <c:v>4.1500000000000004</c:v>
                </c:pt>
                <c:pt idx="3">
                  <c:v>5.27</c:v>
                </c:pt>
                <c:pt idx="4">
                  <c:v>4.4800000000000004</c:v>
                </c:pt>
                <c:pt idx="5">
                  <c:v>4.71</c:v>
                </c:pt>
                <c:pt idx="6">
                  <c:v>4.75</c:v>
                </c:pt>
                <c:pt idx="7">
                  <c:v>5.04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3DE-43B0-8058-31AD049EA7D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484150720"/>
        <c:axId val="484154560"/>
      </c:barChart>
      <c:catAx>
        <c:axId val="48415072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84154560"/>
        <c:crosses val="autoZero"/>
        <c:auto val="1"/>
        <c:lblAlgn val="ctr"/>
        <c:lblOffset val="100"/>
        <c:noMultiLvlLbl val="0"/>
      </c:catAx>
      <c:valAx>
        <c:axId val="484154560"/>
        <c:scaling>
          <c:orientation val="minMax"/>
          <c:max val="7"/>
          <c:min val="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484150720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0.30106</cdr:x>
      <cdr:y>0.39487</cdr:y>
    </cdr:from>
    <cdr:to>
      <cdr:x>0.47262</cdr:x>
      <cdr:y>0.46838</cdr:y>
    </cdr:to>
    <cdr:sp macro="" textlink="">
      <cdr:nvSpPr>
        <cdr:cNvPr id="2" name="CuadroTexto 1">
          <a:extLst xmlns:a="http://schemas.openxmlformats.org/drawingml/2006/main">
            <a:ext uri="{FF2B5EF4-FFF2-40B4-BE49-F238E27FC236}">
              <a16:creationId xmlns:a16="http://schemas.microsoft.com/office/drawing/2014/main" id="{99D2F32D-0AF6-67BB-0CCA-2BC1DA5E8089}"/>
            </a:ext>
          </a:extLst>
        </cdr:cNvPr>
        <cdr:cNvSpPr txBox="1"/>
      </cdr:nvSpPr>
      <cdr:spPr>
        <a:xfrm xmlns:a="http://schemas.openxmlformats.org/drawingml/2006/main">
          <a:off x="3682617" y="3424896"/>
          <a:ext cx="2098530" cy="63759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 rtl="0" eaLnBrk="1" fontAlgn="b" latinLnBrk="0" hangingPunct="1"/>
          <a:r>
            <a:rPr lang="es-ES" sz="3600" b="1" dirty="0"/>
            <a:t>75.82%</a:t>
          </a:r>
        </a:p>
        <a:p xmlns:a="http://schemas.openxmlformats.org/drawingml/2006/main">
          <a:pPr algn="ctr"/>
          <a:endParaRPr lang="es-ES" sz="1100" b="1" dirty="0"/>
        </a:p>
      </cdr:txBody>
    </cdr:sp>
  </cdr:relSizeAnchor>
  <cdr:relSizeAnchor xmlns:cdr="http://schemas.openxmlformats.org/drawingml/2006/chartDrawing">
    <cdr:from>
      <cdr:x>0.53398</cdr:x>
      <cdr:y>0.44436</cdr:y>
    </cdr:from>
    <cdr:to>
      <cdr:x>0.70336</cdr:x>
      <cdr:y>0.50863</cdr:y>
    </cdr:to>
    <cdr:sp macro="" textlink="">
      <cdr:nvSpPr>
        <cdr:cNvPr id="3" name="CuadroTexto 2">
          <a:extLst xmlns:a="http://schemas.openxmlformats.org/drawingml/2006/main">
            <a:ext uri="{FF2B5EF4-FFF2-40B4-BE49-F238E27FC236}">
              <a16:creationId xmlns:a16="http://schemas.microsoft.com/office/drawing/2014/main" id="{C57055D0-56E7-AA49-04E9-0BEBD5520727}"/>
            </a:ext>
          </a:extLst>
        </cdr:cNvPr>
        <cdr:cNvSpPr txBox="1"/>
      </cdr:nvSpPr>
      <cdr:spPr>
        <a:xfrm xmlns:a="http://schemas.openxmlformats.org/drawingml/2006/main">
          <a:off x="6531664" y="3854141"/>
          <a:ext cx="2071863" cy="55744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 rtl="0"/>
          <a:r>
            <a:rPr lang="es-ES" sz="3600" b="1" dirty="0"/>
            <a:t>68.12%</a:t>
          </a:r>
        </a:p>
        <a:p xmlns:a="http://schemas.openxmlformats.org/drawingml/2006/main">
          <a:pPr algn="ctr"/>
          <a:endParaRPr lang="es-ES" sz="1100" b="1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0.92187</cdr:x>
      <cdr:y>0.18865</cdr:y>
    </cdr:from>
    <cdr:to>
      <cdr:x>0.9569</cdr:x>
      <cdr:y>0.31629</cdr:y>
    </cdr:to>
    <cdr:sp macro="" textlink="">
      <cdr:nvSpPr>
        <cdr:cNvPr id="2" name="CuadroTexto 5">
          <a:extLst xmlns:a="http://schemas.openxmlformats.org/drawingml/2006/main">
            <a:ext uri="{FF2B5EF4-FFF2-40B4-BE49-F238E27FC236}">
              <a16:creationId xmlns:a16="http://schemas.microsoft.com/office/drawing/2014/main" id="{9A1809B2-F102-B0BF-59FB-13CF945DC986}"/>
            </a:ext>
          </a:extLst>
        </cdr:cNvPr>
        <cdr:cNvSpPr txBox="1"/>
      </cdr:nvSpPr>
      <cdr:spPr>
        <a:xfrm xmlns:a="http://schemas.openxmlformats.org/drawingml/2006/main">
          <a:off x="11460273" y="1955951"/>
          <a:ext cx="435428" cy="132343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s-E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s-ES" sz="8000" b="1" dirty="0">
            <a:solidFill>
              <a:srgbClr val="FF0000"/>
            </a:solidFill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0.10642</cdr:x>
      <cdr:y>0.12676</cdr:y>
    </cdr:from>
    <cdr:to>
      <cdr:x>0.45416</cdr:x>
      <cdr:y>0.70478</cdr:y>
    </cdr:to>
    <cdr:sp macro="" textlink="">
      <cdr:nvSpPr>
        <cdr:cNvPr id="2" name="CuadroTexto 1">
          <a:extLst xmlns:a="http://schemas.openxmlformats.org/drawingml/2006/main">
            <a:ext uri="{FF2B5EF4-FFF2-40B4-BE49-F238E27FC236}">
              <a16:creationId xmlns:a16="http://schemas.microsoft.com/office/drawing/2014/main" id="{85E220DD-345C-6E6C-E395-46CA279BCA97}"/>
            </a:ext>
          </a:extLst>
        </cdr:cNvPr>
        <cdr:cNvSpPr txBox="1"/>
      </cdr:nvSpPr>
      <cdr:spPr>
        <a:xfrm xmlns:a="http://schemas.openxmlformats.org/drawingml/2006/main">
          <a:off x="1478327" y="1360057"/>
          <a:ext cx="4830417" cy="620201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s-ES" sz="1100" dirty="0"/>
        </a:p>
      </cdr:txBody>
    </cdr:sp>
  </cdr:relSizeAnchor>
  <cdr:relSizeAnchor xmlns:cdr="http://schemas.openxmlformats.org/drawingml/2006/chartDrawing">
    <cdr:from>
      <cdr:x>0.07438</cdr:x>
      <cdr:y>0.10574</cdr:y>
    </cdr:from>
    <cdr:to>
      <cdr:x>0.40341</cdr:x>
      <cdr:y>0.55223</cdr:y>
    </cdr:to>
    <cdr:sp macro="" textlink="">
      <cdr:nvSpPr>
        <cdr:cNvPr id="3" name="CuadroTexto 2">
          <a:extLst xmlns:a="http://schemas.openxmlformats.org/drawingml/2006/main">
            <a:ext uri="{FF2B5EF4-FFF2-40B4-BE49-F238E27FC236}">
              <a16:creationId xmlns:a16="http://schemas.microsoft.com/office/drawing/2014/main" id="{61CF0679-51F0-E5A4-5E58-AB11FEF4741D}"/>
            </a:ext>
          </a:extLst>
        </cdr:cNvPr>
        <cdr:cNvSpPr txBox="1"/>
      </cdr:nvSpPr>
      <cdr:spPr>
        <a:xfrm xmlns:a="http://schemas.openxmlformats.org/drawingml/2006/main">
          <a:off x="1100880" y="1134555"/>
          <a:ext cx="4870174" cy="479066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s-ES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5" name="Shape 35"/>
          <p:cNvSpPr>
            <a:spLocks noGrp="1"/>
          </p:cNvSpPr>
          <p:nvPr>
            <p:ph type="body" sz="quarter" idx="1"/>
          </p:nvPr>
        </p:nvSpPr>
        <p:spPr>
          <a:xfrm>
            <a:off x="906357" y="4715153"/>
            <a:ext cx="4984962" cy="4466987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81147058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fontAlgn="base"/>
            <a:br>
              <a:rPr lang="es-ES" b="0" i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</a:br>
            <a:endParaRPr lang="es-ES" b="0" i="0">
              <a:solidFill>
                <a:srgbClr val="242424"/>
              </a:solidFill>
              <a:effectLst/>
              <a:latin typeface="Segoe UI" panose="020B0502040204020203" pitchFamily="34" charset="0"/>
            </a:endParaRPr>
          </a:p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458238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793782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428318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974298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711687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242371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764267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2905711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2541625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2071318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733928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6624807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3708326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596019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972865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787352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319477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443010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630877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071819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711131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E9D535-54C3-F90B-B97D-0E24520F87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</p:spPr>
        <p:txBody>
          <a:bodyPr anchor="b"/>
          <a:lstStyle>
            <a:lvl1pPr algn="ctr">
              <a:defRPr sz="12000"/>
            </a:lvl1pPr>
          </a:lstStyle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BA1D895-1B5F-5F26-7A76-9B70B91D5F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s-ES"/>
              <a:t>Haga clic para modificar el estilo de subtítulo del patrón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D6105F2-7BB9-1F3C-E57D-56352E8983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42E5E-8B3D-5649-B13E-F3C54F3B6A21}" type="datetimeFigureOut">
              <a:rPr lang="es-ES_tradnl" smtClean="0"/>
              <a:t>18/04/2024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8B17AD4-0EB6-12AC-7710-A0D035EEA3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991F496-17EA-3F6F-328F-EFB0E0F3A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932587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21D067B-DD5F-0DFB-9C28-1E33E2E836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091FA44-9117-A01A-4A80-C39E80AF28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BC91369-E60F-D4F3-2CE8-C33B35FE04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42E5E-8B3D-5649-B13E-F3C54F3B6A21}" type="datetimeFigureOut">
              <a:rPr lang="es-ES_tradnl" smtClean="0"/>
              <a:t>18/04/2024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18E4CC6-C8E2-02B5-BCA0-D5F4A79FB2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03AA332-67DF-F744-B549-FC8349B37E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640347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AFFB1169-A9CA-7A0E-4171-346BD70177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E167A7A-2328-D12B-A2C4-416A0B81CD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E513AD2-65CB-5C61-66CB-663A4BF75B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42E5E-8B3D-5649-B13E-F3C54F3B6A21}" type="datetimeFigureOut">
              <a:rPr lang="es-ES_tradnl" smtClean="0"/>
              <a:t>18/04/2024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9F3D55B-ACC9-2DEE-7CFD-68DD5D0697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CC3CFA1-B621-EFFC-FA13-2032B1432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192858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Área azul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11898223" y="13073062"/>
            <a:ext cx="578029" cy="561976"/>
          </a:xfrm>
          <a:prstGeom prst="rect">
            <a:avLst/>
          </a:prstGeom>
        </p:spPr>
        <p:txBody>
          <a:bodyPr wrap="none"/>
          <a:lstStyle/>
          <a:p>
            <a:fld id="{86CB4B4D-7CA3-9044-876B-883B54F8677D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25637326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BA6F39-43A2-210C-E70E-41B6C01898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BE99910-01F3-D50A-E5F9-15C3621186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3AAC30E-0EEE-831C-5377-C4367340D9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42E5E-8B3D-5649-B13E-F3C54F3B6A21}" type="datetimeFigureOut">
              <a:rPr lang="es-ES_tradnl" smtClean="0"/>
              <a:t>18/04/2024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EDB9DFB-9033-C318-9613-6FD4310F9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6FE42DB-80BA-9E2C-9B53-F268F17B5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116416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03E73DA-847F-2205-F68E-0F59ACBA8F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</p:spPr>
        <p:txBody>
          <a:bodyPr anchor="b"/>
          <a:lstStyle>
            <a:lvl1pPr>
              <a:defRPr sz="12000"/>
            </a:lvl1pPr>
          </a:lstStyle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8800AB6-DDFC-B74E-0E36-CA3944264A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FDC11F0-DCF8-E96E-9630-77EB5EC04A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42E5E-8B3D-5649-B13E-F3C54F3B6A21}" type="datetimeFigureOut">
              <a:rPr lang="es-ES_tradnl" smtClean="0"/>
              <a:t>18/04/2024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19E76AE-08C2-7B74-3E5F-AF8CC504C2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C008FDC-A5C8-278E-CE5F-E53493410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904269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F2A9E74-25F7-CA57-17ED-8159E8C2A4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DCEFF3E-B7AC-5EE6-8456-AAF2A4FD7B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016DB83-58F3-8BC5-4871-2EC2408147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9D42AB6-F241-D86B-C660-BDD7C92FAA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42E5E-8B3D-5649-B13E-F3C54F3B6A21}" type="datetimeFigureOut">
              <a:rPr lang="es-ES_tradnl" smtClean="0"/>
              <a:t>18/04/2024</a:t>
            </a:fld>
            <a:endParaRPr lang="es-ES_tradn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955E6C7-3EA1-A0EE-02A6-0153478BA2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B774014-7994-9661-552C-A2108B674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437979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7063520-F009-7B49-F3C1-C9FC5E71A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CE972C9-D27E-5F9F-5CF8-0380990829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4E3B644-3AF4-8E11-D9AD-0CB84AC3B3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6699D18E-50F7-6550-C3A2-7C7DD32A41A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285A9073-9816-3227-050C-8D54DDEDE9E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40F9AA59-C2BE-5475-036B-95BAE2563E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42E5E-8B3D-5649-B13E-F3C54F3B6A21}" type="datetimeFigureOut">
              <a:rPr lang="es-ES_tradnl" smtClean="0"/>
              <a:t>18/04/2024</a:t>
            </a:fld>
            <a:endParaRPr lang="es-ES_tradn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531F8F16-8486-9250-F95B-449982080E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19A22BC9-4D23-F419-8FCA-9E31A665C7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53657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8BD304-052D-B95E-B65A-158869D413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EF762553-95D8-BBB9-0A09-914A878EAE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42E5E-8B3D-5649-B13E-F3C54F3B6A21}" type="datetimeFigureOut">
              <a:rPr lang="es-ES_tradnl" smtClean="0"/>
              <a:t>18/04/2024</a:t>
            </a:fld>
            <a:endParaRPr lang="es-ES_tradn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41A4352-3B85-C188-6A41-C59A683F8B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3D27D373-2D1D-BC2A-FBF0-3317920139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474924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945585BC-79CA-B4BE-9443-A3356E8923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42E5E-8B3D-5649-B13E-F3C54F3B6A21}" type="datetimeFigureOut">
              <a:rPr lang="es-ES_tradnl" smtClean="0"/>
              <a:t>18/04/2024</a:t>
            </a:fld>
            <a:endParaRPr lang="es-ES_tradn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2138FFEE-2C67-0B10-6AEE-1CD2B22107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1F93808-F1C9-B830-FA81-FED3C37E6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995271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9DCFAA-18D4-F162-FE03-A0F6303590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D6A6593-F4D0-70AF-9F63-A07B582908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A499388-91D1-310F-5EE5-A5791A57C6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3ACABF1-C13E-6764-199F-A140B63BDA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42E5E-8B3D-5649-B13E-F3C54F3B6A21}" type="datetimeFigureOut">
              <a:rPr lang="es-ES_tradnl" smtClean="0"/>
              <a:t>18/04/2024</a:t>
            </a:fld>
            <a:endParaRPr lang="es-ES_tradn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7879594-9E47-DF3A-8BAB-B09705AF89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96B3BEF-CB9A-192E-DFE5-4D54DAF90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900090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E9EEE4-1FB9-4346-BD7E-8FC81AAF5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222E4123-74A3-B786-C10F-22FE57B3AC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s-ES_tradn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015CFEE-7952-1B6C-5DBB-E833166F93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C938831-E8FB-C428-E344-9B2B27BEE3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42E5E-8B3D-5649-B13E-F3C54F3B6A21}" type="datetimeFigureOut">
              <a:rPr lang="es-ES_tradnl" smtClean="0"/>
              <a:t>18/04/2024</a:t>
            </a:fld>
            <a:endParaRPr lang="es-ES_tradn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10C44BD-508B-42BA-37C8-0EFBA79DF0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F5834C6-F4A0-D1A9-8E3B-7B6A7815F1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359490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696D89A8-E398-8AF5-DA7A-EAB27F840A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0BFFC6B-8E7B-EF39-D2CB-FD137E5999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E8FD6F7-21D0-4742-2A14-6C7415CBA5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F42E5E-8B3D-5649-B13E-F3C54F3B6A21}" type="datetimeFigureOut">
              <a:rPr lang="es-ES_tradnl" smtClean="0"/>
              <a:t>18/04/2024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6F93E39-55EE-D546-71C2-2B1780DFBB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620DC5C-FC38-38E3-CBC8-BFD7E7066B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CB4B4D-7CA3-9044-876B-883B54F8677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53151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1.png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gescoop.ulpgc.es/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3.xml"/><Relationship Id="rId5" Type="http://schemas.openxmlformats.org/officeDocument/2006/relationships/chart" Target="../charts/chart2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7.xml"/><Relationship Id="rId5" Type="http://schemas.openxmlformats.org/officeDocument/2006/relationships/chart" Target="../charts/chart6.x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9.xml"/><Relationship Id="rId5" Type="http://schemas.openxmlformats.org/officeDocument/2006/relationships/chart" Target="../charts/chart8.xml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chart" Target="../charts/chart11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10.xml"/><Relationship Id="rId5" Type="http://schemas.openxmlformats.org/officeDocument/2006/relationships/image" Target="../media/image7.png"/><Relationship Id="rId4" Type="http://schemas.openxmlformats.org/officeDocument/2006/relationships/image" Target="../media/image1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chart" Target="../charts/chart13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12.xml"/><Relationship Id="rId5" Type="http://schemas.openxmlformats.org/officeDocument/2006/relationships/image" Target="../media/image7.png"/><Relationship Id="rId4" Type="http://schemas.openxmlformats.org/officeDocument/2006/relationships/image" Target="../media/image1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15.xml"/><Relationship Id="rId5" Type="http://schemas.openxmlformats.org/officeDocument/2006/relationships/chart" Target="../charts/chart14.xml"/><Relationship Id="rId4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17.xml"/><Relationship Id="rId5" Type="http://schemas.openxmlformats.org/officeDocument/2006/relationships/chart" Target="../charts/chart16.xml"/><Relationship Id="rId4" Type="http://schemas.openxmlformats.org/officeDocument/2006/relationships/image" Target="../media/image7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6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7.png"/><Relationship Id="rId4" Type="http://schemas.microsoft.com/office/2007/relationships/hdphoto" Target="../media/hdphoto1.wdp"/><Relationship Id="rId9" Type="http://schemas.openxmlformats.org/officeDocument/2006/relationships/image" Target="../media/image19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7D102C5F-0A66-3344-19ED-CDAE0ED23D46}"/>
              </a:ext>
            </a:extLst>
          </p:cNvPr>
          <p:cNvSpPr/>
          <p:nvPr/>
        </p:nvSpPr>
        <p:spPr>
          <a:xfrm>
            <a:off x="20123292" y="11762828"/>
            <a:ext cx="4260708" cy="19531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E5BAEAD2-38DD-903C-ABBC-6AF8AC9BB13F}"/>
              </a:ext>
            </a:extLst>
          </p:cNvPr>
          <p:cNvSpPr/>
          <p:nvPr/>
        </p:nvSpPr>
        <p:spPr>
          <a:xfrm>
            <a:off x="9119936" y="11762828"/>
            <a:ext cx="3394706" cy="19531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Figura">
            <a:extLst>
              <a:ext uri="{FF2B5EF4-FFF2-40B4-BE49-F238E27FC236}">
                <a16:creationId xmlns:a16="http://schemas.microsoft.com/office/drawing/2014/main" id="{0341CD8A-B6FD-E2DC-6E90-75AFF61AD45C}"/>
              </a:ext>
            </a:extLst>
          </p:cNvPr>
          <p:cNvSpPr/>
          <p:nvPr/>
        </p:nvSpPr>
        <p:spPr>
          <a:xfrm>
            <a:off x="0" y="11984"/>
            <a:ext cx="4735286" cy="118922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076" y="21600"/>
                </a:moveTo>
                <a:cubicBezTo>
                  <a:pt x="13397" y="21600"/>
                  <a:pt x="10718" y="21600"/>
                  <a:pt x="8038" y="21600"/>
                </a:cubicBezTo>
                <a:cubicBezTo>
                  <a:pt x="5359" y="21600"/>
                  <a:pt x="2679" y="21600"/>
                  <a:pt x="0" y="21600"/>
                </a:cubicBezTo>
                <a:cubicBezTo>
                  <a:pt x="0" y="20967"/>
                  <a:pt x="0" y="20334"/>
                  <a:pt x="0" y="19701"/>
                </a:cubicBezTo>
                <a:cubicBezTo>
                  <a:pt x="0" y="19068"/>
                  <a:pt x="0" y="18435"/>
                  <a:pt x="0" y="17802"/>
                </a:cubicBezTo>
                <a:cubicBezTo>
                  <a:pt x="103" y="17802"/>
                  <a:pt x="206" y="17802"/>
                  <a:pt x="309" y="17802"/>
                </a:cubicBezTo>
                <a:cubicBezTo>
                  <a:pt x="412" y="17802"/>
                  <a:pt x="512" y="17802"/>
                  <a:pt x="615" y="17801"/>
                </a:cubicBezTo>
                <a:cubicBezTo>
                  <a:pt x="715" y="17800"/>
                  <a:pt x="816" y="17799"/>
                  <a:pt x="916" y="17797"/>
                </a:cubicBezTo>
                <a:cubicBezTo>
                  <a:pt x="1019" y="17795"/>
                  <a:pt x="1119" y="17793"/>
                  <a:pt x="1222" y="17791"/>
                </a:cubicBezTo>
                <a:cubicBezTo>
                  <a:pt x="1322" y="17789"/>
                  <a:pt x="1419" y="17787"/>
                  <a:pt x="1519" y="17785"/>
                </a:cubicBezTo>
                <a:cubicBezTo>
                  <a:pt x="1619" y="17783"/>
                  <a:pt x="1717" y="17780"/>
                  <a:pt x="1817" y="17777"/>
                </a:cubicBezTo>
                <a:cubicBezTo>
                  <a:pt x="1917" y="17774"/>
                  <a:pt x="2014" y="17770"/>
                  <a:pt x="2114" y="17766"/>
                </a:cubicBezTo>
                <a:cubicBezTo>
                  <a:pt x="2211" y="17762"/>
                  <a:pt x="2311" y="17758"/>
                  <a:pt x="2409" y="17754"/>
                </a:cubicBezTo>
                <a:cubicBezTo>
                  <a:pt x="2506" y="17750"/>
                  <a:pt x="2600" y="17746"/>
                  <a:pt x="2697" y="17741"/>
                </a:cubicBezTo>
                <a:cubicBezTo>
                  <a:pt x="2791" y="17735"/>
                  <a:pt x="2888" y="17730"/>
                  <a:pt x="2983" y="17724"/>
                </a:cubicBezTo>
                <a:cubicBezTo>
                  <a:pt x="3077" y="17719"/>
                  <a:pt x="3174" y="17713"/>
                  <a:pt x="3268" y="17707"/>
                </a:cubicBezTo>
                <a:cubicBezTo>
                  <a:pt x="3362" y="17700"/>
                  <a:pt x="3457" y="17693"/>
                  <a:pt x="3551" y="17686"/>
                </a:cubicBezTo>
                <a:cubicBezTo>
                  <a:pt x="3645" y="17679"/>
                  <a:pt x="3739" y="17672"/>
                  <a:pt x="3834" y="17664"/>
                </a:cubicBezTo>
                <a:cubicBezTo>
                  <a:pt x="3879" y="17660"/>
                  <a:pt x="3926" y="17656"/>
                  <a:pt x="3972" y="17652"/>
                </a:cubicBezTo>
                <a:cubicBezTo>
                  <a:pt x="4019" y="17648"/>
                  <a:pt x="4066" y="17644"/>
                  <a:pt x="4113" y="17640"/>
                </a:cubicBezTo>
                <a:cubicBezTo>
                  <a:pt x="4202" y="17632"/>
                  <a:pt x="4290" y="17623"/>
                  <a:pt x="4381" y="17614"/>
                </a:cubicBezTo>
                <a:cubicBezTo>
                  <a:pt x="4473" y="17605"/>
                  <a:pt x="4564" y="17596"/>
                  <a:pt x="4658" y="17586"/>
                </a:cubicBezTo>
                <a:cubicBezTo>
                  <a:pt x="4673" y="17566"/>
                  <a:pt x="4687" y="17545"/>
                  <a:pt x="4702" y="17525"/>
                </a:cubicBezTo>
                <a:cubicBezTo>
                  <a:pt x="4743" y="17465"/>
                  <a:pt x="4788" y="17404"/>
                  <a:pt x="4832" y="17344"/>
                </a:cubicBezTo>
                <a:cubicBezTo>
                  <a:pt x="4846" y="17322"/>
                  <a:pt x="4861" y="17300"/>
                  <a:pt x="4876" y="17279"/>
                </a:cubicBezTo>
                <a:cubicBezTo>
                  <a:pt x="4891" y="17257"/>
                  <a:pt x="4905" y="17236"/>
                  <a:pt x="4920" y="17214"/>
                </a:cubicBezTo>
                <a:cubicBezTo>
                  <a:pt x="4936" y="17188"/>
                  <a:pt x="4953" y="17162"/>
                  <a:pt x="4970" y="17135"/>
                </a:cubicBezTo>
                <a:cubicBezTo>
                  <a:pt x="4988" y="17109"/>
                  <a:pt x="5005" y="17083"/>
                  <a:pt x="5023" y="17057"/>
                </a:cubicBezTo>
                <a:cubicBezTo>
                  <a:pt x="5042" y="17027"/>
                  <a:pt x="5061" y="16997"/>
                  <a:pt x="5081" y="16967"/>
                </a:cubicBezTo>
                <a:cubicBezTo>
                  <a:pt x="5100" y="16937"/>
                  <a:pt x="5120" y="16907"/>
                  <a:pt x="5141" y="16878"/>
                </a:cubicBezTo>
                <a:cubicBezTo>
                  <a:pt x="5162" y="16844"/>
                  <a:pt x="5182" y="16811"/>
                  <a:pt x="5203" y="16777"/>
                </a:cubicBezTo>
                <a:cubicBezTo>
                  <a:pt x="5224" y="16744"/>
                  <a:pt x="5245" y="16710"/>
                  <a:pt x="5268" y="16676"/>
                </a:cubicBezTo>
                <a:cubicBezTo>
                  <a:pt x="5290" y="16639"/>
                  <a:pt x="5312" y="16602"/>
                  <a:pt x="5334" y="16565"/>
                </a:cubicBezTo>
                <a:cubicBezTo>
                  <a:pt x="5357" y="16528"/>
                  <a:pt x="5379" y="16491"/>
                  <a:pt x="5403" y="16454"/>
                </a:cubicBezTo>
                <a:cubicBezTo>
                  <a:pt x="5425" y="16414"/>
                  <a:pt x="5448" y="16373"/>
                  <a:pt x="5471" y="16333"/>
                </a:cubicBezTo>
                <a:cubicBezTo>
                  <a:pt x="5494" y="16292"/>
                  <a:pt x="5518" y="16252"/>
                  <a:pt x="5541" y="16211"/>
                </a:cubicBezTo>
                <a:cubicBezTo>
                  <a:pt x="5565" y="16168"/>
                  <a:pt x="5588" y="16124"/>
                  <a:pt x="5612" y="16081"/>
                </a:cubicBezTo>
                <a:cubicBezTo>
                  <a:pt x="5636" y="16037"/>
                  <a:pt x="5661" y="15994"/>
                  <a:pt x="5686" y="15950"/>
                </a:cubicBezTo>
                <a:cubicBezTo>
                  <a:pt x="5733" y="15858"/>
                  <a:pt x="5780" y="15766"/>
                  <a:pt x="5827" y="15673"/>
                </a:cubicBezTo>
                <a:cubicBezTo>
                  <a:pt x="5874" y="15575"/>
                  <a:pt x="5924" y="15478"/>
                  <a:pt x="5974" y="15380"/>
                </a:cubicBezTo>
                <a:cubicBezTo>
                  <a:pt x="6018" y="15278"/>
                  <a:pt x="6065" y="15176"/>
                  <a:pt x="6113" y="15073"/>
                </a:cubicBezTo>
                <a:cubicBezTo>
                  <a:pt x="6160" y="14967"/>
                  <a:pt x="6207" y="14860"/>
                  <a:pt x="6254" y="14754"/>
                </a:cubicBezTo>
                <a:cubicBezTo>
                  <a:pt x="6274" y="14699"/>
                  <a:pt x="6295" y="14644"/>
                  <a:pt x="6316" y="14589"/>
                </a:cubicBezTo>
                <a:cubicBezTo>
                  <a:pt x="6337" y="14534"/>
                  <a:pt x="6358" y="14479"/>
                  <a:pt x="6380" y="14424"/>
                </a:cubicBezTo>
                <a:cubicBezTo>
                  <a:pt x="6400" y="14368"/>
                  <a:pt x="6419" y="14311"/>
                  <a:pt x="6440" y="14254"/>
                </a:cubicBezTo>
                <a:cubicBezTo>
                  <a:pt x="6460" y="14198"/>
                  <a:pt x="6481" y="14141"/>
                  <a:pt x="6501" y="14084"/>
                </a:cubicBezTo>
                <a:cubicBezTo>
                  <a:pt x="6519" y="14026"/>
                  <a:pt x="6537" y="13968"/>
                  <a:pt x="6554" y="13910"/>
                </a:cubicBezTo>
                <a:cubicBezTo>
                  <a:pt x="6572" y="13852"/>
                  <a:pt x="6590" y="13794"/>
                  <a:pt x="6607" y="13736"/>
                </a:cubicBezTo>
                <a:cubicBezTo>
                  <a:pt x="6623" y="13677"/>
                  <a:pt x="6640" y="13618"/>
                  <a:pt x="6656" y="13558"/>
                </a:cubicBezTo>
                <a:cubicBezTo>
                  <a:pt x="6672" y="13499"/>
                  <a:pt x="6688" y="13439"/>
                  <a:pt x="6704" y="13379"/>
                </a:cubicBezTo>
                <a:cubicBezTo>
                  <a:pt x="6716" y="13320"/>
                  <a:pt x="6729" y="13260"/>
                  <a:pt x="6742" y="13200"/>
                </a:cubicBezTo>
                <a:cubicBezTo>
                  <a:pt x="6754" y="13140"/>
                  <a:pt x="6768" y="13079"/>
                  <a:pt x="6781" y="13019"/>
                </a:cubicBezTo>
                <a:cubicBezTo>
                  <a:pt x="6791" y="12959"/>
                  <a:pt x="6802" y="12898"/>
                  <a:pt x="6812" y="12837"/>
                </a:cubicBezTo>
                <a:cubicBezTo>
                  <a:pt x="6822" y="12776"/>
                  <a:pt x="6832" y="12715"/>
                  <a:pt x="6843" y="12654"/>
                </a:cubicBezTo>
                <a:cubicBezTo>
                  <a:pt x="6850" y="12593"/>
                  <a:pt x="6857" y="12532"/>
                  <a:pt x="6865" y="12470"/>
                </a:cubicBezTo>
                <a:cubicBezTo>
                  <a:pt x="6872" y="12409"/>
                  <a:pt x="6880" y="12348"/>
                  <a:pt x="6887" y="12286"/>
                </a:cubicBezTo>
                <a:cubicBezTo>
                  <a:pt x="6890" y="12225"/>
                  <a:pt x="6893" y="12163"/>
                  <a:pt x="6896" y="12102"/>
                </a:cubicBezTo>
                <a:cubicBezTo>
                  <a:pt x="6899" y="12041"/>
                  <a:pt x="6902" y="11979"/>
                  <a:pt x="6905" y="11918"/>
                </a:cubicBezTo>
                <a:cubicBezTo>
                  <a:pt x="6903" y="11856"/>
                  <a:pt x="6902" y="11795"/>
                  <a:pt x="6902" y="11733"/>
                </a:cubicBezTo>
                <a:cubicBezTo>
                  <a:pt x="6902" y="11672"/>
                  <a:pt x="6902" y="11610"/>
                  <a:pt x="6902" y="11548"/>
                </a:cubicBezTo>
                <a:cubicBezTo>
                  <a:pt x="6896" y="11487"/>
                  <a:pt x="6891" y="11426"/>
                  <a:pt x="6886" y="11365"/>
                </a:cubicBezTo>
                <a:cubicBezTo>
                  <a:pt x="6881" y="11304"/>
                  <a:pt x="6877" y="11242"/>
                  <a:pt x="6872" y="11181"/>
                </a:cubicBezTo>
                <a:cubicBezTo>
                  <a:pt x="6862" y="11120"/>
                  <a:pt x="6852" y="11060"/>
                  <a:pt x="6842" y="10999"/>
                </a:cubicBezTo>
                <a:cubicBezTo>
                  <a:pt x="6832" y="10938"/>
                  <a:pt x="6822" y="10878"/>
                  <a:pt x="6813" y="10817"/>
                </a:cubicBezTo>
                <a:cubicBezTo>
                  <a:pt x="6799" y="10757"/>
                  <a:pt x="6784" y="10697"/>
                  <a:pt x="6769" y="10637"/>
                </a:cubicBezTo>
                <a:cubicBezTo>
                  <a:pt x="6754" y="10578"/>
                  <a:pt x="6740" y="10518"/>
                  <a:pt x="6725" y="10458"/>
                </a:cubicBezTo>
                <a:cubicBezTo>
                  <a:pt x="6704" y="10398"/>
                  <a:pt x="6684" y="10339"/>
                  <a:pt x="6663" y="10280"/>
                </a:cubicBezTo>
                <a:cubicBezTo>
                  <a:pt x="6643" y="10220"/>
                  <a:pt x="6622" y="10161"/>
                  <a:pt x="6601" y="10102"/>
                </a:cubicBezTo>
                <a:cubicBezTo>
                  <a:pt x="6575" y="10044"/>
                  <a:pt x="6548" y="9986"/>
                  <a:pt x="6522" y="9928"/>
                </a:cubicBezTo>
                <a:cubicBezTo>
                  <a:pt x="6495" y="9871"/>
                  <a:pt x="6469" y="9813"/>
                  <a:pt x="6442" y="9755"/>
                </a:cubicBezTo>
                <a:cubicBezTo>
                  <a:pt x="6410" y="9699"/>
                  <a:pt x="6378" y="9642"/>
                  <a:pt x="6345" y="9586"/>
                </a:cubicBezTo>
                <a:cubicBezTo>
                  <a:pt x="6313" y="9529"/>
                  <a:pt x="6280" y="9473"/>
                  <a:pt x="6248" y="9417"/>
                </a:cubicBezTo>
                <a:cubicBezTo>
                  <a:pt x="6210" y="9362"/>
                  <a:pt x="6171" y="9307"/>
                  <a:pt x="6133" y="9252"/>
                </a:cubicBezTo>
                <a:cubicBezTo>
                  <a:pt x="6095" y="9197"/>
                  <a:pt x="6057" y="9142"/>
                  <a:pt x="6018" y="9087"/>
                </a:cubicBezTo>
                <a:cubicBezTo>
                  <a:pt x="5971" y="9034"/>
                  <a:pt x="5925" y="8981"/>
                  <a:pt x="5879" y="8928"/>
                </a:cubicBezTo>
                <a:cubicBezTo>
                  <a:pt x="5833" y="8875"/>
                  <a:pt x="5787" y="8822"/>
                  <a:pt x="5742" y="8769"/>
                </a:cubicBezTo>
                <a:cubicBezTo>
                  <a:pt x="5724" y="8751"/>
                  <a:pt x="5706" y="8733"/>
                  <a:pt x="5689" y="8716"/>
                </a:cubicBezTo>
                <a:cubicBezTo>
                  <a:pt x="5672" y="8698"/>
                  <a:pt x="5655" y="8681"/>
                  <a:pt x="5638" y="8663"/>
                </a:cubicBezTo>
                <a:cubicBezTo>
                  <a:pt x="5619" y="8646"/>
                  <a:pt x="5601" y="8628"/>
                  <a:pt x="5583" y="8611"/>
                </a:cubicBezTo>
                <a:cubicBezTo>
                  <a:pt x="5565" y="8593"/>
                  <a:pt x="5547" y="8576"/>
                  <a:pt x="5530" y="8559"/>
                </a:cubicBezTo>
                <a:cubicBezTo>
                  <a:pt x="5510" y="8542"/>
                  <a:pt x="5491" y="8525"/>
                  <a:pt x="5472" y="8508"/>
                </a:cubicBezTo>
                <a:cubicBezTo>
                  <a:pt x="5453" y="8492"/>
                  <a:pt x="5434" y="8475"/>
                  <a:pt x="5415" y="8458"/>
                </a:cubicBezTo>
                <a:cubicBezTo>
                  <a:pt x="5394" y="8442"/>
                  <a:pt x="5374" y="8425"/>
                  <a:pt x="5353" y="8409"/>
                </a:cubicBezTo>
                <a:cubicBezTo>
                  <a:pt x="5333" y="8393"/>
                  <a:pt x="5313" y="8376"/>
                  <a:pt x="5294" y="8360"/>
                </a:cubicBezTo>
                <a:cubicBezTo>
                  <a:pt x="5272" y="8343"/>
                  <a:pt x="5251" y="8327"/>
                  <a:pt x="5230" y="8310"/>
                </a:cubicBezTo>
                <a:cubicBezTo>
                  <a:pt x="5209" y="8294"/>
                  <a:pt x="5188" y="8278"/>
                  <a:pt x="5167" y="8262"/>
                </a:cubicBezTo>
                <a:cubicBezTo>
                  <a:pt x="5145" y="8246"/>
                  <a:pt x="5123" y="8230"/>
                  <a:pt x="5101" y="8215"/>
                </a:cubicBezTo>
                <a:cubicBezTo>
                  <a:pt x="5079" y="8199"/>
                  <a:pt x="5057" y="8184"/>
                  <a:pt x="5035" y="8168"/>
                </a:cubicBezTo>
                <a:cubicBezTo>
                  <a:pt x="5011" y="8152"/>
                  <a:pt x="4988" y="8137"/>
                  <a:pt x="4965" y="8121"/>
                </a:cubicBezTo>
                <a:cubicBezTo>
                  <a:pt x="4941" y="8106"/>
                  <a:pt x="4919" y="8090"/>
                  <a:pt x="4897" y="8075"/>
                </a:cubicBezTo>
                <a:cubicBezTo>
                  <a:pt x="4873" y="8059"/>
                  <a:pt x="4849" y="8044"/>
                  <a:pt x="4826" y="8029"/>
                </a:cubicBezTo>
                <a:cubicBezTo>
                  <a:pt x="4803" y="8014"/>
                  <a:pt x="4780" y="7999"/>
                  <a:pt x="4758" y="7984"/>
                </a:cubicBezTo>
                <a:cubicBezTo>
                  <a:pt x="4733" y="7969"/>
                  <a:pt x="4708" y="7955"/>
                  <a:pt x="4683" y="7940"/>
                </a:cubicBezTo>
                <a:cubicBezTo>
                  <a:pt x="4659" y="7926"/>
                  <a:pt x="4634" y="7911"/>
                  <a:pt x="4611" y="7897"/>
                </a:cubicBezTo>
                <a:cubicBezTo>
                  <a:pt x="4584" y="7882"/>
                  <a:pt x="4558" y="7868"/>
                  <a:pt x="4532" y="7854"/>
                </a:cubicBezTo>
                <a:cubicBezTo>
                  <a:pt x="4506" y="7839"/>
                  <a:pt x="4480" y="7825"/>
                  <a:pt x="4455" y="7810"/>
                </a:cubicBezTo>
                <a:cubicBezTo>
                  <a:pt x="4428" y="7796"/>
                  <a:pt x="4402" y="7782"/>
                  <a:pt x="4376" y="7768"/>
                </a:cubicBezTo>
                <a:cubicBezTo>
                  <a:pt x="4350" y="7754"/>
                  <a:pt x="4324" y="7740"/>
                  <a:pt x="4299" y="7726"/>
                </a:cubicBezTo>
                <a:cubicBezTo>
                  <a:pt x="4272" y="7712"/>
                  <a:pt x="4246" y="7698"/>
                  <a:pt x="4219" y="7684"/>
                </a:cubicBezTo>
                <a:cubicBezTo>
                  <a:pt x="4193" y="7671"/>
                  <a:pt x="4166" y="7657"/>
                  <a:pt x="4140" y="7644"/>
                </a:cubicBezTo>
                <a:cubicBezTo>
                  <a:pt x="4081" y="7617"/>
                  <a:pt x="4025" y="7590"/>
                  <a:pt x="3969" y="7564"/>
                </a:cubicBezTo>
                <a:cubicBezTo>
                  <a:pt x="3910" y="7538"/>
                  <a:pt x="3854" y="7512"/>
                  <a:pt x="3798" y="7486"/>
                </a:cubicBezTo>
                <a:cubicBezTo>
                  <a:pt x="3739" y="7461"/>
                  <a:pt x="3680" y="7435"/>
                  <a:pt x="3622" y="7410"/>
                </a:cubicBezTo>
                <a:cubicBezTo>
                  <a:pt x="3563" y="7385"/>
                  <a:pt x="3501" y="7361"/>
                  <a:pt x="3442" y="7336"/>
                </a:cubicBezTo>
                <a:cubicBezTo>
                  <a:pt x="3380" y="7312"/>
                  <a:pt x="3318" y="7289"/>
                  <a:pt x="3256" y="7265"/>
                </a:cubicBezTo>
                <a:cubicBezTo>
                  <a:pt x="3195" y="7241"/>
                  <a:pt x="3130" y="7218"/>
                  <a:pt x="3068" y="7194"/>
                </a:cubicBezTo>
                <a:cubicBezTo>
                  <a:pt x="3003" y="7172"/>
                  <a:pt x="2941" y="7149"/>
                  <a:pt x="2877" y="7127"/>
                </a:cubicBezTo>
                <a:cubicBezTo>
                  <a:pt x="2809" y="7105"/>
                  <a:pt x="2741" y="7082"/>
                  <a:pt x="2674" y="7060"/>
                </a:cubicBezTo>
                <a:cubicBezTo>
                  <a:pt x="2606" y="7039"/>
                  <a:pt x="2541" y="7018"/>
                  <a:pt x="2473" y="6998"/>
                </a:cubicBezTo>
                <a:cubicBezTo>
                  <a:pt x="2439" y="6987"/>
                  <a:pt x="2405" y="6976"/>
                  <a:pt x="2370" y="6966"/>
                </a:cubicBezTo>
                <a:cubicBezTo>
                  <a:pt x="2336" y="6956"/>
                  <a:pt x="2301" y="6945"/>
                  <a:pt x="2267" y="6935"/>
                </a:cubicBezTo>
                <a:cubicBezTo>
                  <a:pt x="2197" y="6914"/>
                  <a:pt x="2126" y="6894"/>
                  <a:pt x="2055" y="6874"/>
                </a:cubicBezTo>
                <a:cubicBezTo>
                  <a:pt x="1985" y="6855"/>
                  <a:pt x="1914" y="6835"/>
                  <a:pt x="1843" y="6817"/>
                </a:cubicBezTo>
                <a:cubicBezTo>
                  <a:pt x="1808" y="6807"/>
                  <a:pt x="1772" y="6797"/>
                  <a:pt x="1736" y="6788"/>
                </a:cubicBezTo>
                <a:cubicBezTo>
                  <a:pt x="1700" y="6779"/>
                  <a:pt x="1664" y="6769"/>
                  <a:pt x="1628" y="6760"/>
                </a:cubicBezTo>
                <a:cubicBezTo>
                  <a:pt x="1590" y="6751"/>
                  <a:pt x="1552" y="6742"/>
                  <a:pt x="1515" y="6732"/>
                </a:cubicBezTo>
                <a:cubicBezTo>
                  <a:pt x="1477" y="6723"/>
                  <a:pt x="1440" y="6714"/>
                  <a:pt x="1402" y="6706"/>
                </a:cubicBezTo>
                <a:cubicBezTo>
                  <a:pt x="1365" y="6697"/>
                  <a:pt x="1327" y="6688"/>
                  <a:pt x="1290" y="6679"/>
                </a:cubicBezTo>
                <a:cubicBezTo>
                  <a:pt x="1252" y="6671"/>
                  <a:pt x="1215" y="6662"/>
                  <a:pt x="1178" y="6653"/>
                </a:cubicBezTo>
                <a:cubicBezTo>
                  <a:pt x="1101" y="6636"/>
                  <a:pt x="1028" y="6618"/>
                  <a:pt x="951" y="6602"/>
                </a:cubicBezTo>
                <a:cubicBezTo>
                  <a:pt x="874" y="6585"/>
                  <a:pt x="795" y="6569"/>
                  <a:pt x="718" y="6552"/>
                </a:cubicBezTo>
                <a:cubicBezTo>
                  <a:pt x="639" y="6536"/>
                  <a:pt x="562" y="6520"/>
                  <a:pt x="483" y="6505"/>
                </a:cubicBezTo>
                <a:cubicBezTo>
                  <a:pt x="403" y="6490"/>
                  <a:pt x="324" y="6474"/>
                  <a:pt x="244" y="6460"/>
                </a:cubicBezTo>
                <a:cubicBezTo>
                  <a:pt x="203" y="6452"/>
                  <a:pt x="163" y="6445"/>
                  <a:pt x="122" y="6437"/>
                </a:cubicBezTo>
                <a:cubicBezTo>
                  <a:pt x="82" y="6430"/>
                  <a:pt x="41" y="6423"/>
                  <a:pt x="0" y="6416"/>
                </a:cubicBezTo>
                <a:cubicBezTo>
                  <a:pt x="0" y="5346"/>
                  <a:pt x="0" y="4277"/>
                  <a:pt x="0" y="3208"/>
                </a:cubicBezTo>
                <a:cubicBezTo>
                  <a:pt x="0" y="2139"/>
                  <a:pt x="0" y="1069"/>
                  <a:pt x="0" y="0"/>
                </a:cubicBezTo>
                <a:cubicBezTo>
                  <a:pt x="221" y="11"/>
                  <a:pt x="441" y="23"/>
                  <a:pt x="661" y="34"/>
                </a:cubicBezTo>
                <a:cubicBezTo>
                  <a:pt x="881" y="45"/>
                  <a:pt x="1101" y="57"/>
                  <a:pt x="1322" y="68"/>
                </a:cubicBezTo>
                <a:cubicBezTo>
                  <a:pt x="1535" y="82"/>
                  <a:pt x="1750" y="97"/>
                  <a:pt x="1964" y="112"/>
                </a:cubicBezTo>
                <a:cubicBezTo>
                  <a:pt x="2178" y="126"/>
                  <a:pt x="2392" y="141"/>
                  <a:pt x="2606" y="155"/>
                </a:cubicBezTo>
                <a:cubicBezTo>
                  <a:pt x="2812" y="173"/>
                  <a:pt x="3019" y="191"/>
                  <a:pt x="3226" y="209"/>
                </a:cubicBezTo>
                <a:cubicBezTo>
                  <a:pt x="3432" y="227"/>
                  <a:pt x="3639" y="244"/>
                  <a:pt x="3845" y="262"/>
                </a:cubicBezTo>
                <a:cubicBezTo>
                  <a:pt x="4044" y="283"/>
                  <a:pt x="4243" y="304"/>
                  <a:pt x="4442" y="326"/>
                </a:cubicBezTo>
                <a:cubicBezTo>
                  <a:pt x="4641" y="347"/>
                  <a:pt x="4841" y="368"/>
                  <a:pt x="5041" y="389"/>
                </a:cubicBezTo>
                <a:cubicBezTo>
                  <a:pt x="5232" y="413"/>
                  <a:pt x="5424" y="437"/>
                  <a:pt x="5617" y="461"/>
                </a:cubicBezTo>
                <a:cubicBezTo>
                  <a:pt x="5809" y="485"/>
                  <a:pt x="6002" y="509"/>
                  <a:pt x="6195" y="533"/>
                </a:cubicBezTo>
                <a:cubicBezTo>
                  <a:pt x="6380" y="560"/>
                  <a:pt x="6566" y="587"/>
                  <a:pt x="6751" y="614"/>
                </a:cubicBezTo>
                <a:cubicBezTo>
                  <a:pt x="6937" y="641"/>
                  <a:pt x="7122" y="668"/>
                  <a:pt x="7308" y="695"/>
                </a:cubicBezTo>
                <a:cubicBezTo>
                  <a:pt x="7486" y="726"/>
                  <a:pt x="7665" y="756"/>
                  <a:pt x="7844" y="786"/>
                </a:cubicBezTo>
                <a:cubicBezTo>
                  <a:pt x="8023" y="816"/>
                  <a:pt x="8203" y="846"/>
                  <a:pt x="8383" y="876"/>
                </a:cubicBezTo>
                <a:cubicBezTo>
                  <a:pt x="8553" y="909"/>
                  <a:pt x="8724" y="942"/>
                  <a:pt x="8895" y="975"/>
                </a:cubicBezTo>
                <a:cubicBezTo>
                  <a:pt x="9066" y="1007"/>
                  <a:pt x="9238" y="1040"/>
                  <a:pt x="9410" y="1073"/>
                </a:cubicBezTo>
                <a:cubicBezTo>
                  <a:pt x="9574" y="1108"/>
                  <a:pt x="9738" y="1144"/>
                  <a:pt x="9902" y="1180"/>
                </a:cubicBezTo>
                <a:cubicBezTo>
                  <a:pt x="10067" y="1216"/>
                  <a:pt x="10232" y="1251"/>
                  <a:pt x="10397" y="1287"/>
                </a:cubicBezTo>
                <a:cubicBezTo>
                  <a:pt x="10554" y="1325"/>
                  <a:pt x="10711" y="1363"/>
                  <a:pt x="10868" y="1401"/>
                </a:cubicBezTo>
                <a:cubicBezTo>
                  <a:pt x="11025" y="1439"/>
                  <a:pt x="11181" y="1477"/>
                  <a:pt x="11339" y="1515"/>
                </a:cubicBezTo>
                <a:cubicBezTo>
                  <a:pt x="11490" y="1556"/>
                  <a:pt x="11641" y="1596"/>
                  <a:pt x="11792" y="1637"/>
                </a:cubicBezTo>
                <a:cubicBezTo>
                  <a:pt x="11942" y="1678"/>
                  <a:pt x="12093" y="1718"/>
                  <a:pt x="12243" y="1759"/>
                </a:cubicBezTo>
                <a:cubicBezTo>
                  <a:pt x="12387" y="1802"/>
                  <a:pt x="12531" y="1845"/>
                  <a:pt x="12675" y="1889"/>
                </a:cubicBezTo>
                <a:cubicBezTo>
                  <a:pt x="12819" y="1932"/>
                  <a:pt x="12963" y="1975"/>
                  <a:pt x="13105" y="2018"/>
                </a:cubicBezTo>
                <a:cubicBezTo>
                  <a:pt x="13242" y="2064"/>
                  <a:pt x="13379" y="2110"/>
                  <a:pt x="13516" y="2155"/>
                </a:cubicBezTo>
                <a:cubicBezTo>
                  <a:pt x="13652" y="2201"/>
                  <a:pt x="13789" y="2247"/>
                  <a:pt x="13924" y="2293"/>
                </a:cubicBezTo>
                <a:cubicBezTo>
                  <a:pt x="14054" y="2341"/>
                  <a:pt x="14183" y="2388"/>
                  <a:pt x="14313" y="2436"/>
                </a:cubicBezTo>
                <a:cubicBezTo>
                  <a:pt x="14442" y="2484"/>
                  <a:pt x="14572" y="2532"/>
                  <a:pt x="14701" y="2580"/>
                </a:cubicBezTo>
                <a:cubicBezTo>
                  <a:pt x="14825" y="2630"/>
                  <a:pt x="14948" y="2680"/>
                  <a:pt x="15070" y="2730"/>
                </a:cubicBezTo>
                <a:cubicBezTo>
                  <a:pt x="15193" y="2780"/>
                  <a:pt x="15315" y="2830"/>
                  <a:pt x="15437" y="2880"/>
                </a:cubicBezTo>
                <a:cubicBezTo>
                  <a:pt x="15552" y="2932"/>
                  <a:pt x="15667" y="2984"/>
                  <a:pt x="15782" y="3036"/>
                </a:cubicBezTo>
                <a:cubicBezTo>
                  <a:pt x="15897" y="3089"/>
                  <a:pt x="16012" y="3141"/>
                  <a:pt x="16126" y="3193"/>
                </a:cubicBezTo>
                <a:cubicBezTo>
                  <a:pt x="16235" y="3247"/>
                  <a:pt x="16344" y="3301"/>
                  <a:pt x="16453" y="3355"/>
                </a:cubicBezTo>
                <a:cubicBezTo>
                  <a:pt x="16562" y="3410"/>
                  <a:pt x="16671" y="3464"/>
                  <a:pt x="16780" y="3518"/>
                </a:cubicBezTo>
                <a:cubicBezTo>
                  <a:pt x="16883" y="3574"/>
                  <a:pt x="16985" y="3630"/>
                  <a:pt x="17087" y="3686"/>
                </a:cubicBezTo>
                <a:cubicBezTo>
                  <a:pt x="17189" y="3742"/>
                  <a:pt x="17291" y="3798"/>
                  <a:pt x="17392" y="3854"/>
                </a:cubicBezTo>
                <a:cubicBezTo>
                  <a:pt x="17487" y="3912"/>
                  <a:pt x="17581" y="3970"/>
                  <a:pt x="17675" y="4029"/>
                </a:cubicBezTo>
                <a:cubicBezTo>
                  <a:pt x="17769" y="4087"/>
                  <a:pt x="17862" y="4145"/>
                  <a:pt x="17955" y="4203"/>
                </a:cubicBezTo>
                <a:cubicBezTo>
                  <a:pt x="18043" y="4263"/>
                  <a:pt x="18131" y="4322"/>
                  <a:pt x="18218" y="4382"/>
                </a:cubicBezTo>
                <a:cubicBezTo>
                  <a:pt x="18306" y="4442"/>
                  <a:pt x="18394" y="4501"/>
                  <a:pt x="18482" y="4561"/>
                </a:cubicBezTo>
                <a:cubicBezTo>
                  <a:pt x="18563" y="4622"/>
                  <a:pt x="18643" y="4683"/>
                  <a:pt x="18723" y="4745"/>
                </a:cubicBezTo>
                <a:cubicBezTo>
                  <a:pt x="18804" y="4806"/>
                  <a:pt x="18884" y="4867"/>
                  <a:pt x="18965" y="4929"/>
                </a:cubicBezTo>
                <a:cubicBezTo>
                  <a:pt x="19038" y="4992"/>
                  <a:pt x="19111" y="5055"/>
                  <a:pt x="19184" y="5118"/>
                </a:cubicBezTo>
                <a:cubicBezTo>
                  <a:pt x="19257" y="5180"/>
                  <a:pt x="19330" y="5243"/>
                  <a:pt x="19403" y="5307"/>
                </a:cubicBezTo>
                <a:cubicBezTo>
                  <a:pt x="19471" y="5371"/>
                  <a:pt x="19538" y="5435"/>
                  <a:pt x="19605" y="5500"/>
                </a:cubicBezTo>
                <a:cubicBezTo>
                  <a:pt x="19672" y="5564"/>
                  <a:pt x="19739" y="5629"/>
                  <a:pt x="19807" y="5693"/>
                </a:cubicBezTo>
                <a:cubicBezTo>
                  <a:pt x="19866" y="5759"/>
                  <a:pt x="19925" y="5825"/>
                  <a:pt x="19985" y="5891"/>
                </a:cubicBezTo>
                <a:cubicBezTo>
                  <a:pt x="20045" y="5957"/>
                  <a:pt x="20104" y="6023"/>
                  <a:pt x="20163" y="6088"/>
                </a:cubicBezTo>
                <a:cubicBezTo>
                  <a:pt x="20216" y="6156"/>
                  <a:pt x="20268" y="6223"/>
                  <a:pt x="20321" y="6291"/>
                </a:cubicBezTo>
                <a:cubicBezTo>
                  <a:pt x="20373" y="6358"/>
                  <a:pt x="20425" y="6425"/>
                  <a:pt x="20478" y="6493"/>
                </a:cubicBezTo>
                <a:cubicBezTo>
                  <a:pt x="20524" y="6561"/>
                  <a:pt x="20569" y="6629"/>
                  <a:pt x="20614" y="6698"/>
                </a:cubicBezTo>
                <a:cubicBezTo>
                  <a:pt x="20659" y="6766"/>
                  <a:pt x="20703" y="6835"/>
                  <a:pt x="20749" y="6903"/>
                </a:cubicBezTo>
                <a:cubicBezTo>
                  <a:pt x="20787" y="6973"/>
                  <a:pt x="20826" y="7042"/>
                  <a:pt x="20865" y="7111"/>
                </a:cubicBezTo>
                <a:cubicBezTo>
                  <a:pt x="20904" y="7181"/>
                  <a:pt x="20943" y="7250"/>
                  <a:pt x="20982" y="7320"/>
                </a:cubicBezTo>
                <a:cubicBezTo>
                  <a:pt x="21013" y="7390"/>
                  <a:pt x="21044" y="7461"/>
                  <a:pt x="21076" y="7532"/>
                </a:cubicBezTo>
                <a:cubicBezTo>
                  <a:pt x="21108" y="7603"/>
                  <a:pt x="21139" y="7674"/>
                  <a:pt x="21170" y="7744"/>
                </a:cubicBezTo>
                <a:cubicBezTo>
                  <a:pt x="21195" y="7816"/>
                  <a:pt x="21219" y="7887"/>
                  <a:pt x="21244" y="7959"/>
                </a:cubicBezTo>
                <a:cubicBezTo>
                  <a:pt x="21268" y="8030"/>
                  <a:pt x="21292" y="8102"/>
                  <a:pt x="21317" y="8173"/>
                </a:cubicBezTo>
                <a:cubicBezTo>
                  <a:pt x="21335" y="8246"/>
                  <a:pt x="21353" y="8318"/>
                  <a:pt x="21370" y="8391"/>
                </a:cubicBezTo>
                <a:cubicBezTo>
                  <a:pt x="21388" y="8463"/>
                  <a:pt x="21406" y="8536"/>
                  <a:pt x="21423" y="8609"/>
                </a:cubicBezTo>
                <a:cubicBezTo>
                  <a:pt x="21434" y="8682"/>
                  <a:pt x="21444" y="8755"/>
                  <a:pt x="21454" y="8828"/>
                </a:cubicBezTo>
                <a:cubicBezTo>
                  <a:pt x="21465" y="8901"/>
                  <a:pt x="21475" y="8974"/>
                  <a:pt x="21485" y="9047"/>
                </a:cubicBezTo>
                <a:cubicBezTo>
                  <a:pt x="21494" y="9195"/>
                  <a:pt x="21500" y="9343"/>
                  <a:pt x="21509" y="9491"/>
                </a:cubicBezTo>
                <a:cubicBezTo>
                  <a:pt x="21521" y="9634"/>
                  <a:pt x="21529" y="9777"/>
                  <a:pt x="21541" y="9920"/>
                </a:cubicBezTo>
                <a:cubicBezTo>
                  <a:pt x="21550" y="10056"/>
                  <a:pt x="21556" y="10193"/>
                  <a:pt x="21565" y="10329"/>
                </a:cubicBezTo>
                <a:cubicBezTo>
                  <a:pt x="21571" y="10460"/>
                  <a:pt x="21579" y="10592"/>
                  <a:pt x="21585" y="10723"/>
                </a:cubicBezTo>
                <a:cubicBezTo>
                  <a:pt x="21588" y="10850"/>
                  <a:pt x="21594" y="10976"/>
                  <a:pt x="21597" y="11103"/>
                </a:cubicBezTo>
                <a:cubicBezTo>
                  <a:pt x="21597" y="11227"/>
                  <a:pt x="21600" y="11352"/>
                  <a:pt x="21600" y="11476"/>
                </a:cubicBezTo>
                <a:cubicBezTo>
                  <a:pt x="21600" y="11600"/>
                  <a:pt x="21600" y="11722"/>
                  <a:pt x="21600" y="11845"/>
                </a:cubicBezTo>
                <a:cubicBezTo>
                  <a:pt x="21597" y="11967"/>
                  <a:pt x="21594" y="12089"/>
                  <a:pt x="21591" y="12212"/>
                </a:cubicBezTo>
                <a:cubicBezTo>
                  <a:pt x="21588" y="12335"/>
                  <a:pt x="21588" y="12459"/>
                  <a:pt x="21585" y="12581"/>
                </a:cubicBezTo>
                <a:cubicBezTo>
                  <a:pt x="21582" y="12708"/>
                  <a:pt x="21576" y="12834"/>
                  <a:pt x="21574" y="12960"/>
                </a:cubicBezTo>
                <a:cubicBezTo>
                  <a:pt x="21571" y="13089"/>
                  <a:pt x="21565" y="13219"/>
                  <a:pt x="21562" y="13347"/>
                </a:cubicBezTo>
                <a:cubicBezTo>
                  <a:pt x="21559" y="13482"/>
                  <a:pt x="21553" y="13616"/>
                  <a:pt x="21550" y="13750"/>
                </a:cubicBezTo>
                <a:cubicBezTo>
                  <a:pt x="21547" y="13890"/>
                  <a:pt x="21541" y="14030"/>
                  <a:pt x="21538" y="14170"/>
                </a:cubicBezTo>
                <a:cubicBezTo>
                  <a:pt x="21535" y="14318"/>
                  <a:pt x="21529" y="14467"/>
                  <a:pt x="21526" y="14614"/>
                </a:cubicBezTo>
                <a:cubicBezTo>
                  <a:pt x="21523" y="14771"/>
                  <a:pt x="21518" y="14927"/>
                  <a:pt x="21515" y="15084"/>
                </a:cubicBezTo>
                <a:cubicBezTo>
                  <a:pt x="21515" y="15250"/>
                  <a:pt x="21512" y="15416"/>
                  <a:pt x="21512" y="15582"/>
                </a:cubicBezTo>
                <a:cubicBezTo>
                  <a:pt x="21512" y="15759"/>
                  <a:pt x="21509" y="15937"/>
                  <a:pt x="21509" y="16114"/>
                </a:cubicBezTo>
                <a:cubicBezTo>
                  <a:pt x="21347" y="16114"/>
                  <a:pt x="21185" y="16114"/>
                  <a:pt x="21023" y="16114"/>
                </a:cubicBezTo>
                <a:cubicBezTo>
                  <a:pt x="20852" y="16114"/>
                  <a:pt x="20684" y="16114"/>
                  <a:pt x="20514" y="16114"/>
                </a:cubicBezTo>
                <a:cubicBezTo>
                  <a:pt x="20340" y="16114"/>
                  <a:pt x="20166" y="16114"/>
                  <a:pt x="19992" y="16114"/>
                </a:cubicBezTo>
                <a:cubicBezTo>
                  <a:pt x="19816" y="16114"/>
                  <a:pt x="19639" y="16114"/>
                  <a:pt x="19462" y="16114"/>
                </a:cubicBezTo>
                <a:cubicBezTo>
                  <a:pt x="19286" y="16114"/>
                  <a:pt x="19106" y="16114"/>
                  <a:pt x="18929" y="16114"/>
                </a:cubicBezTo>
                <a:cubicBezTo>
                  <a:pt x="18756" y="16114"/>
                  <a:pt x="18579" y="16114"/>
                  <a:pt x="18405" y="16114"/>
                </a:cubicBezTo>
                <a:cubicBezTo>
                  <a:pt x="18235" y="16114"/>
                  <a:pt x="18064" y="16114"/>
                  <a:pt x="17893" y="16114"/>
                </a:cubicBezTo>
                <a:cubicBezTo>
                  <a:pt x="17731" y="16114"/>
                  <a:pt x="17569" y="16114"/>
                  <a:pt x="17407" y="16114"/>
                </a:cubicBezTo>
                <a:cubicBezTo>
                  <a:pt x="17254" y="16114"/>
                  <a:pt x="17101" y="16114"/>
                  <a:pt x="16948" y="16114"/>
                </a:cubicBezTo>
                <a:cubicBezTo>
                  <a:pt x="16809" y="16114"/>
                  <a:pt x="16668" y="16114"/>
                  <a:pt x="16527" y="16114"/>
                </a:cubicBezTo>
                <a:cubicBezTo>
                  <a:pt x="16400" y="16114"/>
                  <a:pt x="16274" y="16114"/>
                  <a:pt x="16147" y="16114"/>
                </a:cubicBezTo>
                <a:cubicBezTo>
                  <a:pt x="16041" y="16114"/>
                  <a:pt x="15932" y="16114"/>
                  <a:pt x="15823" y="16114"/>
                </a:cubicBezTo>
                <a:cubicBezTo>
                  <a:pt x="15735" y="16114"/>
                  <a:pt x="15646" y="16114"/>
                  <a:pt x="15555" y="16114"/>
                </a:cubicBezTo>
                <a:cubicBezTo>
                  <a:pt x="15490" y="16114"/>
                  <a:pt x="15423" y="16114"/>
                  <a:pt x="15355" y="16114"/>
                </a:cubicBezTo>
                <a:cubicBezTo>
                  <a:pt x="15314" y="16114"/>
                  <a:pt x="15273" y="16114"/>
                  <a:pt x="15231" y="16114"/>
                </a:cubicBezTo>
                <a:cubicBezTo>
                  <a:pt x="15217" y="16114"/>
                  <a:pt x="15202" y="16114"/>
                  <a:pt x="15184" y="16114"/>
                </a:cubicBezTo>
                <a:cubicBezTo>
                  <a:pt x="15178" y="16121"/>
                  <a:pt x="15172" y="16126"/>
                  <a:pt x="15165" y="16132"/>
                </a:cubicBezTo>
                <a:cubicBezTo>
                  <a:pt x="15158" y="16138"/>
                  <a:pt x="15150" y="16144"/>
                  <a:pt x="15143" y="16149"/>
                </a:cubicBezTo>
                <a:cubicBezTo>
                  <a:pt x="15124" y="16166"/>
                  <a:pt x="15104" y="16183"/>
                  <a:pt x="15084" y="16200"/>
                </a:cubicBezTo>
                <a:cubicBezTo>
                  <a:pt x="15063" y="16217"/>
                  <a:pt x="15043" y="16234"/>
                  <a:pt x="15022" y="16251"/>
                </a:cubicBezTo>
                <a:cubicBezTo>
                  <a:pt x="15009" y="16264"/>
                  <a:pt x="14995" y="16276"/>
                  <a:pt x="14981" y="16288"/>
                </a:cubicBezTo>
                <a:cubicBezTo>
                  <a:pt x="14966" y="16301"/>
                  <a:pt x="14952" y="16313"/>
                  <a:pt x="14937" y="16325"/>
                </a:cubicBezTo>
                <a:cubicBezTo>
                  <a:pt x="14922" y="16340"/>
                  <a:pt x="14907" y="16355"/>
                  <a:pt x="14892" y="16370"/>
                </a:cubicBezTo>
                <a:cubicBezTo>
                  <a:pt x="14877" y="16385"/>
                  <a:pt x="14862" y="16400"/>
                  <a:pt x="14846" y="16415"/>
                </a:cubicBezTo>
                <a:cubicBezTo>
                  <a:pt x="14828" y="16432"/>
                  <a:pt x="14810" y="16449"/>
                  <a:pt x="14793" y="16466"/>
                </a:cubicBezTo>
                <a:cubicBezTo>
                  <a:pt x="14775" y="16483"/>
                  <a:pt x="14757" y="16500"/>
                  <a:pt x="14740" y="16517"/>
                </a:cubicBezTo>
                <a:cubicBezTo>
                  <a:pt x="14722" y="16536"/>
                  <a:pt x="14704" y="16556"/>
                  <a:pt x="14685" y="16575"/>
                </a:cubicBezTo>
                <a:cubicBezTo>
                  <a:pt x="14666" y="16594"/>
                  <a:pt x="14647" y="16614"/>
                  <a:pt x="14628" y="16633"/>
                </a:cubicBezTo>
                <a:cubicBezTo>
                  <a:pt x="14609" y="16654"/>
                  <a:pt x="14589" y="16676"/>
                  <a:pt x="14570" y="16697"/>
                </a:cubicBezTo>
                <a:cubicBezTo>
                  <a:pt x="14551" y="16719"/>
                  <a:pt x="14532" y="16740"/>
                  <a:pt x="14513" y="16761"/>
                </a:cubicBezTo>
                <a:cubicBezTo>
                  <a:pt x="14494" y="16785"/>
                  <a:pt x="14474" y="16808"/>
                  <a:pt x="14454" y="16832"/>
                </a:cubicBezTo>
                <a:cubicBezTo>
                  <a:pt x="14433" y="16855"/>
                  <a:pt x="14413" y="16878"/>
                  <a:pt x="14392" y="16901"/>
                </a:cubicBezTo>
                <a:cubicBezTo>
                  <a:pt x="14373" y="16927"/>
                  <a:pt x="14354" y="16952"/>
                  <a:pt x="14335" y="16978"/>
                </a:cubicBezTo>
                <a:cubicBezTo>
                  <a:pt x="14316" y="17003"/>
                  <a:pt x="14296" y="17028"/>
                  <a:pt x="14277" y="17053"/>
                </a:cubicBezTo>
                <a:cubicBezTo>
                  <a:pt x="14258" y="17081"/>
                  <a:pt x="14239" y="17108"/>
                  <a:pt x="14220" y="17135"/>
                </a:cubicBezTo>
                <a:cubicBezTo>
                  <a:pt x="14200" y="17162"/>
                  <a:pt x="14180" y="17188"/>
                  <a:pt x="14160" y="17215"/>
                </a:cubicBezTo>
                <a:cubicBezTo>
                  <a:pt x="14142" y="17244"/>
                  <a:pt x="14123" y="17273"/>
                  <a:pt x="14105" y="17301"/>
                </a:cubicBezTo>
                <a:cubicBezTo>
                  <a:pt x="14086" y="17330"/>
                  <a:pt x="14067" y="17358"/>
                  <a:pt x="14048" y="17387"/>
                </a:cubicBezTo>
                <a:cubicBezTo>
                  <a:pt x="14031" y="17417"/>
                  <a:pt x="14015" y="17447"/>
                  <a:pt x="13997" y="17478"/>
                </a:cubicBezTo>
                <a:cubicBezTo>
                  <a:pt x="13980" y="17508"/>
                  <a:pt x="13962" y="17538"/>
                  <a:pt x="13945" y="17568"/>
                </a:cubicBezTo>
                <a:cubicBezTo>
                  <a:pt x="13930" y="17599"/>
                  <a:pt x="13914" y="17631"/>
                  <a:pt x="13899" y="17662"/>
                </a:cubicBezTo>
                <a:cubicBezTo>
                  <a:pt x="13883" y="17693"/>
                  <a:pt x="13867" y="17725"/>
                  <a:pt x="13850" y="17756"/>
                </a:cubicBezTo>
                <a:cubicBezTo>
                  <a:pt x="13837" y="17789"/>
                  <a:pt x="13824" y="17822"/>
                  <a:pt x="13811" y="17855"/>
                </a:cubicBezTo>
                <a:cubicBezTo>
                  <a:pt x="13797" y="17888"/>
                  <a:pt x="13784" y="17921"/>
                  <a:pt x="13771" y="17954"/>
                </a:cubicBezTo>
                <a:cubicBezTo>
                  <a:pt x="13761" y="17987"/>
                  <a:pt x="13750" y="18021"/>
                  <a:pt x="13740" y="18055"/>
                </a:cubicBezTo>
                <a:cubicBezTo>
                  <a:pt x="13729" y="18089"/>
                  <a:pt x="13718" y="18123"/>
                  <a:pt x="13706" y="18157"/>
                </a:cubicBezTo>
                <a:cubicBezTo>
                  <a:pt x="13697" y="18192"/>
                  <a:pt x="13688" y="18227"/>
                  <a:pt x="13680" y="18263"/>
                </a:cubicBezTo>
                <a:cubicBezTo>
                  <a:pt x="13671" y="18298"/>
                  <a:pt x="13662" y="18333"/>
                  <a:pt x="13653" y="18368"/>
                </a:cubicBezTo>
                <a:cubicBezTo>
                  <a:pt x="13649" y="18404"/>
                  <a:pt x="13644" y="18440"/>
                  <a:pt x="13639" y="18477"/>
                </a:cubicBezTo>
                <a:cubicBezTo>
                  <a:pt x="13635" y="18513"/>
                  <a:pt x="13630" y="18549"/>
                  <a:pt x="13624" y="18585"/>
                </a:cubicBezTo>
                <a:cubicBezTo>
                  <a:pt x="13622" y="18622"/>
                  <a:pt x="13621" y="18658"/>
                  <a:pt x="13619" y="18695"/>
                </a:cubicBezTo>
                <a:cubicBezTo>
                  <a:pt x="13618" y="18732"/>
                  <a:pt x="13616" y="18769"/>
                  <a:pt x="13615" y="18805"/>
                </a:cubicBezTo>
                <a:cubicBezTo>
                  <a:pt x="13618" y="18843"/>
                  <a:pt x="13621" y="18880"/>
                  <a:pt x="13624" y="18918"/>
                </a:cubicBezTo>
                <a:cubicBezTo>
                  <a:pt x="13627" y="18955"/>
                  <a:pt x="13630" y="18993"/>
                  <a:pt x="13632" y="19031"/>
                </a:cubicBezTo>
                <a:cubicBezTo>
                  <a:pt x="13640" y="19069"/>
                  <a:pt x="13646" y="19107"/>
                  <a:pt x="13653" y="19145"/>
                </a:cubicBezTo>
                <a:cubicBezTo>
                  <a:pt x="13659" y="19184"/>
                  <a:pt x="13665" y="19222"/>
                  <a:pt x="13671" y="19260"/>
                </a:cubicBezTo>
                <a:cubicBezTo>
                  <a:pt x="13684" y="19298"/>
                  <a:pt x="13697" y="19337"/>
                  <a:pt x="13709" y="19376"/>
                </a:cubicBezTo>
                <a:cubicBezTo>
                  <a:pt x="13721" y="19415"/>
                  <a:pt x="13733" y="19454"/>
                  <a:pt x="13744" y="19492"/>
                </a:cubicBezTo>
                <a:cubicBezTo>
                  <a:pt x="13762" y="19531"/>
                  <a:pt x="13779" y="19570"/>
                  <a:pt x="13796" y="19609"/>
                </a:cubicBezTo>
                <a:cubicBezTo>
                  <a:pt x="13812" y="19648"/>
                  <a:pt x="13828" y="19687"/>
                  <a:pt x="13844" y="19726"/>
                </a:cubicBezTo>
                <a:cubicBezTo>
                  <a:pt x="13868" y="19765"/>
                  <a:pt x="13891" y="19805"/>
                  <a:pt x="13913" y="19844"/>
                </a:cubicBezTo>
                <a:cubicBezTo>
                  <a:pt x="13936" y="19883"/>
                  <a:pt x="13958" y="19923"/>
                  <a:pt x="13980" y="19962"/>
                </a:cubicBezTo>
                <a:cubicBezTo>
                  <a:pt x="14009" y="20002"/>
                  <a:pt x="14039" y="20042"/>
                  <a:pt x="14068" y="20081"/>
                </a:cubicBezTo>
                <a:cubicBezTo>
                  <a:pt x="14097" y="20121"/>
                  <a:pt x="14126" y="20160"/>
                  <a:pt x="14154" y="20200"/>
                </a:cubicBezTo>
                <a:cubicBezTo>
                  <a:pt x="14189" y="20240"/>
                  <a:pt x="14224" y="20279"/>
                  <a:pt x="14259" y="20318"/>
                </a:cubicBezTo>
                <a:cubicBezTo>
                  <a:pt x="14294" y="20358"/>
                  <a:pt x="14329" y="20397"/>
                  <a:pt x="14363" y="20437"/>
                </a:cubicBezTo>
                <a:cubicBezTo>
                  <a:pt x="14405" y="20476"/>
                  <a:pt x="14447" y="20515"/>
                  <a:pt x="14489" y="20554"/>
                </a:cubicBezTo>
                <a:cubicBezTo>
                  <a:pt x="14531" y="20594"/>
                  <a:pt x="14572" y="20633"/>
                  <a:pt x="14613" y="20672"/>
                </a:cubicBezTo>
                <a:cubicBezTo>
                  <a:pt x="14663" y="20711"/>
                  <a:pt x="14713" y="20751"/>
                  <a:pt x="14763" y="20790"/>
                </a:cubicBezTo>
                <a:cubicBezTo>
                  <a:pt x="14812" y="20829"/>
                  <a:pt x="14862" y="20869"/>
                  <a:pt x="14910" y="20908"/>
                </a:cubicBezTo>
                <a:cubicBezTo>
                  <a:pt x="14968" y="20947"/>
                  <a:pt x="15025" y="20986"/>
                  <a:pt x="15082" y="21024"/>
                </a:cubicBezTo>
                <a:cubicBezTo>
                  <a:pt x="15139" y="21063"/>
                  <a:pt x="15196" y="21102"/>
                  <a:pt x="15252" y="21141"/>
                </a:cubicBezTo>
                <a:cubicBezTo>
                  <a:pt x="15317" y="21180"/>
                  <a:pt x="15381" y="21218"/>
                  <a:pt x="15446" y="21256"/>
                </a:cubicBezTo>
                <a:cubicBezTo>
                  <a:pt x="15510" y="21295"/>
                  <a:pt x="15574" y="21333"/>
                  <a:pt x="15638" y="21372"/>
                </a:cubicBezTo>
                <a:cubicBezTo>
                  <a:pt x="15711" y="21410"/>
                  <a:pt x="15785" y="21448"/>
                  <a:pt x="15858" y="21486"/>
                </a:cubicBezTo>
                <a:cubicBezTo>
                  <a:pt x="15931" y="21524"/>
                  <a:pt x="16004" y="21562"/>
                  <a:pt x="16076" y="21600"/>
                </a:cubicBezTo>
              </a:path>
            </a:pathLst>
          </a:custGeom>
          <a:solidFill>
            <a:srgbClr val="FFFFFF">
              <a:alpha val="20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l" defTabSz="449262">
              <a:lnSpc>
                <a:spcPct val="93000"/>
              </a:lnSpc>
              <a:defRPr b="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3" name="Google Shape;57;p12">
            <a:extLst>
              <a:ext uri="{FF2B5EF4-FFF2-40B4-BE49-F238E27FC236}">
                <a16:creationId xmlns:a16="http://schemas.microsoft.com/office/drawing/2014/main" id="{429504A2-1C0C-4BEE-8DBB-1C692AB7A3D7}"/>
              </a:ext>
            </a:extLst>
          </p:cNvPr>
          <p:cNvSpPr txBox="1">
            <a:spLocks/>
          </p:cNvSpPr>
          <p:nvPr/>
        </p:nvSpPr>
        <p:spPr>
          <a:xfrm>
            <a:off x="1362033" y="1169708"/>
            <a:ext cx="17059021" cy="10317848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0" marR="0" indent="0" algn="l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00" b="0" i="0" u="none" strike="noStrike" cap="none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Rubik Bold"/>
              </a:defRPr>
            </a:lvl1pPr>
            <a:lvl2pPr marL="0" marR="0" indent="0" algn="l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00" b="0" i="0" u="none" strike="noStrike" cap="none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Rubik Bold"/>
              </a:defRPr>
            </a:lvl2pPr>
            <a:lvl3pPr marL="0" marR="0" indent="0" algn="l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00" b="0" i="0" u="none" strike="noStrike" cap="none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Rubik Bold"/>
              </a:defRPr>
            </a:lvl3pPr>
            <a:lvl4pPr marL="0" marR="0" indent="0" algn="l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00" b="0" i="0" u="none" strike="noStrike" cap="none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Rubik Bold"/>
              </a:defRPr>
            </a:lvl4pPr>
            <a:lvl5pPr marL="0" marR="0" indent="0" algn="l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00" b="0" i="0" u="none" strike="noStrike" cap="none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Rubik Bold"/>
              </a:defRPr>
            </a:lvl5pPr>
            <a:lvl6pPr marL="0" marR="0" indent="0" algn="l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00" b="0" i="0" u="none" strike="noStrike" cap="none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Rubik Bold"/>
              </a:defRPr>
            </a:lvl6pPr>
            <a:lvl7pPr marL="0" marR="0" indent="0" algn="l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00" b="0" i="0" u="none" strike="noStrike" cap="none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Rubik Bold"/>
              </a:defRPr>
            </a:lvl7pPr>
            <a:lvl8pPr marL="0" marR="0" indent="0" algn="l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00" b="0" i="0" u="none" strike="noStrike" cap="none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Rubik Bold"/>
              </a:defRPr>
            </a:lvl8pPr>
            <a:lvl9pPr marL="0" marR="0" indent="0" algn="l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00" b="0" i="0" u="none" strike="noStrike" cap="none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Rubik Bold"/>
              </a:defRPr>
            </a:lvl9pPr>
          </a:lstStyle>
          <a:p>
            <a:pPr algn="ctr" hangingPunct="1"/>
            <a:r>
              <a:rPr lang="es-ES" sz="9600" b="1" dirty="0">
                <a:cs typeface="Rubik SemiBold" pitchFamily="2" charset="-79"/>
              </a:rPr>
              <a:t>HUMAN CAPITAL AND KNOWLEDGE MANAGEMENT IN COOPETITIVE CONTEXT: AN APPLICATION TO EXCELLENCE R&amp;D CENTRES</a:t>
            </a:r>
          </a:p>
          <a:p>
            <a:pPr algn="ctr" hangingPunct="1"/>
            <a:endParaRPr lang="es-ES" sz="9600" b="1" dirty="0">
              <a:cs typeface="Rubik SemiBold" pitchFamily="2" charset="-79"/>
            </a:endParaRPr>
          </a:p>
          <a:p>
            <a:pPr algn="ctr" hangingPunct="1"/>
            <a:r>
              <a:rPr lang="es-ES" sz="5400" b="1" i="1" dirty="0">
                <a:solidFill>
                  <a:srgbClr val="FFC000"/>
                </a:solidFill>
                <a:cs typeface="Rubik SemiBold" pitchFamily="2" charset="-79"/>
              </a:rPr>
              <a:t>Día de Nuestra Ciencia - IAC</a:t>
            </a:r>
          </a:p>
          <a:p>
            <a:pPr algn="ctr" hangingPunct="1"/>
            <a:r>
              <a:rPr lang="es-ES" sz="8800" b="1" dirty="0">
                <a:cs typeface="Rubik SemiBold" pitchFamily="2" charset="-79"/>
              </a:rPr>
              <a:t>​</a:t>
            </a:r>
            <a:endParaRPr lang="es-ES" sz="6000" dirty="0">
              <a:cs typeface="Rubik" pitchFamily="2" charset="-79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E8136C8B-B572-4EF7-A722-87EC0A919B3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00" t="17211" r="20000"/>
          <a:stretch/>
        </p:blipFill>
        <p:spPr>
          <a:xfrm>
            <a:off x="12514642" y="11762830"/>
            <a:ext cx="7608650" cy="1953167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6862B101-79EB-434D-048F-7081188143A4}"/>
              </a:ext>
            </a:extLst>
          </p:cNvPr>
          <p:cNvSpPr txBox="1"/>
          <p:nvPr/>
        </p:nvSpPr>
        <p:spPr>
          <a:xfrm>
            <a:off x="394514" y="10905535"/>
            <a:ext cx="226274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noProof="1">
                <a:solidFill>
                  <a:srgbClr val="FFFFFF"/>
                </a:solidFill>
                <a:cs typeface="Rubik"/>
                <a:sym typeface="Rubik Bold"/>
              </a:rPr>
              <a:t>Grant </a:t>
            </a:r>
            <a:r>
              <a:rPr lang="es-ES" sz="4000" b="1" i="1" noProof="1">
                <a:solidFill>
                  <a:srgbClr val="FFFFFF"/>
                </a:solidFill>
                <a:cs typeface="Rubik"/>
                <a:sym typeface="Rubik Bold"/>
              </a:rPr>
              <a:t>PID2020-114550GB-I00</a:t>
            </a:r>
            <a:r>
              <a:rPr lang="es-ES" sz="4000" i="1" noProof="1">
                <a:solidFill>
                  <a:srgbClr val="FFFFFF"/>
                </a:solidFill>
                <a:cs typeface="Rubik"/>
                <a:sym typeface="Rubik Bold"/>
              </a:rPr>
              <a:t> </a:t>
            </a:r>
            <a:r>
              <a:rPr lang="es-ES" sz="4000" noProof="1">
                <a:solidFill>
                  <a:srgbClr val="FFFFFF"/>
                </a:solidFill>
                <a:cs typeface="Rubik"/>
                <a:sym typeface="Rubik Bold"/>
              </a:rPr>
              <a:t>funded by MCIN/ AEI/10.13039/501100011033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D223A83D-C1C1-9C47-3581-86B468CEC9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1762832"/>
            <a:ext cx="5269832" cy="1953167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DF6692F5-849A-BFB6-980E-CC3A9B88C3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116877" y="2885170"/>
            <a:ext cx="4396265" cy="4276989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8D2167CE-7451-3AB2-B82C-6BD47600CDE4}"/>
              </a:ext>
            </a:extLst>
          </p:cNvPr>
          <p:cNvSpPr/>
          <p:nvPr/>
        </p:nvSpPr>
        <p:spPr>
          <a:xfrm>
            <a:off x="19116876" y="7895224"/>
            <a:ext cx="4396265" cy="6297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>
                <a:solidFill>
                  <a:srgbClr val="0065A4"/>
                </a:solidFill>
              </a:rPr>
              <a:t>www.gescoop.ulpgc.</a:t>
            </a:r>
            <a:r>
              <a:rPr lang="es-ES" sz="2800" b="1">
                <a:solidFill>
                  <a:srgbClr val="0065A4"/>
                </a:solidFill>
                <a:hlinkClick r:id="rId6"/>
              </a:rPr>
              <a:t>es</a:t>
            </a:r>
            <a:endParaRPr lang="es-ES" sz="2800" b="1">
              <a:solidFill>
                <a:srgbClr val="0065A4"/>
              </a:solidFill>
            </a:endParaRP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31F5109C-2AA9-A3B5-FE7C-380824B159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9831" y="11762832"/>
            <a:ext cx="3850105" cy="1953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>
            <a:extLst>
              <a:ext uri="{FF2B5EF4-FFF2-40B4-BE49-F238E27FC236}">
                <a16:creationId xmlns:a16="http://schemas.microsoft.com/office/drawing/2014/main" id="{ED4E1F8F-B6D8-A24B-0F1A-BE8E78D484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9603" y="12313373"/>
            <a:ext cx="3428131" cy="852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Resultado de imagen de Logo Del IAC">
            <a:extLst>
              <a:ext uri="{FF2B5EF4-FFF2-40B4-BE49-F238E27FC236}">
                <a16:creationId xmlns:a16="http://schemas.microsoft.com/office/drawing/2014/main" id="{A201215B-7369-584E-B6E9-DB7AE314EF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85624" y="11762828"/>
            <a:ext cx="1936343" cy="1883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ight Bulb Icon Vector Light Bulb Ideas Symbol Illustration, Black ...">
            <a:extLst>
              <a:ext uri="{FF2B5EF4-FFF2-40B4-BE49-F238E27FC236}">
                <a16:creationId xmlns:a16="http://schemas.microsoft.com/office/drawing/2014/main" id="{F600DFF7-DDA9-7B41-10EB-62C03A7102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5250" y="3659017"/>
            <a:ext cx="1394177" cy="1394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Light Bulb Icon Vector Light Bulb Ideas Symbol Illustration, Black ...">
            <a:extLst>
              <a:ext uri="{FF2B5EF4-FFF2-40B4-BE49-F238E27FC236}">
                <a16:creationId xmlns:a16="http://schemas.microsoft.com/office/drawing/2014/main" id="{F8014329-A9D6-BB4F-2B2E-DA0A32FF8B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73079" y="5702217"/>
            <a:ext cx="1394177" cy="1394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fondo_pag.png" descr="fondo_pag.png">
            <a:extLst>
              <a:ext uri="{FF2B5EF4-FFF2-40B4-BE49-F238E27FC236}">
                <a16:creationId xmlns:a16="http://schemas.microsoft.com/office/drawing/2014/main" id="{96D3CC56-57B8-F514-3F22-FA01CA0A536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90538" r="93130"/>
          <a:stretch/>
        </p:blipFill>
        <p:spPr>
          <a:xfrm>
            <a:off x="23466951" y="12768762"/>
            <a:ext cx="917049" cy="947238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A6791C20-F53F-A702-7AD9-451AC007A9D8}"/>
              </a:ext>
            </a:extLst>
          </p:cNvPr>
          <p:cNvSpPr/>
          <p:nvPr/>
        </p:nvSpPr>
        <p:spPr>
          <a:xfrm>
            <a:off x="22428648" y="12768762"/>
            <a:ext cx="930138" cy="947238"/>
          </a:xfrm>
          <a:prstGeom prst="rect">
            <a:avLst/>
          </a:prstGeom>
          <a:solidFill>
            <a:srgbClr val="0065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Número de diapositiva">
            <a:extLst>
              <a:ext uri="{FF2B5EF4-FFF2-40B4-BE49-F238E27FC236}">
                <a16:creationId xmlns:a16="http://schemas.microsoft.com/office/drawing/2014/main" id="{8F0C4BB8-5B72-6FED-5D30-421587D6A1AC}"/>
              </a:ext>
            </a:extLst>
          </p:cNvPr>
          <p:cNvSpPr txBox="1">
            <a:spLocks/>
          </p:cNvSpPr>
          <p:nvPr/>
        </p:nvSpPr>
        <p:spPr>
          <a:xfrm>
            <a:off x="22428648" y="12768762"/>
            <a:ext cx="930138" cy="947238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marL="0" algn="r" defTabSz="914400" rtl="0" eaLnBrk="1" latinLnBrk="0" hangingPunct="1"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lang="es-ES" sz="3200" b="0" i="0" u="none" strike="noStrike" kern="1200" cap="none" spc="0" normalizeH="0" baseline="0" noProof="0" smtClean="0">
                <a:ln>
                  <a:noFill/>
                </a:ln>
                <a:solidFill>
                  <a:srgbClr val="FFA100"/>
                </a:solidFill>
                <a:effectLst/>
                <a:uLnTx/>
                <a:uFillTx/>
                <a:latin typeface="Rubik" pitchFamily="2" charset="-79"/>
                <a:ea typeface="+mn-ea"/>
                <a:cs typeface="Rubik" pitchFamily="2" charset="-79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s-ES" sz="3200" b="0" i="0" u="none" strike="noStrike" kern="1200" cap="none" spc="0" normalizeH="0" baseline="0" noProof="0">
              <a:ln>
                <a:noFill/>
              </a:ln>
              <a:solidFill>
                <a:srgbClr val="FFA100"/>
              </a:solidFill>
              <a:effectLst/>
              <a:uLnTx/>
              <a:uFillTx/>
              <a:latin typeface="Rubik" pitchFamily="2" charset="-79"/>
              <a:ea typeface="+mn-ea"/>
              <a:cs typeface="Rubik" pitchFamily="2" charset="-79"/>
            </a:endParaRPr>
          </a:p>
        </p:txBody>
      </p:sp>
      <p:graphicFrame>
        <p:nvGraphicFramePr>
          <p:cNvPr id="14" name="Gráfico 13">
            <a:extLst>
              <a:ext uri="{FF2B5EF4-FFF2-40B4-BE49-F238E27FC236}">
                <a16:creationId xmlns:a16="http://schemas.microsoft.com/office/drawing/2014/main" id="{710415B1-0702-8A7A-4552-37ECA3C37C7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26351207"/>
              </p:ext>
            </p:extLst>
          </p:nvPr>
        </p:nvGraphicFramePr>
        <p:xfrm>
          <a:off x="9579432" y="2039126"/>
          <a:ext cx="7281277" cy="107296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7" name="Rectángulo 6">
            <a:extLst>
              <a:ext uri="{FF2B5EF4-FFF2-40B4-BE49-F238E27FC236}">
                <a16:creationId xmlns:a16="http://schemas.microsoft.com/office/drawing/2014/main" id="{BBDBE608-4B4A-3444-DD8F-DF9C990C1A0B}"/>
              </a:ext>
            </a:extLst>
          </p:cNvPr>
          <p:cNvSpPr/>
          <p:nvPr/>
        </p:nvSpPr>
        <p:spPr>
          <a:xfrm>
            <a:off x="778142" y="1375825"/>
            <a:ext cx="6058088" cy="191717"/>
          </a:xfrm>
          <a:prstGeom prst="rect">
            <a:avLst/>
          </a:prstGeom>
          <a:solidFill>
            <a:srgbClr val="FFA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Google Shape;563;p37">
            <a:extLst>
              <a:ext uri="{FF2B5EF4-FFF2-40B4-BE49-F238E27FC236}">
                <a16:creationId xmlns:a16="http://schemas.microsoft.com/office/drawing/2014/main" id="{95A452E4-9DBE-883C-4EE1-A03FC527FD99}"/>
              </a:ext>
            </a:extLst>
          </p:cNvPr>
          <p:cNvSpPr txBox="1">
            <a:spLocks/>
          </p:cNvSpPr>
          <p:nvPr/>
        </p:nvSpPr>
        <p:spPr>
          <a:xfrm>
            <a:off x="551405" y="-4074"/>
            <a:ext cx="14022400" cy="2043200"/>
          </a:xfrm>
          <a:prstGeom prst="rect">
            <a:avLst/>
          </a:prstGeom>
        </p:spPr>
        <p:txBody>
          <a:bodyPr spcFirstLastPara="1" vert="horz" wrap="square" lIns="243800" tIns="243800" rIns="243800" bIns="243800" rtlCol="0" anchor="ctr" anchorCtr="0">
            <a:noAutofit/>
          </a:bodyPr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1828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4400" b="0" i="0" u="none" strike="noStrike" kern="1200" cap="none" spc="0" normalizeH="0" baseline="0" noProof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j-ea"/>
              <a:cs typeface="+mj-cs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1711CD37-4210-7B72-0FC7-39F35ECEFF2C}"/>
              </a:ext>
            </a:extLst>
          </p:cNvPr>
          <p:cNvSpPr txBox="1"/>
          <p:nvPr/>
        </p:nvSpPr>
        <p:spPr>
          <a:xfrm>
            <a:off x="778142" y="663583"/>
            <a:ext cx="68362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>
                <a:solidFill>
                  <a:schemeClr val="accent1">
                    <a:lumMod val="75000"/>
                  </a:schemeClr>
                </a:solidFill>
              </a:rPr>
              <a:t>COOPETITIVE CAPABILITY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45188F3E-A13B-9574-0F15-5BBF927EBA2D}"/>
              </a:ext>
            </a:extLst>
          </p:cNvPr>
          <p:cNvSpPr txBox="1"/>
          <p:nvPr/>
        </p:nvSpPr>
        <p:spPr>
          <a:xfrm>
            <a:off x="551405" y="3728647"/>
            <a:ext cx="8392750" cy="75713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balance the contradictory demands without jeopardizing the common objectives</a:t>
            </a:r>
          </a:p>
          <a:p>
            <a:endParaRPr lang="en-US" sz="3600" dirty="0"/>
          </a:p>
          <a:p>
            <a:endParaRPr lang="en-US" sz="3600" dirty="0"/>
          </a:p>
          <a:p>
            <a:r>
              <a:rPr lang="en-US" sz="3600" dirty="0"/>
              <a:t>develop alternative strategies to deal with the changing demands of such relationships</a:t>
            </a:r>
          </a:p>
          <a:p>
            <a:endParaRPr lang="en-US" sz="3600" dirty="0"/>
          </a:p>
          <a:p>
            <a:endParaRPr lang="en-US" dirty="0"/>
          </a:p>
          <a:p>
            <a:r>
              <a:rPr lang="en-US" sz="3600" dirty="0"/>
              <a:t>have routines and processes to pursue conflicting demands in such relationships</a:t>
            </a:r>
          </a:p>
          <a:p>
            <a:endParaRPr lang="en-US" sz="3600" dirty="0"/>
          </a:p>
          <a:p>
            <a:endParaRPr lang="en-US" sz="3600" dirty="0"/>
          </a:p>
          <a:p>
            <a:r>
              <a:rPr lang="en-US" sz="3600" dirty="0"/>
              <a:t>have an </a:t>
            </a:r>
            <a:r>
              <a:rPr lang="en-US" sz="3600" dirty="0" err="1"/>
              <a:t>organisational</a:t>
            </a:r>
            <a:r>
              <a:rPr lang="en-US" sz="3600" dirty="0"/>
              <a:t> context that supports working with competing demands</a:t>
            </a:r>
            <a:endParaRPr lang="es-ES" sz="3600" dirty="0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17921AA0-06AB-402D-F57D-F672B65F46D3}"/>
              </a:ext>
            </a:extLst>
          </p:cNvPr>
          <p:cNvSpPr txBox="1"/>
          <p:nvPr/>
        </p:nvSpPr>
        <p:spPr>
          <a:xfrm>
            <a:off x="551405" y="2252944"/>
            <a:ext cx="8119815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b="1" dirty="0"/>
              <a:t>In my </a:t>
            </a:r>
            <a:r>
              <a:rPr lang="en-US" sz="3800" b="1" dirty="0" err="1"/>
              <a:t>coopetitive</a:t>
            </a:r>
            <a:r>
              <a:rPr lang="en-US" sz="3800" b="1" dirty="0"/>
              <a:t> relationships, I am able to…</a:t>
            </a:r>
            <a:endParaRPr lang="es-ES" sz="3800" b="1" dirty="0"/>
          </a:p>
        </p:txBody>
      </p:sp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DEAA8DF1-158B-81DA-2B7E-B4780EBBCE1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30104945"/>
              </p:ext>
            </p:extLst>
          </p:nvPr>
        </p:nvGraphicFramePr>
        <p:xfrm>
          <a:off x="16860709" y="2039126"/>
          <a:ext cx="7421713" cy="107296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7719428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A1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Figura"/>
          <p:cNvSpPr/>
          <p:nvPr/>
        </p:nvSpPr>
        <p:spPr>
          <a:xfrm>
            <a:off x="0" y="-17860"/>
            <a:ext cx="4792398" cy="13716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076" y="21600"/>
                </a:moveTo>
                <a:cubicBezTo>
                  <a:pt x="13397" y="21600"/>
                  <a:pt x="10718" y="21600"/>
                  <a:pt x="8038" y="21600"/>
                </a:cubicBezTo>
                <a:cubicBezTo>
                  <a:pt x="5359" y="21600"/>
                  <a:pt x="2679" y="21600"/>
                  <a:pt x="0" y="21600"/>
                </a:cubicBezTo>
                <a:cubicBezTo>
                  <a:pt x="0" y="20967"/>
                  <a:pt x="0" y="20334"/>
                  <a:pt x="0" y="19701"/>
                </a:cubicBezTo>
                <a:cubicBezTo>
                  <a:pt x="0" y="19068"/>
                  <a:pt x="0" y="18435"/>
                  <a:pt x="0" y="17802"/>
                </a:cubicBezTo>
                <a:cubicBezTo>
                  <a:pt x="103" y="17802"/>
                  <a:pt x="206" y="17802"/>
                  <a:pt x="309" y="17802"/>
                </a:cubicBezTo>
                <a:cubicBezTo>
                  <a:pt x="412" y="17802"/>
                  <a:pt x="512" y="17802"/>
                  <a:pt x="615" y="17801"/>
                </a:cubicBezTo>
                <a:cubicBezTo>
                  <a:pt x="715" y="17800"/>
                  <a:pt x="816" y="17799"/>
                  <a:pt x="916" y="17797"/>
                </a:cubicBezTo>
                <a:cubicBezTo>
                  <a:pt x="1019" y="17795"/>
                  <a:pt x="1119" y="17793"/>
                  <a:pt x="1222" y="17791"/>
                </a:cubicBezTo>
                <a:cubicBezTo>
                  <a:pt x="1322" y="17789"/>
                  <a:pt x="1419" y="17787"/>
                  <a:pt x="1519" y="17785"/>
                </a:cubicBezTo>
                <a:cubicBezTo>
                  <a:pt x="1619" y="17783"/>
                  <a:pt x="1717" y="17780"/>
                  <a:pt x="1817" y="17777"/>
                </a:cubicBezTo>
                <a:cubicBezTo>
                  <a:pt x="1917" y="17774"/>
                  <a:pt x="2014" y="17770"/>
                  <a:pt x="2114" y="17766"/>
                </a:cubicBezTo>
                <a:cubicBezTo>
                  <a:pt x="2211" y="17762"/>
                  <a:pt x="2311" y="17758"/>
                  <a:pt x="2409" y="17754"/>
                </a:cubicBezTo>
                <a:cubicBezTo>
                  <a:pt x="2506" y="17750"/>
                  <a:pt x="2600" y="17746"/>
                  <a:pt x="2697" y="17741"/>
                </a:cubicBezTo>
                <a:cubicBezTo>
                  <a:pt x="2791" y="17735"/>
                  <a:pt x="2888" y="17730"/>
                  <a:pt x="2983" y="17724"/>
                </a:cubicBezTo>
                <a:cubicBezTo>
                  <a:pt x="3077" y="17719"/>
                  <a:pt x="3174" y="17713"/>
                  <a:pt x="3268" y="17707"/>
                </a:cubicBezTo>
                <a:cubicBezTo>
                  <a:pt x="3362" y="17700"/>
                  <a:pt x="3457" y="17693"/>
                  <a:pt x="3551" y="17686"/>
                </a:cubicBezTo>
                <a:cubicBezTo>
                  <a:pt x="3645" y="17679"/>
                  <a:pt x="3739" y="17672"/>
                  <a:pt x="3834" y="17664"/>
                </a:cubicBezTo>
                <a:cubicBezTo>
                  <a:pt x="3879" y="17660"/>
                  <a:pt x="3926" y="17656"/>
                  <a:pt x="3972" y="17652"/>
                </a:cubicBezTo>
                <a:cubicBezTo>
                  <a:pt x="4019" y="17648"/>
                  <a:pt x="4066" y="17644"/>
                  <a:pt x="4113" y="17640"/>
                </a:cubicBezTo>
                <a:cubicBezTo>
                  <a:pt x="4202" y="17632"/>
                  <a:pt x="4290" y="17623"/>
                  <a:pt x="4381" y="17614"/>
                </a:cubicBezTo>
                <a:cubicBezTo>
                  <a:pt x="4473" y="17605"/>
                  <a:pt x="4564" y="17596"/>
                  <a:pt x="4658" y="17586"/>
                </a:cubicBezTo>
                <a:cubicBezTo>
                  <a:pt x="4673" y="17566"/>
                  <a:pt x="4687" y="17545"/>
                  <a:pt x="4702" y="17525"/>
                </a:cubicBezTo>
                <a:cubicBezTo>
                  <a:pt x="4743" y="17465"/>
                  <a:pt x="4788" y="17404"/>
                  <a:pt x="4832" y="17344"/>
                </a:cubicBezTo>
                <a:cubicBezTo>
                  <a:pt x="4846" y="17322"/>
                  <a:pt x="4861" y="17300"/>
                  <a:pt x="4876" y="17279"/>
                </a:cubicBezTo>
                <a:cubicBezTo>
                  <a:pt x="4891" y="17257"/>
                  <a:pt x="4905" y="17236"/>
                  <a:pt x="4920" y="17214"/>
                </a:cubicBezTo>
                <a:cubicBezTo>
                  <a:pt x="4936" y="17188"/>
                  <a:pt x="4953" y="17162"/>
                  <a:pt x="4970" y="17135"/>
                </a:cubicBezTo>
                <a:cubicBezTo>
                  <a:pt x="4988" y="17109"/>
                  <a:pt x="5005" y="17083"/>
                  <a:pt x="5023" y="17057"/>
                </a:cubicBezTo>
                <a:cubicBezTo>
                  <a:pt x="5042" y="17027"/>
                  <a:pt x="5061" y="16997"/>
                  <a:pt x="5081" y="16967"/>
                </a:cubicBezTo>
                <a:cubicBezTo>
                  <a:pt x="5100" y="16937"/>
                  <a:pt x="5120" y="16907"/>
                  <a:pt x="5141" y="16878"/>
                </a:cubicBezTo>
                <a:cubicBezTo>
                  <a:pt x="5162" y="16844"/>
                  <a:pt x="5182" y="16811"/>
                  <a:pt x="5203" y="16777"/>
                </a:cubicBezTo>
                <a:cubicBezTo>
                  <a:pt x="5224" y="16744"/>
                  <a:pt x="5245" y="16710"/>
                  <a:pt x="5268" y="16676"/>
                </a:cubicBezTo>
                <a:cubicBezTo>
                  <a:pt x="5290" y="16639"/>
                  <a:pt x="5312" y="16602"/>
                  <a:pt x="5334" y="16565"/>
                </a:cubicBezTo>
                <a:cubicBezTo>
                  <a:pt x="5357" y="16528"/>
                  <a:pt x="5379" y="16491"/>
                  <a:pt x="5403" y="16454"/>
                </a:cubicBezTo>
                <a:cubicBezTo>
                  <a:pt x="5425" y="16414"/>
                  <a:pt x="5448" y="16373"/>
                  <a:pt x="5471" y="16333"/>
                </a:cubicBezTo>
                <a:cubicBezTo>
                  <a:pt x="5494" y="16292"/>
                  <a:pt x="5518" y="16252"/>
                  <a:pt x="5541" y="16211"/>
                </a:cubicBezTo>
                <a:cubicBezTo>
                  <a:pt x="5565" y="16168"/>
                  <a:pt x="5588" y="16124"/>
                  <a:pt x="5612" y="16081"/>
                </a:cubicBezTo>
                <a:cubicBezTo>
                  <a:pt x="5636" y="16037"/>
                  <a:pt x="5661" y="15994"/>
                  <a:pt x="5686" y="15950"/>
                </a:cubicBezTo>
                <a:cubicBezTo>
                  <a:pt x="5733" y="15858"/>
                  <a:pt x="5780" y="15766"/>
                  <a:pt x="5827" y="15673"/>
                </a:cubicBezTo>
                <a:cubicBezTo>
                  <a:pt x="5874" y="15575"/>
                  <a:pt x="5924" y="15478"/>
                  <a:pt x="5974" y="15380"/>
                </a:cubicBezTo>
                <a:cubicBezTo>
                  <a:pt x="6018" y="15278"/>
                  <a:pt x="6065" y="15176"/>
                  <a:pt x="6113" y="15073"/>
                </a:cubicBezTo>
                <a:cubicBezTo>
                  <a:pt x="6160" y="14967"/>
                  <a:pt x="6207" y="14860"/>
                  <a:pt x="6254" y="14754"/>
                </a:cubicBezTo>
                <a:cubicBezTo>
                  <a:pt x="6274" y="14699"/>
                  <a:pt x="6295" y="14644"/>
                  <a:pt x="6316" y="14589"/>
                </a:cubicBezTo>
                <a:cubicBezTo>
                  <a:pt x="6337" y="14534"/>
                  <a:pt x="6358" y="14479"/>
                  <a:pt x="6380" y="14424"/>
                </a:cubicBezTo>
                <a:cubicBezTo>
                  <a:pt x="6400" y="14368"/>
                  <a:pt x="6419" y="14311"/>
                  <a:pt x="6440" y="14254"/>
                </a:cubicBezTo>
                <a:cubicBezTo>
                  <a:pt x="6460" y="14198"/>
                  <a:pt x="6481" y="14141"/>
                  <a:pt x="6501" y="14084"/>
                </a:cubicBezTo>
                <a:cubicBezTo>
                  <a:pt x="6519" y="14026"/>
                  <a:pt x="6537" y="13968"/>
                  <a:pt x="6554" y="13910"/>
                </a:cubicBezTo>
                <a:cubicBezTo>
                  <a:pt x="6572" y="13852"/>
                  <a:pt x="6590" y="13794"/>
                  <a:pt x="6607" y="13736"/>
                </a:cubicBezTo>
                <a:cubicBezTo>
                  <a:pt x="6623" y="13677"/>
                  <a:pt x="6640" y="13618"/>
                  <a:pt x="6656" y="13558"/>
                </a:cubicBezTo>
                <a:cubicBezTo>
                  <a:pt x="6672" y="13499"/>
                  <a:pt x="6688" y="13439"/>
                  <a:pt x="6704" y="13379"/>
                </a:cubicBezTo>
                <a:cubicBezTo>
                  <a:pt x="6716" y="13320"/>
                  <a:pt x="6729" y="13260"/>
                  <a:pt x="6742" y="13200"/>
                </a:cubicBezTo>
                <a:cubicBezTo>
                  <a:pt x="6754" y="13140"/>
                  <a:pt x="6768" y="13079"/>
                  <a:pt x="6781" y="13019"/>
                </a:cubicBezTo>
                <a:cubicBezTo>
                  <a:pt x="6791" y="12959"/>
                  <a:pt x="6802" y="12898"/>
                  <a:pt x="6812" y="12837"/>
                </a:cubicBezTo>
                <a:cubicBezTo>
                  <a:pt x="6822" y="12776"/>
                  <a:pt x="6832" y="12715"/>
                  <a:pt x="6843" y="12654"/>
                </a:cubicBezTo>
                <a:cubicBezTo>
                  <a:pt x="6850" y="12593"/>
                  <a:pt x="6857" y="12532"/>
                  <a:pt x="6865" y="12470"/>
                </a:cubicBezTo>
                <a:cubicBezTo>
                  <a:pt x="6872" y="12409"/>
                  <a:pt x="6880" y="12348"/>
                  <a:pt x="6887" y="12286"/>
                </a:cubicBezTo>
                <a:cubicBezTo>
                  <a:pt x="6890" y="12225"/>
                  <a:pt x="6893" y="12163"/>
                  <a:pt x="6896" y="12102"/>
                </a:cubicBezTo>
                <a:cubicBezTo>
                  <a:pt x="6899" y="12041"/>
                  <a:pt x="6902" y="11979"/>
                  <a:pt x="6905" y="11918"/>
                </a:cubicBezTo>
                <a:cubicBezTo>
                  <a:pt x="6903" y="11856"/>
                  <a:pt x="6902" y="11795"/>
                  <a:pt x="6902" y="11733"/>
                </a:cubicBezTo>
                <a:cubicBezTo>
                  <a:pt x="6902" y="11672"/>
                  <a:pt x="6902" y="11610"/>
                  <a:pt x="6902" y="11548"/>
                </a:cubicBezTo>
                <a:cubicBezTo>
                  <a:pt x="6896" y="11487"/>
                  <a:pt x="6891" y="11426"/>
                  <a:pt x="6886" y="11365"/>
                </a:cubicBezTo>
                <a:cubicBezTo>
                  <a:pt x="6881" y="11304"/>
                  <a:pt x="6877" y="11242"/>
                  <a:pt x="6872" y="11181"/>
                </a:cubicBezTo>
                <a:cubicBezTo>
                  <a:pt x="6862" y="11120"/>
                  <a:pt x="6852" y="11060"/>
                  <a:pt x="6842" y="10999"/>
                </a:cubicBezTo>
                <a:cubicBezTo>
                  <a:pt x="6832" y="10938"/>
                  <a:pt x="6822" y="10878"/>
                  <a:pt x="6813" y="10817"/>
                </a:cubicBezTo>
                <a:cubicBezTo>
                  <a:pt x="6799" y="10757"/>
                  <a:pt x="6784" y="10697"/>
                  <a:pt x="6769" y="10637"/>
                </a:cubicBezTo>
                <a:cubicBezTo>
                  <a:pt x="6754" y="10578"/>
                  <a:pt x="6740" y="10518"/>
                  <a:pt x="6725" y="10458"/>
                </a:cubicBezTo>
                <a:cubicBezTo>
                  <a:pt x="6704" y="10398"/>
                  <a:pt x="6684" y="10339"/>
                  <a:pt x="6663" y="10280"/>
                </a:cubicBezTo>
                <a:cubicBezTo>
                  <a:pt x="6643" y="10220"/>
                  <a:pt x="6622" y="10161"/>
                  <a:pt x="6601" y="10102"/>
                </a:cubicBezTo>
                <a:cubicBezTo>
                  <a:pt x="6575" y="10044"/>
                  <a:pt x="6548" y="9986"/>
                  <a:pt x="6522" y="9928"/>
                </a:cubicBezTo>
                <a:cubicBezTo>
                  <a:pt x="6495" y="9871"/>
                  <a:pt x="6469" y="9813"/>
                  <a:pt x="6442" y="9755"/>
                </a:cubicBezTo>
                <a:cubicBezTo>
                  <a:pt x="6410" y="9699"/>
                  <a:pt x="6378" y="9642"/>
                  <a:pt x="6345" y="9586"/>
                </a:cubicBezTo>
                <a:cubicBezTo>
                  <a:pt x="6313" y="9529"/>
                  <a:pt x="6280" y="9473"/>
                  <a:pt x="6248" y="9417"/>
                </a:cubicBezTo>
                <a:cubicBezTo>
                  <a:pt x="6210" y="9362"/>
                  <a:pt x="6171" y="9307"/>
                  <a:pt x="6133" y="9252"/>
                </a:cubicBezTo>
                <a:cubicBezTo>
                  <a:pt x="6095" y="9197"/>
                  <a:pt x="6057" y="9142"/>
                  <a:pt x="6018" y="9087"/>
                </a:cubicBezTo>
                <a:cubicBezTo>
                  <a:pt x="5971" y="9034"/>
                  <a:pt x="5925" y="8981"/>
                  <a:pt x="5879" y="8928"/>
                </a:cubicBezTo>
                <a:cubicBezTo>
                  <a:pt x="5833" y="8875"/>
                  <a:pt x="5787" y="8822"/>
                  <a:pt x="5742" y="8769"/>
                </a:cubicBezTo>
                <a:cubicBezTo>
                  <a:pt x="5724" y="8751"/>
                  <a:pt x="5706" y="8733"/>
                  <a:pt x="5689" y="8716"/>
                </a:cubicBezTo>
                <a:cubicBezTo>
                  <a:pt x="5672" y="8698"/>
                  <a:pt x="5655" y="8681"/>
                  <a:pt x="5638" y="8663"/>
                </a:cubicBezTo>
                <a:cubicBezTo>
                  <a:pt x="5619" y="8646"/>
                  <a:pt x="5601" y="8628"/>
                  <a:pt x="5583" y="8611"/>
                </a:cubicBezTo>
                <a:cubicBezTo>
                  <a:pt x="5565" y="8593"/>
                  <a:pt x="5547" y="8576"/>
                  <a:pt x="5530" y="8559"/>
                </a:cubicBezTo>
                <a:cubicBezTo>
                  <a:pt x="5510" y="8542"/>
                  <a:pt x="5491" y="8525"/>
                  <a:pt x="5472" y="8508"/>
                </a:cubicBezTo>
                <a:cubicBezTo>
                  <a:pt x="5453" y="8492"/>
                  <a:pt x="5434" y="8475"/>
                  <a:pt x="5415" y="8458"/>
                </a:cubicBezTo>
                <a:cubicBezTo>
                  <a:pt x="5394" y="8442"/>
                  <a:pt x="5374" y="8425"/>
                  <a:pt x="5353" y="8409"/>
                </a:cubicBezTo>
                <a:cubicBezTo>
                  <a:pt x="5333" y="8393"/>
                  <a:pt x="5313" y="8376"/>
                  <a:pt x="5294" y="8360"/>
                </a:cubicBezTo>
                <a:cubicBezTo>
                  <a:pt x="5272" y="8343"/>
                  <a:pt x="5251" y="8327"/>
                  <a:pt x="5230" y="8310"/>
                </a:cubicBezTo>
                <a:cubicBezTo>
                  <a:pt x="5209" y="8294"/>
                  <a:pt x="5188" y="8278"/>
                  <a:pt x="5167" y="8262"/>
                </a:cubicBezTo>
                <a:cubicBezTo>
                  <a:pt x="5145" y="8246"/>
                  <a:pt x="5123" y="8230"/>
                  <a:pt x="5101" y="8215"/>
                </a:cubicBezTo>
                <a:cubicBezTo>
                  <a:pt x="5079" y="8199"/>
                  <a:pt x="5057" y="8184"/>
                  <a:pt x="5035" y="8168"/>
                </a:cubicBezTo>
                <a:cubicBezTo>
                  <a:pt x="5011" y="8152"/>
                  <a:pt x="4988" y="8137"/>
                  <a:pt x="4965" y="8121"/>
                </a:cubicBezTo>
                <a:cubicBezTo>
                  <a:pt x="4941" y="8106"/>
                  <a:pt x="4919" y="8090"/>
                  <a:pt x="4897" y="8075"/>
                </a:cubicBezTo>
                <a:cubicBezTo>
                  <a:pt x="4873" y="8059"/>
                  <a:pt x="4849" y="8044"/>
                  <a:pt x="4826" y="8029"/>
                </a:cubicBezTo>
                <a:cubicBezTo>
                  <a:pt x="4803" y="8014"/>
                  <a:pt x="4780" y="7999"/>
                  <a:pt x="4758" y="7984"/>
                </a:cubicBezTo>
                <a:cubicBezTo>
                  <a:pt x="4733" y="7969"/>
                  <a:pt x="4708" y="7955"/>
                  <a:pt x="4683" y="7940"/>
                </a:cubicBezTo>
                <a:cubicBezTo>
                  <a:pt x="4659" y="7926"/>
                  <a:pt x="4634" y="7911"/>
                  <a:pt x="4611" y="7897"/>
                </a:cubicBezTo>
                <a:cubicBezTo>
                  <a:pt x="4584" y="7882"/>
                  <a:pt x="4558" y="7868"/>
                  <a:pt x="4532" y="7854"/>
                </a:cubicBezTo>
                <a:cubicBezTo>
                  <a:pt x="4506" y="7839"/>
                  <a:pt x="4480" y="7825"/>
                  <a:pt x="4455" y="7810"/>
                </a:cubicBezTo>
                <a:cubicBezTo>
                  <a:pt x="4428" y="7796"/>
                  <a:pt x="4402" y="7782"/>
                  <a:pt x="4376" y="7768"/>
                </a:cubicBezTo>
                <a:cubicBezTo>
                  <a:pt x="4350" y="7754"/>
                  <a:pt x="4324" y="7740"/>
                  <a:pt x="4299" y="7726"/>
                </a:cubicBezTo>
                <a:cubicBezTo>
                  <a:pt x="4272" y="7712"/>
                  <a:pt x="4246" y="7698"/>
                  <a:pt x="4219" y="7684"/>
                </a:cubicBezTo>
                <a:cubicBezTo>
                  <a:pt x="4193" y="7671"/>
                  <a:pt x="4166" y="7657"/>
                  <a:pt x="4140" y="7644"/>
                </a:cubicBezTo>
                <a:cubicBezTo>
                  <a:pt x="4081" y="7617"/>
                  <a:pt x="4025" y="7590"/>
                  <a:pt x="3969" y="7564"/>
                </a:cubicBezTo>
                <a:cubicBezTo>
                  <a:pt x="3910" y="7538"/>
                  <a:pt x="3854" y="7512"/>
                  <a:pt x="3798" y="7486"/>
                </a:cubicBezTo>
                <a:cubicBezTo>
                  <a:pt x="3739" y="7461"/>
                  <a:pt x="3680" y="7435"/>
                  <a:pt x="3622" y="7410"/>
                </a:cubicBezTo>
                <a:cubicBezTo>
                  <a:pt x="3563" y="7385"/>
                  <a:pt x="3501" y="7361"/>
                  <a:pt x="3442" y="7336"/>
                </a:cubicBezTo>
                <a:cubicBezTo>
                  <a:pt x="3380" y="7312"/>
                  <a:pt x="3318" y="7289"/>
                  <a:pt x="3256" y="7265"/>
                </a:cubicBezTo>
                <a:cubicBezTo>
                  <a:pt x="3195" y="7241"/>
                  <a:pt x="3130" y="7218"/>
                  <a:pt x="3068" y="7194"/>
                </a:cubicBezTo>
                <a:cubicBezTo>
                  <a:pt x="3003" y="7172"/>
                  <a:pt x="2941" y="7149"/>
                  <a:pt x="2877" y="7127"/>
                </a:cubicBezTo>
                <a:cubicBezTo>
                  <a:pt x="2809" y="7105"/>
                  <a:pt x="2741" y="7082"/>
                  <a:pt x="2674" y="7060"/>
                </a:cubicBezTo>
                <a:cubicBezTo>
                  <a:pt x="2606" y="7039"/>
                  <a:pt x="2541" y="7018"/>
                  <a:pt x="2473" y="6998"/>
                </a:cubicBezTo>
                <a:cubicBezTo>
                  <a:pt x="2439" y="6987"/>
                  <a:pt x="2405" y="6976"/>
                  <a:pt x="2370" y="6966"/>
                </a:cubicBezTo>
                <a:cubicBezTo>
                  <a:pt x="2336" y="6956"/>
                  <a:pt x="2301" y="6945"/>
                  <a:pt x="2267" y="6935"/>
                </a:cubicBezTo>
                <a:cubicBezTo>
                  <a:pt x="2197" y="6914"/>
                  <a:pt x="2126" y="6894"/>
                  <a:pt x="2055" y="6874"/>
                </a:cubicBezTo>
                <a:cubicBezTo>
                  <a:pt x="1985" y="6855"/>
                  <a:pt x="1914" y="6835"/>
                  <a:pt x="1843" y="6817"/>
                </a:cubicBezTo>
                <a:cubicBezTo>
                  <a:pt x="1808" y="6807"/>
                  <a:pt x="1772" y="6797"/>
                  <a:pt x="1736" y="6788"/>
                </a:cubicBezTo>
                <a:cubicBezTo>
                  <a:pt x="1700" y="6779"/>
                  <a:pt x="1664" y="6769"/>
                  <a:pt x="1628" y="6760"/>
                </a:cubicBezTo>
                <a:cubicBezTo>
                  <a:pt x="1590" y="6751"/>
                  <a:pt x="1552" y="6742"/>
                  <a:pt x="1515" y="6732"/>
                </a:cubicBezTo>
                <a:cubicBezTo>
                  <a:pt x="1477" y="6723"/>
                  <a:pt x="1440" y="6714"/>
                  <a:pt x="1402" y="6706"/>
                </a:cubicBezTo>
                <a:cubicBezTo>
                  <a:pt x="1365" y="6697"/>
                  <a:pt x="1327" y="6688"/>
                  <a:pt x="1290" y="6679"/>
                </a:cubicBezTo>
                <a:cubicBezTo>
                  <a:pt x="1252" y="6671"/>
                  <a:pt x="1215" y="6662"/>
                  <a:pt x="1178" y="6653"/>
                </a:cubicBezTo>
                <a:cubicBezTo>
                  <a:pt x="1101" y="6636"/>
                  <a:pt x="1028" y="6618"/>
                  <a:pt x="951" y="6602"/>
                </a:cubicBezTo>
                <a:cubicBezTo>
                  <a:pt x="874" y="6585"/>
                  <a:pt x="795" y="6569"/>
                  <a:pt x="718" y="6552"/>
                </a:cubicBezTo>
                <a:cubicBezTo>
                  <a:pt x="639" y="6536"/>
                  <a:pt x="562" y="6520"/>
                  <a:pt x="483" y="6505"/>
                </a:cubicBezTo>
                <a:cubicBezTo>
                  <a:pt x="403" y="6490"/>
                  <a:pt x="324" y="6474"/>
                  <a:pt x="244" y="6460"/>
                </a:cubicBezTo>
                <a:cubicBezTo>
                  <a:pt x="203" y="6452"/>
                  <a:pt x="163" y="6445"/>
                  <a:pt x="122" y="6437"/>
                </a:cubicBezTo>
                <a:cubicBezTo>
                  <a:pt x="82" y="6430"/>
                  <a:pt x="41" y="6423"/>
                  <a:pt x="0" y="6416"/>
                </a:cubicBezTo>
                <a:cubicBezTo>
                  <a:pt x="0" y="5346"/>
                  <a:pt x="0" y="4277"/>
                  <a:pt x="0" y="3208"/>
                </a:cubicBezTo>
                <a:cubicBezTo>
                  <a:pt x="0" y="2139"/>
                  <a:pt x="0" y="1069"/>
                  <a:pt x="0" y="0"/>
                </a:cubicBezTo>
                <a:cubicBezTo>
                  <a:pt x="221" y="11"/>
                  <a:pt x="441" y="23"/>
                  <a:pt x="661" y="34"/>
                </a:cubicBezTo>
                <a:cubicBezTo>
                  <a:pt x="881" y="45"/>
                  <a:pt x="1101" y="57"/>
                  <a:pt x="1322" y="68"/>
                </a:cubicBezTo>
                <a:cubicBezTo>
                  <a:pt x="1535" y="82"/>
                  <a:pt x="1750" y="97"/>
                  <a:pt x="1964" y="112"/>
                </a:cubicBezTo>
                <a:cubicBezTo>
                  <a:pt x="2178" y="126"/>
                  <a:pt x="2392" y="141"/>
                  <a:pt x="2606" y="155"/>
                </a:cubicBezTo>
                <a:cubicBezTo>
                  <a:pt x="2812" y="173"/>
                  <a:pt x="3019" y="191"/>
                  <a:pt x="3226" y="209"/>
                </a:cubicBezTo>
                <a:cubicBezTo>
                  <a:pt x="3432" y="227"/>
                  <a:pt x="3639" y="244"/>
                  <a:pt x="3845" y="262"/>
                </a:cubicBezTo>
                <a:cubicBezTo>
                  <a:pt x="4044" y="283"/>
                  <a:pt x="4243" y="304"/>
                  <a:pt x="4442" y="326"/>
                </a:cubicBezTo>
                <a:cubicBezTo>
                  <a:pt x="4641" y="347"/>
                  <a:pt x="4841" y="368"/>
                  <a:pt x="5041" y="389"/>
                </a:cubicBezTo>
                <a:cubicBezTo>
                  <a:pt x="5232" y="413"/>
                  <a:pt x="5424" y="437"/>
                  <a:pt x="5617" y="461"/>
                </a:cubicBezTo>
                <a:cubicBezTo>
                  <a:pt x="5809" y="485"/>
                  <a:pt x="6002" y="509"/>
                  <a:pt x="6195" y="533"/>
                </a:cubicBezTo>
                <a:cubicBezTo>
                  <a:pt x="6380" y="560"/>
                  <a:pt x="6566" y="587"/>
                  <a:pt x="6751" y="614"/>
                </a:cubicBezTo>
                <a:cubicBezTo>
                  <a:pt x="6937" y="641"/>
                  <a:pt x="7122" y="668"/>
                  <a:pt x="7308" y="695"/>
                </a:cubicBezTo>
                <a:cubicBezTo>
                  <a:pt x="7486" y="726"/>
                  <a:pt x="7665" y="756"/>
                  <a:pt x="7844" y="786"/>
                </a:cubicBezTo>
                <a:cubicBezTo>
                  <a:pt x="8023" y="816"/>
                  <a:pt x="8203" y="846"/>
                  <a:pt x="8383" y="876"/>
                </a:cubicBezTo>
                <a:cubicBezTo>
                  <a:pt x="8553" y="909"/>
                  <a:pt x="8724" y="942"/>
                  <a:pt x="8895" y="975"/>
                </a:cubicBezTo>
                <a:cubicBezTo>
                  <a:pt x="9066" y="1007"/>
                  <a:pt x="9238" y="1040"/>
                  <a:pt x="9410" y="1073"/>
                </a:cubicBezTo>
                <a:cubicBezTo>
                  <a:pt x="9574" y="1108"/>
                  <a:pt x="9738" y="1144"/>
                  <a:pt x="9902" y="1180"/>
                </a:cubicBezTo>
                <a:cubicBezTo>
                  <a:pt x="10067" y="1216"/>
                  <a:pt x="10232" y="1251"/>
                  <a:pt x="10397" y="1287"/>
                </a:cubicBezTo>
                <a:cubicBezTo>
                  <a:pt x="10554" y="1325"/>
                  <a:pt x="10711" y="1363"/>
                  <a:pt x="10868" y="1401"/>
                </a:cubicBezTo>
                <a:cubicBezTo>
                  <a:pt x="11025" y="1439"/>
                  <a:pt x="11181" y="1477"/>
                  <a:pt x="11339" y="1515"/>
                </a:cubicBezTo>
                <a:cubicBezTo>
                  <a:pt x="11490" y="1556"/>
                  <a:pt x="11641" y="1596"/>
                  <a:pt x="11792" y="1637"/>
                </a:cubicBezTo>
                <a:cubicBezTo>
                  <a:pt x="11942" y="1678"/>
                  <a:pt x="12093" y="1718"/>
                  <a:pt x="12243" y="1759"/>
                </a:cubicBezTo>
                <a:cubicBezTo>
                  <a:pt x="12387" y="1802"/>
                  <a:pt x="12531" y="1845"/>
                  <a:pt x="12675" y="1889"/>
                </a:cubicBezTo>
                <a:cubicBezTo>
                  <a:pt x="12819" y="1932"/>
                  <a:pt x="12963" y="1975"/>
                  <a:pt x="13105" y="2018"/>
                </a:cubicBezTo>
                <a:cubicBezTo>
                  <a:pt x="13242" y="2064"/>
                  <a:pt x="13379" y="2110"/>
                  <a:pt x="13516" y="2155"/>
                </a:cubicBezTo>
                <a:cubicBezTo>
                  <a:pt x="13652" y="2201"/>
                  <a:pt x="13789" y="2247"/>
                  <a:pt x="13924" y="2293"/>
                </a:cubicBezTo>
                <a:cubicBezTo>
                  <a:pt x="14054" y="2341"/>
                  <a:pt x="14183" y="2388"/>
                  <a:pt x="14313" y="2436"/>
                </a:cubicBezTo>
                <a:cubicBezTo>
                  <a:pt x="14442" y="2484"/>
                  <a:pt x="14572" y="2532"/>
                  <a:pt x="14701" y="2580"/>
                </a:cubicBezTo>
                <a:cubicBezTo>
                  <a:pt x="14825" y="2630"/>
                  <a:pt x="14948" y="2680"/>
                  <a:pt x="15070" y="2730"/>
                </a:cubicBezTo>
                <a:cubicBezTo>
                  <a:pt x="15193" y="2780"/>
                  <a:pt x="15315" y="2830"/>
                  <a:pt x="15437" y="2880"/>
                </a:cubicBezTo>
                <a:cubicBezTo>
                  <a:pt x="15552" y="2932"/>
                  <a:pt x="15667" y="2984"/>
                  <a:pt x="15782" y="3036"/>
                </a:cubicBezTo>
                <a:cubicBezTo>
                  <a:pt x="15897" y="3089"/>
                  <a:pt x="16012" y="3141"/>
                  <a:pt x="16126" y="3193"/>
                </a:cubicBezTo>
                <a:cubicBezTo>
                  <a:pt x="16235" y="3247"/>
                  <a:pt x="16344" y="3301"/>
                  <a:pt x="16453" y="3355"/>
                </a:cubicBezTo>
                <a:cubicBezTo>
                  <a:pt x="16562" y="3410"/>
                  <a:pt x="16671" y="3464"/>
                  <a:pt x="16780" y="3518"/>
                </a:cubicBezTo>
                <a:cubicBezTo>
                  <a:pt x="16883" y="3574"/>
                  <a:pt x="16985" y="3630"/>
                  <a:pt x="17087" y="3686"/>
                </a:cubicBezTo>
                <a:cubicBezTo>
                  <a:pt x="17189" y="3742"/>
                  <a:pt x="17291" y="3798"/>
                  <a:pt x="17392" y="3854"/>
                </a:cubicBezTo>
                <a:cubicBezTo>
                  <a:pt x="17487" y="3912"/>
                  <a:pt x="17581" y="3970"/>
                  <a:pt x="17675" y="4029"/>
                </a:cubicBezTo>
                <a:cubicBezTo>
                  <a:pt x="17769" y="4087"/>
                  <a:pt x="17862" y="4145"/>
                  <a:pt x="17955" y="4203"/>
                </a:cubicBezTo>
                <a:cubicBezTo>
                  <a:pt x="18043" y="4263"/>
                  <a:pt x="18131" y="4322"/>
                  <a:pt x="18218" y="4382"/>
                </a:cubicBezTo>
                <a:cubicBezTo>
                  <a:pt x="18306" y="4442"/>
                  <a:pt x="18394" y="4501"/>
                  <a:pt x="18482" y="4561"/>
                </a:cubicBezTo>
                <a:cubicBezTo>
                  <a:pt x="18563" y="4622"/>
                  <a:pt x="18643" y="4683"/>
                  <a:pt x="18723" y="4745"/>
                </a:cubicBezTo>
                <a:cubicBezTo>
                  <a:pt x="18804" y="4806"/>
                  <a:pt x="18884" y="4867"/>
                  <a:pt x="18965" y="4929"/>
                </a:cubicBezTo>
                <a:cubicBezTo>
                  <a:pt x="19038" y="4992"/>
                  <a:pt x="19111" y="5055"/>
                  <a:pt x="19184" y="5118"/>
                </a:cubicBezTo>
                <a:cubicBezTo>
                  <a:pt x="19257" y="5180"/>
                  <a:pt x="19330" y="5243"/>
                  <a:pt x="19403" y="5307"/>
                </a:cubicBezTo>
                <a:cubicBezTo>
                  <a:pt x="19471" y="5371"/>
                  <a:pt x="19538" y="5435"/>
                  <a:pt x="19605" y="5500"/>
                </a:cubicBezTo>
                <a:cubicBezTo>
                  <a:pt x="19672" y="5564"/>
                  <a:pt x="19739" y="5629"/>
                  <a:pt x="19807" y="5693"/>
                </a:cubicBezTo>
                <a:cubicBezTo>
                  <a:pt x="19866" y="5759"/>
                  <a:pt x="19925" y="5825"/>
                  <a:pt x="19985" y="5891"/>
                </a:cubicBezTo>
                <a:cubicBezTo>
                  <a:pt x="20045" y="5957"/>
                  <a:pt x="20104" y="6023"/>
                  <a:pt x="20163" y="6088"/>
                </a:cubicBezTo>
                <a:cubicBezTo>
                  <a:pt x="20216" y="6156"/>
                  <a:pt x="20268" y="6223"/>
                  <a:pt x="20321" y="6291"/>
                </a:cubicBezTo>
                <a:cubicBezTo>
                  <a:pt x="20373" y="6358"/>
                  <a:pt x="20425" y="6425"/>
                  <a:pt x="20478" y="6493"/>
                </a:cubicBezTo>
                <a:cubicBezTo>
                  <a:pt x="20524" y="6561"/>
                  <a:pt x="20569" y="6629"/>
                  <a:pt x="20614" y="6698"/>
                </a:cubicBezTo>
                <a:cubicBezTo>
                  <a:pt x="20659" y="6766"/>
                  <a:pt x="20703" y="6835"/>
                  <a:pt x="20749" y="6903"/>
                </a:cubicBezTo>
                <a:cubicBezTo>
                  <a:pt x="20787" y="6973"/>
                  <a:pt x="20826" y="7042"/>
                  <a:pt x="20865" y="7111"/>
                </a:cubicBezTo>
                <a:cubicBezTo>
                  <a:pt x="20904" y="7181"/>
                  <a:pt x="20943" y="7250"/>
                  <a:pt x="20982" y="7320"/>
                </a:cubicBezTo>
                <a:cubicBezTo>
                  <a:pt x="21013" y="7390"/>
                  <a:pt x="21044" y="7461"/>
                  <a:pt x="21076" y="7532"/>
                </a:cubicBezTo>
                <a:cubicBezTo>
                  <a:pt x="21108" y="7603"/>
                  <a:pt x="21139" y="7674"/>
                  <a:pt x="21170" y="7744"/>
                </a:cubicBezTo>
                <a:cubicBezTo>
                  <a:pt x="21195" y="7816"/>
                  <a:pt x="21219" y="7887"/>
                  <a:pt x="21244" y="7959"/>
                </a:cubicBezTo>
                <a:cubicBezTo>
                  <a:pt x="21268" y="8030"/>
                  <a:pt x="21292" y="8102"/>
                  <a:pt x="21317" y="8173"/>
                </a:cubicBezTo>
                <a:cubicBezTo>
                  <a:pt x="21335" y="8246"/>
                  <a:pt x="21353" y="8318"/>
                  <a:pt x="21370" y="8391"/>
                </a:cubicBezTo>
                <a:cubicBezTo>
                  <a:pt x="21388" y="8463"/>
                  <a:pt x="21406" y="8536"/>
                  <a:pt x="21423" y="8609"/>
                </a:cubicBezTo>
                <a:cubicBezTo>
                  <a:pt x="21434" y="8682"/>
                  <a:pt x="21444" y="8755"/>
                  <a:pt x="21454" y="8828"/>
                </a:cubicBezTo>
                <a:cubicBezTo>
                  <a:pt x="21465" y="8901"/>
                  <a:pt x="21475" y="8974"/>
                  <a:pt x="21485" y="9047"/>
                </a:cubicBezTo>
                <a:cubicBezTo>
                  <a:pt x="21494" y="9195"/>
                  <a:pt x="21500" y="9343"/>
                  <a:pt x="21509" y="9491"/>
                </a:cubicBezTo>
                <a:cubicBezTo>
                  <a:pt x="21520" y="9634"/>
                  <a:pt x="21529" y="9777"/>
                  <a:pt x="21541" y="9920"/>
                </a:cubicBezTo>
                <a:cubicBezTo>
                  <a:pt x="21550" y="10056"/>
                  <a:pt x="21556" y="10193"/>
                  <a:pt x="21565" y="10329"/>
                </a:cubicBezTo>
                <a:cubicBezTo>
                  <a:pt x="21571" y="10460"/>
                  <a:pt x="21579" y="10592"/>
                  <a:pt x="21585" y="10723"/>
                </a:cubicBezTo>
                <a:cubicBezTo>
                  <a:pt x="21588" y="10850"/>
                  <a:pt x="21594" y="10976"/>
                  <a:pt x="21597" y="11103"/>
                </a:cubicBezTo>
                <a:cubicBezTo>
                  <a:pt x="21597" y="11227"/>
                  <a:pt x="21600" y="11352"/>
                  <a:pt x="21600" y="11476"/>
                </a:cubicBezTo>
                <a:cubicBezTo>
                  <a:pt x="21600" y="11600"/>
                  <a:pt x="21600" y="11722"/>
                  <a:pt x="21600" y="11845"/>
                </a:cubicBezTo>
                <a:cubicBezTo>
                  <a:pt x="21597" y="11967"/>
                  <a:pt x="21594" y="12089"/>
                  <a:pt x="21591" y="12212"/>
                </a:cubicBezTo>
                <a:cubicBezTo>
                  <a:pt x="21588" y="12335"/>
                  <a:pt x="21588" y="12459"/>
                  <a:pt x="21585" y="12581"/>
                </a:cubicBezTo>
                <a:cubicBezTo>
                  <a:pt x="21582" y="12708"/>
                  <a:pt x="21576" y="12834"/>
                  <a:pt x="21574" y="12960"/>
                </a:cubicBezTo>
                <a:cubicBezTo>
                  <a:pt x="21571" y="13089"/>
                  <a:pt x="21565" y="13219"/>
                  <a:pt x="21562" y="13347"/>
                </a:cubicBezTo>
                <a:cubicBezTo>
                  <a:pt x="21559" y="13482"/>
                  <a:pt x="21553" y="13616"/>
                  <a:pt x="21550" y="13750"/>
                </a:cubicBezTo>
                <a:cubicBezTo>
                  <a:pt x="21547" y="13890"/>
                  <a:pt x="21541" y="14030"/>
                  <a:pt x="21538" y="14170"/>
                </a:cubicBezTo>
                <a:cubicBezTo>
                  <a:pt x="21535" y="14318"/>
                  <a:pt x="21529" y="14467"/>
                  <a:pt x="21526" y="14614"/>
                </a:cubicBezTo>
                <a:cubicBezTo>
                  <a:pt x="21523" y="14771"/>
                  <a:pt x="21518" y="14927"/>
                  <a:pt x="21515" y="15084"/>
                </a:cubicBezTo>
                <a:cubicBezTo>
                  <a:pt x="21515" y="15250"/>
                  <a:pt x="21512" y="15416"/>
                  <a:pt x="21512" y="15582"/>
                </a:cubicBezTo>
                <a:cubicBezTo>
                  <a:pt x="21512" y="15759"/>
                  <a:pt x="21509" y="15937"/>
                  <a:pt x="21509" y="16114"/>
                </a:cubicBezTo>
                <a:cubicBezTo>
                  <a:pt x="21347" y="16114"/>
                  <a:pt x="21185" y="16114"/>
                  <a:pt x="21023" y="16114"/>
                </a:cubicBezTo>
                <a:cubicBezTo>
                  <a:pt x="20852" y="16114"/>
                  <a:pt x="20684" y="16114"/>
                  <a:pt x="20514" y="16114"/>
                </a:cubicBezTo>
                <a:cubicBezTo>
                  <a:pt x="20340" y="16114"/>
                  <a:pt x="20166" y="16114"/>
                  <a:pt x="19992" y="16114"/>
                </a:cubicBezTo>
                <a:cubicBezTo>
                  <a:pt x="19816" y="16114"/>
                  <a:pt x="19639" y="16114"/>
                  <a:pt x="19462" y="16114"/>
                </a:cubicBezTo>
                <a:cubicBezTo>
                  <a:pt x="19286" y="16114"/>
                  <a:pt x="19106" y="16114"/>
                  <a:pt x="18929" y="16114"/>
                </a:cubicBezTo>
                <a:cubicBezTo>
                  <a:pt x="18756" y="16114"/>
                  <a:pt x="18579" y="16114"/>
                  <a:pt x="18405" y="16114"/>
                </a:cubicBezTo>
                <a:cubicBezTo>
                  <a:pt x="18235" y="16114"/>
                  <a:pt x="18064" y="16114"/>
                  <a:pt x="17893" y="16114"/>
                </a:cubicBezTo>
                <a:cubicBezTo>
                  <a:pt x="17731" y="16114"/>
                  <a:pt x="17569" y="16114"/>
                  <a:pt x="17407" y="16114"/>
                </a:cubicBezTo>
                <a:cubicBezTo>
                  <a:pt x="17254" y="16114"/>
                  <a:pt x="17101" y="16114"/>
                  <a:pt x="16948" y="16114"/>
                </a:cubicBezTo>
                <a:cubicBezTo>
                  <a:pt x="16809" y="16114"/>
                  <a:pt x="16668" y="16114"/>
                  <a:pt x="16527" y="16114"/>
                </a:cubicBezTo>
                <a:cubicBezTo>
                  <a:pt x="16400" y="16114"/>
                  <a:pt x="16274" y="16114"/>
                  <a:pt x="16147" y="16114"/>
                </a:cubicBezTo>
                <a:cubicBezTo>
                  <a:pt x="16041" y="16114"/>
                  <a:pt x="15932" y="16114"/>
                  <a:pt x="15823" y="16114"/>
                </a:cubicBezTo>
                <a:cubicBezTo>
                  <a:pt x="15735" y="16114"/>
                  <a:pt x="15646" y="16114"/>
                  <a:pt x="15555" y="16114"/>
                </a:cubicBezTo>
                <a:cubicBezTo>
                  <a:pt x="15490" y="16114"/>
                  <a:pt x="15423" y="16114"/>
                  <a:pt x="15355" y="16114"/>
                </a:cubicBezTo>
                <a:cubicBezTo>
                  <a:pt x="15314" y="16114"/>
                  <a:pt x="15273" y="16114"/>
                  <a:pt x="15231" y="16114"/>
                </a:cubicBezTo>
                <a:cubicBezTo>
                  <a:pt x="15217" y="16114"/>
                  <a:pt x="15202" y="16114"/>
                  <a:pt x="15184" y="16114"/>
                </a:cubicBezTo>
                <a:cubicBezTo>
                  <a:pt x="15178" y="16121"/>
                  <a:pt x="15172" y="16126"/>
                  <a:pt x="15165" y="16132"/>
                </a:cubicBezTo>
                <a:cubicBezTo>
                  <a:pt x="15158" y="16138"/>
                  <a:pt x="15150" y="16144"/>
                  <a:pt x="15143" y="16149"/>
                </a:cubicBezTo>
                <a:cubicBezTo>
                  <a:pt x="15124" y="16166"/>
                  <a:pt x="15104" y="16183"/>
                  <a:pt x="15084" y="16200"/>
                </a:cubicBezTo>
                <a:cubicBezTo>
                  <a:pt x="15063" y="16217"/>
                  <a:pt x="15043" y="16234"/>
                  <a:pt x="15022" y="16251"/>
                </a:cubicBezTo>
                <a:cubicBezTo>
                  <a:pt x="15009" y="16264"/>
                  <a:pt x="14995" y="16276"/>
                  <a:pt x="14981" y="16288"/>
                </a:cubicBezTo>
                <a:cubicBezTo>
                  <a:pt x="14966" y="16301"/>
                  <a:pt x="14952" y="16313"/>
                  <a:pt x="14937" y="16325"/>
                </a:cubicBezTo>
                <a:cubicBezTo>
                  <a:pt x="14922" y="16340"/>
                  <a:pt x="14907" y="16355"/>
                  <a:pt x="14892" y="16370"/>
                </a:cubicBezTo>
                <a:cubicBezTo>
                  <a:pt x="14877" y="16385"/>
                  <a:pt x="14862" y="16400"/>
                  <a:pt x="14846" y="16415"/>
                </a:cubicBezTo>
                <a:cubicBezTo>
                  <a:pt x="14828" y="16432"/>
                  <a:pt x="14810" y="16449"/>
                  <a:pt x="14793" y="16466"/>
                </a:cubicBezTo>
                <a:cubicBezTo>
                  <a:pt x="14775" y="16483"/>
                  <a:pt x="14757" y="16500"/>
                  <a:pt x="14740" y="16517"/>
                </a:cubicBezTo>
                <a:cubicBezTo>
                  <a:pt x="14722" y="16536"/>
                  <a:pt x="14704" y="16556"/>
                  <a:pt x="14685" y="16575"/>
                </a:cubicBezTo>
                <a:cubicBezTo>
                  <a:pt x="14666" y="16594"/>
                  <a:pt x="14647" y="16614"/>
                  <a:pt x="14628" y="16633"/>
                </a:cubicBezTo>
                <a:cubicBezTo>
                  <a:pt x="14609" y="16654"/>
                  <a:pt x="14589" y="16676"/>
                  <a:pt x="14570" y="16697"/>
                </a:cubicBezTo>
                <a:cubicBezTo>
                  <a:pt x="14551" y="16719"/>
                  <a:pt x="14532" y="16740"/>
                  <a:pt x="14513" y="16761"/>
                </a:cubicBezTo>
                <a:cubicBezTo>
                  <a:pt x="14494" y="16785"/>
                  <a:pt x="14474" y="16808"/>
                  <a:pt x="14454" y="16832"/>
                </a:cubicBezTo>
                <a:cubicBezTo>
                  <a:pt x="14433" y="16855"/>
                  <a:pt x="14413" y="16878"/>
                  <a:pt x="14392" y="16901"/>
                </a:cubicBezTo>
                <a:cubicBezTo>
                  <a:pt x="14373" y="16927"/>
                  <a:pt x="14354" y="16952"/>
                  <a:pt x="14335" y="16978"/>
                </a:cubicBezTo>
                <a:cubicBezTo>
                  <a:pt x="14316" y="17003"/>
                  <a:pt x="14296" y="17028"/>
                  <a:pt x="14277" y="17053"/>
                </a:cubicBezTo>
                <a:cubicBezTo>
                  <a:pt x="14258" y="17081"/>
                  <a:pt x="14239" y="17108"/>
                  <a:pt x="14220" y="17135"/>
                </a:cubicBezTo>
                <a:cubicBezTo>
                  <a:pt x="14200" y="17162"/>
                  <a:pt x="14180" y="17188"/>
                  <a:pt x="14160" y="17215"/>
                </a:cubicBezTo>
                <a:cubicBezTo>
                  <a:pt x="14142" y="17244"/>
                  <a:pt x="14123" y="17273"/>
                  <a:pt x="14105" y="17301"/>
                </a:cubicBezTo>
                <a:cubicBezTo>
                  <a:pt x="14086" y="17330"/>
                  <a:pt x="14067" y="17358"/>
                  <a:pt x="14048" y="17387"/>
                </a:cubicBezTo>
                <a:cubicBezTo>
                  <a:pt x="14031" y="17417"/>
                  <a:pt x="14015" y="17447"/>
                  <a:pt x="13997" y="17478"/>
                </a:cubicBezTo>
                <a:cubicBezTo>
                  <a:pt x="13980" y="17508"/>
                  <a:pt x="13962" y="17538"/>
                  <a:pt x="13945" y="17568"/>
                </a:cubicBezTo>
                <a:cubicBezTo>
                  <a:pt x="13930" y="17599"/>
                  <a:pt x="13914" y="17631"/>
                  <a:pt x="13899" y="17662"/>
                </a:cubicBezTo>
                <a:cubicBezTo>
                  <a:pt x="13883" y="17693"/>
                  <a:pt x="13867" y="17725"/>
                  <a:pt x="13850" y="17756"/>
                </a:cubicBezTo>
                <a:cubicBezTo>
                  <a:pt x="13837" y="17789"/>
                  <a:pt x="13824" y="17822"/>
                  <a:pt x="13811" y="17855"/>
                </a:cubicBezTo>
                <a:cubicBezTo>
                  <a:pt x="13797" y="17888"/>
                  <a:pt x="13784" y="17921"/>
                  <a:pt x="13771" y="17954"/>
                </a:cubicBezTo>
                <a:cubicBezTo>
                  <a:pt x="13761" y="17987"/>
                  <a:pt x="13750" y="18021"/>
                  <a:pt x="13740" y="18055"/>
                </a:cubicBezTo>
                <a:cubicBezTo>
                  <a:pt x="13729" y="18089"/>
                  <a:pt x="13718" y="18123"/>
                  <a:pt x="13706" y="18157"/>
                </a:cubicBezTo>
                <a:cubicBezTo>
                  <a:pt x="13697" y="18192"/>
                  <a:pt x="13688" y="18227"/>
                  <a:pt x="13680" y="18263"/>
                </a:cubicBezTo>
                <a:cubicBezTo>
                  <a:pt x="13671" y="18298"/>
                  <a:pt x="13662" y="18333"/>
                  <a:pt x="13653" y="18368"/>
                </a:cubicBezTo>
                <a:cubicBezTo>
                  <a:pt x="13649" y="18404"/>
                  <a:pt x="13644" y="18440"/>
                  <a:pt x="13639" y="18477"/>
                </a:cubicBezTo>
                <a:cubicBezTo>
                  <a:pt x="13635" y="18513"/>
                  <a:pt x="13630" y="18549"/>
                  <a:pt x="13624" y="18585"/>
                </a:cubicBezTo>
                <a:cubicBezTo>
                  <a:pt x="13622" y="18622"/>
                  <a:pt x="13621" y="18658"/>
                  <a:pt x="13619" y="18695"/>
                </a:cubicBezTo>
                <a:cubicBezTo>
                  <a:pt x="13618" y="18732"/>
                  <a:pt x="13616" y="18769"/>
                  <a:pt x="13615" y="18805"/>
                </a:cubicBezTo>
                <a:cubicBezTo>
                  <a:pt x="13618" y="18843"/>
                  <a:pt x="13621" y="18880"/>
                  <a:pt x="13624" y="18918"/>
                </a:cubicBezTo>
                <a:cubicBezTo>
                  <a:pt x="13627" y="18955"/>
                  <a:pt x="13630" y="18993"/>
                  <a:pt x="13632" y="19031"/>
                </a:cubicBezTo>
                <a:cubicBezTo>
                  <a:pt x="13640" y="19069"/>
                  <a:pt x="13646" y="19107"/>
                  <a:pt x="13653" y="19145"/>
                </a:cubicBezTo>
                <a:cubicBezTo>
                  <a:pt x="13659" y="19184"/>
                  <a:pt x="13665" y="19222"/>
                  <a:pt x="13671" y="19260"/>
                </a:cubicBezTo>
                <a:cubicBezTo>
                  <a:pt x="13684" y="19298"/>
                  <a:pt x="13697" y="19337"/>
                  <a:pt x="13709" y="19376"/>
                </a:cubicBezTo>
                <a:cubicBezTo>
                  <a:pt x="13721" y="19415"/>
                  <a:pt x="13733" y="19454"/>
                  <a:pt x="13744" y="19492"/>
                </a:cubicBezTo>
                <a:cubicBezTo>
                  <a:pt x="13762" y="19531"/>
                  <a:pt x="13779" y="19570"/>
                  <a:pt x="13796" y="19609"/>
                </a:cubicBezTo>
                <a:cubicBezTo>
                  <a:pt x="13812" y="19648"/>
                  <a:pt x="13828" y="19687"/>
                  <a:pt x="13844" y="19726"/>
                </a:cubicBezTo>
                <a:cubicBezTo>
                  <a:pt x="13868" y="19765"/>
                  <a:pt x="13891" y="19805"/>
                  <a:pt x="13913" y="19844"/>
                </a:cubicBezTo>
                <a:cubicBezTo>
                  <a:pt x="13936" y="19883"/>
                  <a:pt x="13958" y="19923"/>
                  <a:pt x="13980" y="19962"/>
                </a:cubicBezTo>
                <a:cubicBezTo>
                  <a:pt x="14009" y="20002"/>
                  <a:pt x="14039" y="20042"/>
                  <a:pt x="14068" y="20081"/>
                </a:cubicBezTo>
                <a:cubicBezTo>
                  <a:pt x="14097" y="20121"/>
                  <a:pt x="14126" y="20160"/>
                  <a:pt x="14154" y="20200"/>
                </a:cubicBezTo>
                <a:cubicBezTo>
                  <a:pt x="14189" y="20240"/>
                  <a:pt x="14224" y="20279"/>
                  <a:pt x="14259" y="20318"/>
                </a:cubicBezTo>
                <a:cubicBezTo>
                  <a:pt x="14294" y="20358"/>
                  <a:pt x="14329" y="20397"/>
                  <a:pt x="14363" y="20437"/>
                </a:cubicBezTo>
                <a:cubicBezTo>
                  <a:pt x="14405" y="20476"/>
                  <a:pt x="14447" y="20515"/>
                  <a:pt x="14489" y="20554"/>
                </a:cubicBezTo>
                <a:cubicBezTo>
                  <a:pt x="14531" y="20594"/>
                  <a:pt x="14572" y="20633"/>
                  <a:pt x="14613" y="20672"/>
                </a:cubicBezTo>
                <a:cubicBezTo>
                  <a:pt x="14663" y="20711"/>
                  <a:pt x="14713" y="20751"/>
                  <a:pt x="14763" y="20790"/>
                </a:cubicBezTo>
                <a:cubicBezTo>
                  <a:pt x="14812" y="20829"/>
                  <a:pt x="14862" y="20869"/>
                  <a:pt x="14910" y="20908"/>
                </a:cubicBezTo>
                <a:cubicBezTo>
                  <a:pt x="14968" y="20947"/>
                  <a:pt x="15025" y="20986"/>
                  <a:pt x="15082" y="21024"/>
                </a:cubicBezTo>
                <a:cubicBezTo>
                  <a:pt x="15139" y="21063"/>
                  <a:pt x="15196" y="21102"/>
                  <a:pt x="15252" y="21141"/>
                </a:cubicBezTo>
                <a:cubicBezTo>
                  <a:pt x="15317" y="21180"/>
                  <a:pt x="15381" y="21218"/>
                  <a:pt x="15446" y="21256"/>
                </a:cubicBezTo>
                <a:cubicBezTo>
                  <a:pt x="15510" y="21295"/>
                  <a:pt x="15574" y="21333"/>
                  <a:pt x="15638" y="21372"/>
                </a:cubicBezTo>
                <a:cubicBezTo>
                  <a:pt x="15711" y="21410"/>
                  <a:pt x="15785" y="21448"/>
                  <a:pt x="15858" y="21486"/>
                </a:cubicBezTo>
                <a:cubicBezTo>
                  <a:pt x="15931" y="21524"/>
                  <a:pt x="16004" y="21562"/>
                  <a:pt x="16076" y="21600"/>
                </a:cubicBezTo>
              </a:path>
            </a:pathLst>
          </a:custGeom>
          <a:solidFill>
            <a:srgbClr val="FFFFFF">
              <a:alpha val="20000"/>
            </a:srgbClr>
          </a:solidFill>
          <a:ln w="12700">
            <a:miter lim="400000"/>
          </a:ln>
        </p:spPr>
        <p:txBody>
          <a:bodyPr lIns="64293" tIns="64293" rIns="64293" bIns="64293" anchor="ctr"/>
          <a:lstStyle/>
          <a:p>
            <a:pPr algn="l" defTabSz="631775">
              <a:lnSpc>
                <a:spcPct val="93000"/>
              </a:lnSpc>
              <a:defRPr b="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46" name="Título de área"/>
          <p:cNvSpPr txBox="1"/>
          <p:nvPr/>
        </p:nvSpPr>
        <p:spPr>
          <a:xfrm>
            <a:off x="4554701" y="5174672"/>
            <a:ext cx="14258598" cy="16215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 anchor="ctr">
            <a:spAutoFit/>
          </a:bodyPr>
          <a:lstStyle>
            <a:lvl1pPr>
              <a:defRPr sz="5600" b="0">
                <a:solidFill>
                  <a:srgbClr val="0066A1"/>
                </a:solidFill>
                <a:latin typeface="+mn-lt"/>
                <a:ea typeface="+mn-ea"/>
                <a:cs typeface="+mn-cs"/>
                <a:sym typeface="Rubik Bold"/>
              </a:defRPr>
            </a:lvl1pPr>
          </a:lstStyle>
          <a:p>
            <a:pPr algn="ctr"/>
            <a:r>
              <a:rPr lang="es-ES" sz="9600" b="1" spc="300">
                <a:cs typeface="Rubik" pitchFamily="2" charset="-79"/>
              </a:rPr>
              <a:t>HUMAN CAPITAL</a:t>
            </a:r>
            <a:endParaRPr sz="9600" b="1" spc="300">
              <a:cs typeface="Rubik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189580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ángulo: esquinas redondeadas 13">
            <a:extLst>
              <a:ext uri="{FF2B5EF4-FFF2-40B4-BE49-F238E27FC236}">
                <a16:creationId xmlns:a16="http://schemas.microsoft.com/office/drawing/2014/main" id="{E2579B0F-08CA-4A8C-B35D-AE456C30CAFE}"/>
              </a:ext>
            </a:extLst>
          </p:cNvPr>
          <p:cNvSpPr/>
          <p:nvPr/>
        </p:nvSpPr>
        <p:spPr>
          <a:xfrm>
            <a:off x="13635789" y="3970195"/>
            <a:ext cx="9850436" cy="484471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8" name="fondo_pag.png" descr="fondo_pag.png">
            <a:extLst>
              <a:ext uri="{FF2B5EF4-FFF2-40B4-BE49-F238E27FC236}">
                <a16:creationId xmlns:a16="http://schemas.microsoft.com/office/drawing/2014/main" id="{96D3CC56-57B8-F514-3F22-FA01CA0A536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0538" r="93130"/>
          <a:stretch/>
        </p:blipFill>
        <p:spPr>
          <a:xfrm>
            <a:off x="23466951" y="12768762"/>
            <a:ext cx="917049" cy="947238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A6791C20-F53F-A702-7AD9-451AC007A9D8}"/>
              </a:ext>
            </a:extLst>
          </p:cNvPr>
          <p:cNvSpPr/>
          <p:nvPr/>
        </p:nvSpPr>
        <p:spPr>
          <a:xfrm>
            <a:off x="22428648" y="12768762"/>
            <a:ext cx="930138" cy="947238"/>
          </a:xfrm>
          <a:prstGeom prst="rect">
            <a:avLst/>
          </a:prstGeom>
          <a:solidFill>
            <a:srgbClr val="0065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0" name="Número de diapositiva">
            <a:extLst>
              <a:ext uri="{FF2B5EF4-FFF2-40B4-BE49-F238E27FC236}">
                <a16:creationId xmlns:a16="http://schemas.microsoft.com/office/drawing/2014/main" id="{8F0C4BB8-5B72-6FED-5D30-421587D6A1AC}"/>
              </a:ext>
            </a:extLst>
          </p:cNvPr>
          <p:cNvSpPr txBox="1">
            <a:spLocks/>
          </p:cNvSpPr>
          <p:nvPr/>
        </p:nvSpPr>
        <p:spPr>
          <a:xfrm>
            <a:off x="22428648" y="12768762"/>
            <a:ext cx="930138" cy="947238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marL="0" algn="r" defTabSz="914400" rtl="0" eaLnBrk="1" latinLnBrk="0" hangingPunct="1"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86CB4B4D-7CA3-9044-876B-883B54F8677D}" type="slidenum">
              <a:rPr lang="es-ES" sz="3200" smtClean="0">
                <a:solidFill>
                  <a:srgbClr val="FFA100"/>
                </a:solidFill>
                <a:latin typeface="Rubik" pitchFamily="2" charset="-79"/>
                <a:cs typeface="Rubik" pitchFamily="2" charset="-79"/>
              </a:rPr>
              <a:pPr algn="ctr"/>
              <a:t>12</a:t>
            </a:fld>
            <a:endParaRPr lang="es-ES" sz="3200">
              <a:solidFill>
                <a:srgbClr val="FFA100"/>
              </a:solidFill>
              <a:latin typeface="Rubik" pitchFamily="2" charset="-79"/>
              <a:cs typeface="Rubik" pitchFamily="2" charset="-79"/>
            </a:endParaRPr>
          </a:p>
        </p:txBody>
      </p:sp>
      <p:graphicFrame>
        <p:nvGraphicFramePr>
          <p:cNvPr id="4" name="Tabla 4">
            <a:extLst>
              <a:ext uri="{FF2B5EF4-FFF2-40B4-BE49-F238E27FC236}">
                <a16:creationId xmlns:a16="http://schemas.microsoft.com/office/drawing/2014/main" id="{36BBA746-B2BD-0FA6-2D45-1B77A4EBAC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2810841"/>
              </p:ext>
            </p:extLst>
          </p:nvPr>
        </p:nvGraphicFramePr>
        <p:xfrm>
          <a:off x="897775" y="2039126"/>
          <a:ext cx="11288683" cy="870685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288683">
                  <a:extLst>
                    <a:ext uri="{9D8B030D-6E8A-4147-A177-3AD203B41FA5}">
                      <a16:colId xmlns:a16="http://schemas.microsoft.com/office/drawing/2014/main" val="1076913873"/>
                    </a:ext>
                  </a:extLst>
                </a:gridCol>
              </a:tblGrid>
              <a:tr h="766815">
                <a:tc>
                  <a:txBody>
                    <a:bodyPr/>
                    <a:lstStyle/>
                    <a:p>
                      <a:pPr algn="ctr"/>
                      <a:r>
                        <a:rPr lang="en-GB" sz="4000" b="1" kern="1200" spc="300" noProof="0">
                          <a:solidFill>
                            <a:schemeClr val="bg1"/>
                          </a:solidFill>
                          <a:latin typeface="+mn-lt"/>
                          <a:cs typeface="Rubik" pitchFamily="2" charset="-79"/>
                          <a:sym typeface="Rubik Regular"/>
                        </a:rPr>
                        <a:t>STRENGTHS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93730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457200" indent="-457200" algn="l" defTabSz="18288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FontTx/>
                        <a:buChar char="-"/>
                      </a:pPr>
                      <a:r>
                        <a:rPr lang="en-GB" sz="4400" b="0" kern="1200" noProof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Rubik Regular"/>
                        </a:rPr>
                        <a:t>Highly skilled human capital (researchers and engineers)</a:t>
                      </a:r>
                    </a:p>
                    <a:p>
                      <a:pPr marL="457200" indent="-457200" algn="l" defTabSz="18288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FontTx/>
                        <a:buChar char="-"/>
                      </a:pPr>
                      <a:r>
                        <a:rPr lang="en-GB" sz="4400" b="0" kern="1200" noProof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Rubik Regular"/>
                        </a:rPr>
                        <a:t>High intrinsic motivation</a:t>
                      </a:r>
                    </a:p>
                    <a:p>
                      <a:pPr marL="457200" indent="-457200" algn="l" defTabSz="18288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FontTx/>
                        <a:buChar char="-"/>
                      </a:pPr>
                      <a:r>
                        <a:rPr lang="en-GB" sz="4400" b="0" kern="1200" noProof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Rubik Regular"/>
                        </a:rPr>
                        <a:t>High autonomy </a:t>
                      </a:r>
                    </a:p>
                    <a:p>
                      <a:pPr marL="457200" indent="-457200" algn="l" defTabSz="18288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FontTx/>
                        <a:buChar char="-"/>
                      </a:pPr>
                      <a:r>
                        <a:rPr lang="en-GB" sz="4400" b="0" kern="1200" noProof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Rubik Regular"/>
                        </a:rPr>
                        <a:t>Adaptive ability and resilience </a:t>
                      </a:r>
                    </a:p>
                    <a:p>
                      <a:pPr marL="457200" indent="-457200" algn="l" defTabSz="18288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FontTx/>
                        <a:buChar char="-"/>
                      </a:pPr>
                      <a:r>
                        <a:rPr lang="en-GB" sz="4400" b="0" kern="1200" noProof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Rubik Regular"/>
                        </a:rPr>
                        <a:t>PIs and coordinators value the human capital and consider it as a strategic resource</a:t>
                      </a:r>
                      <a:endParaRPr lang="en-GB" sz="3600" b="0" kern="1200" noProof="0">
                        <a:solidFill>
                          <a:schemeClr val="bg2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  <a:sym typeface="Rubik Regular"/>
                      </a:endParaRPr>
                    </a:p>
                    <a:p>
                      <a:pPr marL="457200" indent="-457200" algn="l" defTabSz="1828800" rtl="0" eaLnBrk="1" latinLnBrk="0" hangingPunct="1">
                        <a:spcBef>
                          <a:spcPts val="0"/>
                        </a:spcBef>
                        <a:spcAft>
                          <a:spcPts val="600"/>
                        </a:spcAft>
                        <a:buFontTx/>
                        <a:buChar char="-"/>
                      </a:pPr>
                      <a:endParaRPr lang="en-GB" sz="2800" b="1" kern="1200" noProof="0">
                        <a:solidFill>
                          <a:schemeClr val="bg2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  <a:sym typeface="Rubik Regular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47353"/>
                  </a:ext>
                </a:extLst>
              </a:tr>
            </a:tbl>
          </a:graphicData>
        </a:graphic>
      </p:graphicFrame>
      <p:sp>
        <p:nvSpPr>
          <p:cNvPr id="2" name="Google Shape;563;p37">
            <a:extLst>
              <a:ext uri="{FF2B5EF4-FFF2-40B4-BE49-F238E27FC236}">
                <a16:creationId xmlns:a16="http://schemas.microsoft.com/office/drawing/2014/main" id="{FB963094-51A2-5A18-7F73-38A5E60C8061}"/>
              </a:ext>
            </a:extLst>
          </p:cNvPr>
          <p:cNvSpPr txBox="1">
            <a:spLocks/>
          </p:cNvSpPr>
          <p:nvPr/>
        </p:nvSpPr>
        <p:spPr>
          <a:xfrm>
            <a:off x="551405" y="-4074"/>
            <a:ext cx="14022400" cy="2043200"/>
          </a:xfrm>
          <a:prstGeom prst="rect">
            <a:avLst/>
          </a:prstGeom>
        </p:spPr>
        <p:txBody>
          <a:bodyPr spcFirstLastPara="1" vert="horz" wrap="square" lIns="243800" tIns="243800" rIns="243800" bIns="243800" rtlCol="0" anchor="ctr" anchorCtr="0">
            <a:noAutofit/>
          </a:bodyPr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4400" b="1">
                <a:solidFill>
                  <a:schemeClr val="accent5">
                    <a:lumMod val="50000"/>
                  </a:schemeClr>
                </a:solidFill>
                <a:latin typeface="+mn-lt"/>
              </a:rPr>
              <a:t>HUMAN CAPITAL</a:t>
            </a:r>
            <a:endParaRPr lang="es-ES" sz="440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2941C7F2-F3BD-1EA1-1FFE-8157273D850E}"/>
              </a:ext>
            </a:extLst>
          </p:cNvPr>
          <p:cNvSpPr/>
          <p:nvPr/>
        </p:nvSpPr>
        <p:spPr>
          <a:xfrm>
            <a:off x="778141" y="1375826"/>
            <a:ext cx="7436655" cy="145354"/>
          </a:xfrm>
          <a:prstGeom prst="rect">
            <a:avLst/>
          </a:prstGeom>
          <a:solidFill>
            <a:srgbClr val="FFA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EB42174C-1D1A-9B3A-AEFF-FCFE1440566A}"/>
              </a:ext>
            </a:extLst>
          </p:cNvPr>
          <p:cNvSpPr txBox="1"/>
          <p:nvPr/>
        </p:nvSpPr>
        <p:spPr>
          <a:xfrm>
            <a:off x="13820564" y="4284907"/>
            <a:ext cx="9480885" cy="4795498"/>
          </a:xfrm>
          <a:custGeom>
            <a:avLst/>
            <a:gdLst>
              <a:gd name="connsiteX0" fmla="*/ 0 w 9480885"/>
              <a:gd name="connsiteY0" fmla="*/ 0 h 4795498"/>
              <a:gd name="connsiteX1" fmla="*/ 592555 w 9480885"/>
              <a:gd name="connsiteY1" fmla="*/ 0 h 4795498"/>
              <a:gd name="connsiteX2" fmla="*/ 900684 w 9480885"/>
              <a:gd name="connsiteY2" fmla="*/ 0 h 4795498"/>
              <a:gd name="connsiteX3" fmla="*/ 1398431 w 9480885"/>
              <a:gd name="connsiteY3" fmla="*/ 0 h 4795498"/>
              <a:gd name="connsiteX4" fmla="*/ 2085795 w 9480885"/>
              <a:gd name="connsiteY4" fmla="*/ 0 h 4795498"/>
              <a:gd name="connsiteX5" fmla="*/ 2393923 w 9480885"/>
              <a:gd name="connsiteY5" fmla="*/ 0 h 4795498"/>
              <a:gd name="connsiteX6" fmla="*/ 2702052 w 9480885"/>
              <a:gd name="connsiteY6" fmla="*/ 0 h 4795498"/>
              <a:gd name="connsiteX7" fmla="*/ 3389416 w 9480885"/>
              <a:gd name="connsiteY7" fmla="*/ 0 h 4795498"/>
              <a:gd name="connsiteX8" fmla="*/ 4171589 w 9480885"/>
              <a:gd name="connsiteY8" fmla="*/ 0 h 4795498"/>
              <a:gd name="connsiteX9" fmla="*/ 4764145 w 9480885"/>
              <a:gd name="connsiteY9" fmla="*/ 0 h 4795498"/>
              <a:gd name="connsiteX10" fmla="*/ 5167082 w 9480885"/>
              <a:gd name="connsiteY10" fmla="*/ 0 h 4795498"/>
              <a:gd name="connsiteX11" fmla="*/ 5854446 w 9480885"/>
              <a:gd name="connsiteY11" fmla="*/ 0 h 4795498"/>
              <a:gd name="connsiteX12" fmla="*/ 6447002 w 9480885"/>
              <a:gd name="connsiteY12" fmla="*/ 0 h 4795498"/>
              <a:gd name="connsiteX13" fmla="*/ 7134366 w 9480885"/>
              <a:gd name="connsiteY13" fmla="*/ 0 h 4795498"/>
              <a:gd name="connsiteX14" fmla="*/ 7916539 w 9480885"/>
              <a:gd name="connsiteY14" fmla="*/ 0 h 4795498"/>
              <a:gd name="connsiteX15" fmla="*/ 8319477 w 9480885"/>
              <a:gd name="connsiteY15" fmla="*/ 0 h 4795498"/>
              <a:gd name="connsiteX16" fmla="*/ 8817223 w 9480885"/>
              <a:gd name="connsiteY16" fmla="*/ 0 h 4795498"/>
              <a:gd name="connsiteX17" fmla="*/ 9480885 w 9480885"/>
              <a:gd name="connsiteY17" fmla="*/ 0 h 4795498"/>
              <a:gd name="connsiteX18" fmla="*/ 9480885 w 9480885"/>
              <a:gd name="connsiteY18" fmla="*/ 695347 h 4795498"/>
              <a:gd name="connsiteX19" fmla="*/ 9480885 w 9480885"/>
              <a:gd name="connsiteY19" fmla="*/ 1246829 h 4795498"/>
              <a:gd name="connsiteX20" fmla="*/ 9480885 w 9480885"/>
              <a:gd name="connsiteY20" fmla="*/ 1942177 h 4795498"/>
              <a:gd name="connsiteX21" fmla="*/ 9480885 w 9480885"/>
              <a:gd name="connsiteY21" fmla="*/ 2493659 h 4795498"/>
              <a:gd name="connsiteX22" fmla="*/ 9480885 w 9480885"/>
              <a:gd name="connsiteY22" fmla="*/ 3045141 h 4795498"/>
              <a:gd name="connsiteX23" fmla="*/ 9480885 w 9480885"/>
              <a:gd name="connsiteY23" fmla="*/ 3644578 h 4795498"/>
              <a:gd name="connsiteX24" fmla="*/ 9480885 w 9480885"/>
              <a:gd name="connsiteY24" fmla="*/ 4795498 h 4795498"/>
              <a:gd name="connsiteX25" fmla="*/ 9172756 w 9480885"/>
              <a:gd name="connsiteY25" fmla="*/ 4795498 h 4795498"/>
              <a:gd name="connsiteX26" fmla="*/ 8580201 w 9480885"/>
              <a:gd name="connsiteY26" fmla="*/ 4795498 h 4795498"/>
              <a:gd name="connsiteX27" fmla="*/ 8082454 w 9480885"/>
              <a:gd name="connsiteY27" fmla="*/ 4795498 h 4795498"/>
              <a:gd name="connsiteX28" fmla="*/ 7584708 w 9480885"/>
              <a:gd name="connsiteY28" fmla="*/ 4795498 h 4795498"/>
              <a:gd name="connsiteX29" fmla="*/ 7086962 w 9480885"/>
              <a:gd name="connsiteY29" fmla="*/ 4795498 h 4795498"/>
              <a:gd name="connsiteX30" fmla="*/ 6399597 w 9480885"/>
              <a:gd name="connsiteY30" fmla="*/ 4795498 h 4795498"/>
              <a:gd name="connsiteX31" fmla="*/ 5901851 w 9480885"/>
              <a:gd name="connsiteY31" fmla="*/ 4795498 h 4795498"/>
              <a:gd name="connsiteX32" fmla="*/ 5214487 w 9480885"/>
              <a:gd name="connsiteY32" fmla="*/ 4795498 h 4795498"/>
              <a:gd name="connsiteX33" fmla="*/ 4716740 w 9480885"/>
              <a:gd name="connsiteY33" fmla="*/ 4795498 h 4795498"/>
              <a:gd name="connsiteX34" fmla="*/ 4124185 w 9480885"/>
              <a:gd name="connsiteY34" fmla="*/ 4795498 h 4795498"/>
              <a:gd name="connsiteX35" fmla="*/ 3816056 w 9480885"/>
              <a:gd name="connsiteY35" fmla="*/ 4795498 h 4795498"/>
              <a:gd name="connsiteX36" fmla="*/ 3507927 w 9480885"/>
              <a:gd name="connsiteY36" fmla="*/ 4795498 h 4795498"/>
              <a:gd name="connsiteX37" fmla="*/ 3010181 w 9480885"/>
              <a:gd name="connsiteY37" fmla="*/ 4795498 h 4795498"/>
              <a:gd name="connsiteX38" fmla="*/ 2322817 w 9480885"/>
              <a:gd name="connsiteY38" fmla="*/ 4795498 h 4795498"/>
              <a:gd name="connsiteX39" fmla="*/ 1635453 w 9480885"/>
              <a:gd name="connsiteY39" fmla="*/ 4795498 h 4795498"/>
              <a:gd name="connsiteX40" fmla="*/ 853280 w 9480885"/>
              <a:gd name="connsiteY40" fmla="*/ 4795498 h 4795498"/>
              <a:gd name="connsiteX41" fmla="*/ 545151 w 9480885"/>
              <a:gd name="connsiteY41" fmla="*/ 4795498 h 4795498"/>
              <a:gd name="connsiteX42" fmla="*/ 0 w 9480885"/>
              <a:gd name="connsiteY42" fmla="*/ 4795498 h 4795498"/>
              <a:gd name="connsiteX43" fmla="*/ 0 w 9480885"/>
              <a:gd name="connsiteY43" fmla="*/ 4291971 h 4795498"/>
              <a:gd name="connsiteX44" fmla="*/ 0 w 9480885"/>
              <a:gd name="connsiteY44" fmla="*/ 3788443 h 4795498"/>
              <a:gd name="connsiteX45" fmla="*/ 0 w 9480885"/>
              <a:gd name="connsiteY45" fmla="*/ 3284916 h 4795498"/>
              <a:gd name="connsiteX46" fmla="*/ 0 w 9480885"/>
              <a:gd name="connsiteY46" fmla="*/ 2589569 h 4795498"/>
              <a:gd name="connsiteX47" fmla="*/ 0 w 9480885"/>
              <a:gd name="connsiteY47" fmla="*/ 1990132 h 4795498"/>
              <a:gd name="connsiteX48" fmla="*/ 0 w 9480885"/>
              <a:gd name="connsiteY48" fmla="*/ 1438649 h 4795498"/>
              <a:gd name="connsiteX49" fmla="*/ 0 w 9480885"/>
              <a:gd name="connsiteY49" fmla="*/ 791257 h 4795498"/>
              <a:gd name="connsiteX50" fmla="*/ 0 w 9480885"/>
              <a:gd name="connsiteY50" fmla="*/ 0 h 4795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9480885" h="4795498" extrusionOk="0">
                <a:moveTo>
                  <a:pt x="0" y="0"/>
                </a:moveTo>
                <a:cubicBezTo>
                  <a:pt x="126472" y="-32228"/>
                  <a:pt x="439025" y="4043"/>
                  <a:pt x="592555" y="0"/>
                </a:cubicBezTo>
                <a:cubicBezTo>
                  <a:pt x="746085" y="-4043"/>
                  <a:pt x="755705" y="2987"/>
                  <a:pt x="900684" y="0"/>
                </a:cubicBezTo>
                <a:cubicBezTo>
                  <a:pt x="1045663" y="-2987"/>
                  <a:pt x="1287485" y="31075"/>
                  <a:pt x="1398431" y="0"/>
                </a:cubicBezTo>
                <a:cubicBezTo>
                  <a:pt x="1509377" y="-31075"/>
                  <a:pt x="1783689" y="81624"/>
                  <a:pt x="2085795" y="0"/>
                </a:cubicBezTo>
                <a:cubicBezTo>
                  <a:pt x="2387901" y="-81624"/>
                  <a:pt x="2292337" y="1045"/>
                  <a:pt x="2393923" y="0"/>
                </a:cubicBezTo>
                <a:cubicBezTo>
                  <a:pt x="2495509" y="-1045"/>
                  <a:pt x="2602481" y="3316"/>
                  <a:pt x="2702052" y="0"/>
                </a:cubicBezTo>
                <a:cubicBezTo>
                  <a:pt x="2801623" y="-3316"/>
                  <a:pt x="3080012" y="63188"/>
                  <a:pt x="3389416" y="0"/>
                </a:cubicBezTo>
                <a:cubicBezTo>
                  <a:pt x="3698820" y="-63188"/>
                  <a:pt x="3936764" y="61861"/>
                  <a:pt x="4171589" y="0"/>
                </a:cubicBezTo>
                <a:cubicBezTo>
                  <a:pt x="4406414" y="-61861"/>
                  <a:pt x="4534614" y="37296"/>
                  <a:pt x="4764145" y="0"/>
                </a:cubicBezTo>
                <a:cubicBezTo>
                  <a:pt x="4993676" y="-37296"/>
                  <a:pt x="5011779" y="30117"/>
                  <a:pt x="5167082" y="0"/>
                </a:cubicBezTo>
                <a:cubicBezTo>
                  <a:pt x="5322385" y="-30117"/>
                  <a:pt x="5544165" y="31500"/>
                  <a:pt x="5854446" y="0"/>
                </a:cubicBezTo>
                <a:cubicBezTo>
                  <a:pt x="6164727" y="-31500"/>
                  <a:pt x="6176653" y="27241"/>
                  <a:pt x="6447002" y="0"/>
                </a:cubicBezTo>
                <a:cubicBezTo>
                  <a:pt x="6717351" y="-27241"/>
                  <a:pt x="6986832" y="20080"/>
                  <a:pt x="7134366" y="0"/>
                </a:cubicBezTo>
                <a:cubicBezTo>
                  <a:pt x="7281900" y="-20080"/>
                  <a:pt x="7637973" y="27740"/>
                  <a:pt x="7916539" y="0"/>
                </a:cubicBezTo>
                <a:cubicBezTo>
                  <a:pt x="8195105" y="-27740"/>
                  <a:pt x="8214228" y="22500"/>
                  <a:pt x="8319477" y="0"/>
                </a:cubicBezTo>
                <a:cubicBezTo>
                  <a:pt x="8424726" y="-22500"/>
                  <a:pt x="8588906" y="7019"/>
                  <a:pt x="8817223" y="0"/>
                </a:cubicBezTo>
                <a:cubicBezTo>
                  <a:pt x="9045540" y="-7019"/>
                  <a:pt x="9334500" y="6556"/>
                  <a:pt x="9480885" y="0"/>
                </a:cubicBezTo>
                <a:cubicBezTo>
                  <a:pt x="9550381" y="254884"/>
                  <a:pt x="9480567" y="412587"/>
                  <a:pt x="9480885" y="695347"/>
                </a:cubicBezTo>
                <a:cubicBezTo>
                  <a:pt x="9481203" y="978107"/>
                  <a:pt x="9452310" y="1022105"/>
                  <a:pt x="9480885" y="1246829"/>
                </a:cubicBezTo>
                <a:cubicBezTo>
                  <a:pt x="9509460" y="1471553"/>
                  <a:pt x="9444987" y="1632077"/>
                  <a:pt x="9480885" y="1942177"/>
                </a:cubicBezTo>
                <a:cubicBezTo>
                  <a:pt x="9516783" y="2252277"/>
                  <a:pt x="9454334" y="2233916"/>
                  <a:pt x="9480885" y="2493659"/>
                </a:cubicBezTo>
                <a:cubicBezTo>
                  <a:pt x="9507436" y="2753402"/>
                  <a:pt x="9478546" y="2788826"/>
                  <a:pt x="9480885" y="3045141"/>
                </a:cubicBezTo>
                <a:cubicBezTo>
                  <a:pt x="9483224" y="3301456"/>
                  <a:pt x="9457898" y="3400574"/>
                  <a:pt x="9480885" y="3644578"/>
                </a:cubicBezTo>
                <a:cubicBezTo>
                  <a:pt x="9503872" y="3888582"/>
                  <a:pt x="9408574" y="4377049"/>
                  <a:pt x="9480885" y="4795498"/>
                </a:cubicBezTo>
                <a:cubicBezTo>
                  <a:pt x="9414278" y="4811959"/>
                  <a:pt x="9241204" y="4778117"/>
                  <a:pt x="9172756" y="4795498"/>
                </a:cubicBezTo>
                <a:cubicBezTo>
                  <a:pt x="9104308" y="4812879"/>
                  <a:pt x="8753757" y="4729004"/>
                  <a:pt x="8580201" y="4795498"/>
                </a:cubicBezTo>
                <a:cubicBezTo>
                  <a:pt x="8406646" y="4861992"/>
                  <a:pt x="8229598" y="4785572"/>
                  <a:pt x="8082454" y="4795498"/>
                </a:cubicBezTo>
                <a:cubicBezTo>
                  <a:pt x="7935310" y="4805424"/>
                  <a:pt x="7822914" y="4782775"/>
                  <a:pt x="7584708" y="4795498"/>
                </a:cubicBezTo>
                <a:cubicBezTo>
                  <a:pt x="7346502" y="4808221"/>
                  <a:pt x="7299346" y="4743152"/>
                  <a:pt x="7086962" y="4795498"/>
                </a:cubicBezTo>
                <a:cubicBezTo>
                  <a:pt x="6874578" y="4847844"/>
                  <a:pt x="6667286" y="4770967"/>
                  <a:pt x="6399597" y="4795498"/>
                </a:cubicBezTo>
                <a:cubicBezTo>
                  <a:pt x="6131909" y="4820029"/>
                  <a:pt x="6022283" y="4752917"/>
                  <a:pt x="5901851" y="4795498"/>
                </a:cubicBezTo>
                <a:cubicBezTo>
                  <a:pt x="5781419" y="4838079"/>
                  <a:pt x="5354034" y="4748630"/>
                  <a:pt x="5214487" y="4795498"/>
                </a:cubicBezTo>
                <a:cubicBezTo>
                  <a:pt x="5074940" y="4842366"/>
                  <a:pt x="4922772" y="4739897"/>
                  <a:pt x="4716740" y="4795498"/>
                </a:cubicBezTo>
                <a:cubicBezTo>
                  <a:pt x="4510708" y="4851099"/>
                  <a:pt x="4246541" y="4780940"/>
                  <a:pt x="4124185" y="4795498"/>
                </a:cubicBezTo>
                <a:cubicBezTo>
                  <a:pt x="4001829" y="4810056"/>
                  <a:pt x="3963030" y="4770446"/>
                  <a:pt x="3816056" y="4795498"/>
                </a:cubicBezTo>
                <a:cubicBezTo>
                  <a:pt x="3669083" y="4820550"/>
                  <a:pt x="3654491" y="4787600"/>
                  <a:pt x="3507927" y="4795498"/>
                </a:cubicBezTo>
                <a:cubicBezTo>
                  <a:pt x="3361363" y="4803396"/>
                  <a:pt x="3234040" y="4739342"/>
                  <a:pt x="3010181" y="4795498"/>
                </a:cubicBezTo>
                <a:cubicBezTo>
                  <a:pt x="2786322" y="4851654"/>
                  <a:pt x="2515594" y="4793782"/>
                  <a:pt x="2322817" y="4795498"/>
                </a:cubicBezTo>
                <a:cubicBezTo>
                  <a:pt x="2130040" y="4797214"/>
                  <a:pt x="1839792" y="4722207"/>
                  <a:pt x="1635453" y="4795498"/>
                </a:cubicBezTo>
                <a:cubicBezTo>
                  <a:pt x="1431114" y="4868789"/>
                  <a:pt x="1080260" y="4753123"/>
                  <a:pt x="853280" y="4795498"/>
                </a:cubicBezTo>
                <a:cubicBezTo>
                  <a:pt x="626300" y="4837873"/>
                  <a:pt x="609863" y="4783182"/>
                  <a:pt x="545151" y="4795498"/>
                </a:cubicBezTo>
                <a:cubicBezTo>
                  <a:pt x="480439" y="4807814"/>
                  <a:pt x="112557" y="4732015"/>
                  <a:pt x="0" y="4795498"/>
                </a:cubicBezTo>
                <a:cubicBezTo>
                  <a:pt x="-11100" y="4693547"/>
                  <a:pt x="2659" y="4516968"/>
                  <a:pt x="0" y="4291971"/>
                </a:cubicBezTo>
                <a:cubicBezTo>
                  <a:pt x="-2659" y="4066974"/>
                  <a:pt x="52020" y="3930919"/>
                  <a:pt x="0" y="3788443"/>
                </a:cubicBezTo>
                <a:cubicBezTo>
                  <a:pt x="-52020" y="3645967"/>
                  <a:pt x="9582" y="3523298"/>
                  <a:pt x="0" y="3284916"/>
                </a:cubicBezTo>
                <a:cubicBezTo>
                  <a:pt x="-9582" y="3046534"/>
                  <a:pt x="60545" y="2811159"/>
                  <a:pt x="0" y="2589569"/>
                </a:cubicBezTo>
                <a:cubicBezTo>
                  <a:pt x="-60545" y="2367979"/>
                  <a:pt x="67634" y="2151916"/>
                  <a:pt x="0" y="1990132"/>
                </a:cubicBezTo>
                <a:cubicBezTo>
                  <a:pt x="-67634" y="1828348"/>
                  <a:pt x="16915" y="1622841"/>
                  <a:pt x="0" y="1438649"/>
                </a:cubicBezTo>
                <a:cubicBezTo>
                  <a:pt x="-16915" y="1254457"/>
                  <a:pt x="75146" y="928629"/>
                  <a:pt x="0" y="791257"/>
                </a:cubicBezTo>
                <a:cubicBezTo>
                  <a:pt x="-75146" y="653885"/>
                  <a:pt x="84854" y="387736"/>
                  <a:pt x="0" y="0"/>
                </a:cubicBezTo>
                <a:close/>
              </a:path>
            </a:pathLst>
          </a:custGeom>
          <a:noFill/>
          <a:ln>
            <a:noFill/>
            <a:extLst>
              <a:ext uri="{C807C97D-BFC1-408E-A445-0C87EB9F89A2}">
                <ask:lineSketchStyleProps xmlns:ask="http://schemas.microsoft.com/office/drawing/2018/sketchyshapes" sd="462506535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lIns="360000" tIns="180000" rIns="360000" bIns="180000" rtlCol="0">
            <a:spAutoFit/>
          </a:bodyPr>
          <a:lstStyle/>
          <a:p>
            <a:pPr algn="just"/>
            <a:r>
              <a:rPr lang="en-GB" sz="3600" i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“But I am here for a vocational reason. I love knowledge and learning about new topics. The Universe has fascinated me since I was child.”</a:t>
            </a:r>
          </a:p>
          <a:p>
            <a:pPr algn="just"/>
            <a:endParaRPr lang="en-GB" sz="3600" i="1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GB" sz="3600" i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“Being such a vocational career, few people give it up, but you have to make a big effort.”</a:t>
            </a:r>
          </a:p>
          <a:p>
            <a:pPr algn="just"/>
            <a:endParaRPr lang="en-GB" sz="3600" i="1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en-GB" sz="3600" i="1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03C09CA7-E416-03EB-FB78-93E56C1D72C2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7728348" y="1314865"/>
            <a:ext cx="1665316" cy="1665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9212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Light Bulb Icon Vector Light Bulb Ideas Symbol Illustration, Black ...">
            <a:extLst>
              <a:ext uri="{FF2B5EF4-FFF2-40B4-BE49-F238E27FC236}">
                <a16:creationId xmlns:a16="http://schemas.microsoft.com/office/drawing/2014/main" id="{A469A231-8C3E-D195-9540-52CE033112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57690" y="3715132"/>
            <a:ext cx="1312973" cy="1312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Light Bulb Icon Vector Light Bulb Ideas Symbol Illustration, Black ...">
            <a:extLst>
              <a:ext uri="{FF2B5EF4-FFF2-40B4-BE49-F238E27FC236}">
                <a16:creationId xmlns:a16="http://schemas.microsoft.com/office/drawing/2014/main" id="{BD2E9A8E-FAD9-8022-C745-59584E5A45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32716" y="3592040"/>
            <a:ext cx="1312973" cy="1312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fondo_pag.png" descr="fondo_pag.png">
            <a:extLst>
              <a:ext uri="{FF2B5EF4-FFF2-40B4-BE49-F238E27FC236}">
                <a16:creationId xmlns:a16="http://schemas.microsoft.com/office/drawing/2014/main" id="{96D3CC56-57B8-F514-3F22-FA01CA0A536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90538" r="93130"/>
          <a:stretch/>
        </p:blipFill>
        <p:spPr>
          <a:xfrm>
            <a:off x="23466951" y="12768762"/>
            <a:ext cx="917049" cy="947238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A6791C20-F53F-A702-7AD9-451AC007A9D8}"/>
              </a:ext>
            </a:extLst>
          </p:cNvPr>
          <p:cNvSpPr/>
          <p:nvPr/>
        </p:nvSpPr>
        <p:spPr>
          <a:xfrm>
            <a:off x="22428648" y="12768762"/>
            <a:ext cx="930138" cy="947238"/>
          </a:xfrm>
          <a:prstGeom prst="rect">
            <a:avLst/>
          </a:prstGeom>
          <a:solidFill>
            <a:srgbClr val="0065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Número de diapositiva">
            <a:extLst>
              <a:ext uri="{FF2B5EF4-FFF2-40B4-BE49-F238E27FC236}">
                <a16:creationId xmlns:a16="http://schemas.microsoft.com/office/drawing/2014/main" id="{8F0C4BB8-5B72-6FED-5D30-421587D6A1AC}"/>
              </a:ext>
            </a:extLst>
          </p:cNvPr>
          <p:cNvSpPr txBox="1">
            <a:spLocks/>
          </p:cNvSpPr>
          <p:nvPr/>
        </p:nvSpPr>
        <p:spPr>
          <a:xfrm>
            <a:off x="22428648" y="12768762"/>
            <a:ext cx="930138" cy="947238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marL="0" algn="r" defTabSz="914400" rtl="0" eaLnBrk="1" latinLnBrk="0" hangingPunct="1"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lang="es-ES" sz="3200" b="0" i="0" u="none" strike="noStrike" kern="1200" cap="none" spc="0" normalizeH="0" baseline="0" noProof="0" smtClean="0">
                <a:ln>
                  <a:noFill/>
                </a:ln>
                <a:solidFill>
                  <a:srgbClr val="FFA100"/>
                </a:solidFill>
                <a:effectLst/>
                <a:uLnTx/>
                <a:uFillTx/>
                <a:latin typeface="Rubik" pitchFamily="2" charset="-79"/>
                <a:ea typeface="+mn-ea"/>
                <a:cs typeface="Rubik" pitchFamily="2" charset="-79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s-ES" sz="3200" b="0" i="0" u="none" strike="noStrike" kern="1200" cap="none" spc="0" normalizeH="0" baseline="0" noProof="0">
              <a:ln>
                <a:noFill/>
              </a:ln>
              <a:solidFill>
                <a:srgbClr val="FFA100"/>
              </a:solidFill>
              <a:effectLst/>
              <a:uLnTx/>
              <a:uFillTx/>
              <a:latin typeface="Rubik" pitchFamily="2" charset="-79"/>
              <a:ea typeface="+mn-ea"/>
              <a:cs typeface="Rubik" pitchFamily="2" charset="-79"/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2941C7F2-F3BD-1EA1-1FFE-8157273D850E}"/>
              </a:ext>
            </a:extLst>
          </p:cNvPr>
          <p:cNvSpPr/>
          <p:nvPr/>
        </p:nvSpPr>
        <p:spPr>
          <a:xfrm>
            <a:off x="778142" y="1375825"/>
            <a:ext cx="6058088" cy="191717"/>
          </a:xfrm>
          <a:prstGeom prst="rect">
            <a:avLst/>
          </a:prstGeom>
          <a:solidFill>
            <a:srgbClr val="FFA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D7F2C6F-2CB7-9E8F-00A7-2144B3FE931B}"/>
              </a:ext>
            </a:extLst>
          </p:cNvPr>
          <p:cNvSpPr txBox="1"/>
          <p:nvPr/>
        </p:nvSpPr>
        <p:spPr>
          <a:xfrm>
            <a:off x="11029751" y="2278738"/>
            <a:ext cx="77182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sz="8800" b="1">
              <a:solidFill>
                <a:srgbClr val="FF0000"/>
              </a:solidFill>
            </a:endParaRPr>
          </a:p>
        </p:txBody>
      </p:sp>
      <p:sp>
        <p:nvSpPr>
          <p:cNvPr id="6" name="Google Shape;563;p37">
            <a:extLst>
              <a:ext uri="{FF2B5EF4-FFF2-40B4-BE49-F238E27FC236}">
                <a16:creationId xmlns:a16="http://schemas.microsoft.com/office/drawing/2014/main" id="{2999FDB0-E36A-9271-C701-C1BE80828A4F}"/>
              </a:ext>
            </a:extLst>
          </p:cNvPr>
          <p:cNvSpPr txBox="1">
            <a:spLocks/>
          </p:cNvSpPr>
          <p:nvPr/>
        </p:nvSpPr>
        <p:spPr>
          <a:xfrm>
            <a:off x="551405" y="-4074"/>
            <a:ext cx="14022400" cy="2043200"/>
          </a:xfrm>
          <a:prstGeom prst="rect">
            <a:avLst/>
          </a:prstGeom>
        </p:spPr>
        <p:txBody>
          <a:bodyPr spcFirstLastPara="1" vert="horz" wrap="square" lIns="243800" tIns="243800" rIns="243800" bIns="243800" rtlCol="0" anchor="ctr" anchorCtr="0">
            <a:noAutofit/>
          </a:bodyPr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1828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4400" b="1">
                <a:solidFill>
                  <a:srgbClr val="5B9BD5">
                    <a:lumMod val="50000"/>
                  </a:srgbClr>
                </a:solidFill>
                <a:latin typeface="Calibri" panose="020F0502020204030204"/>
              </a:rPr>
              <a:t>MOTIVATION</a:t>
            </a:r>
            <a:endParaRPr kumimoji="0" lang="es-ES" sz="4400" b="0" i="0" u="none" strike="noStrike" kern="1200" cap="none" spc="0" normalizeH="0" baseline="0" noProof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j-ea"/>
              <a:cs typeface="+mj-cs"/>
            </a:endParaRPr>
          </a:p>
        </p:txBody>
      </p:sp>
      <p:graphicFrame>
        <p:nvGraphicFramePr>
          <p:cNvPr id="11" name="Gráfico 10">
            <a:extLst>
              <a:ext uri="{FF2B5EF4-FFF2-40B4-BE49-F238E27FC236}">
                <a16:creationId xmlns:a16="http://schemas.microsoft.com/office/drawing/2014/main" id="{594BEBAD-4658-1A82-9178-3D75E517B55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75342759"/>
              </p:ext>
            </p:extLst>
          </p:nvPr>
        </p:nvGraphicFramePr>
        <p:xfrm>
          <a:off x="6663399" y="2873558"/>
          <a:ext cx="8211103" cy="93981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" name="CuadroTexto 1">
            <a:extLst>
              <a:ext uri="{FF2B5EF4-FFF2-40B4-BE49-F238E27FC236}">
                <a16:creationId xmlns:a16="http://schemas.microsoft.com/office/drawing/2014/main" id="{7DCB017A-91AD-26E7-65BD-F3280434CD6E}"/>
              </a:ext>
            </a:extLst>
          </p:cNvPr>
          <p:cNvSpPr txBox="1"/>
          <p:nvPr/>
        </p:nvSpPr>
        <p:spPr>
          <a:xfrm>
            <a:off x="778142" y="3725288"/>
            <a:ext cx="30118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800" b="0" i="0" u="none" strike="noStrike" baseline="0">
                <a:solidFill>
                  <a:srgbClr val="000000"/>
                </a:solidFill>
                <a:latin typeface="Calibri" panose="020F0502020204030204" pitchFamily="34" charset="0"/>
              </a:rPr>
              <a:t>	</a:t>
            </a:r>
          </a:p>
          <a:p>
            <a:endParaRPr lang="es-ES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1008B37D-EC82-8CA0-BEAF-09858CEA2F30}"/>
              </a:ext>
            </a:extLst>
          </p:cNvPr>
          <p:cNvSpPr txBox="1"/>
          <p:nvPr/>
        </p:nvSpPr>
        <p:spPr>
          <a:xfrm>
            <a:off x="769823" y="3419025"/>
            <a:ext cx="6835362" cy="76913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spcAft>
                <a:spcPts val="600"/>
              </a:spcAft>
            </a:pPr>
            <a:r>
              <a:rPr lang="en-US" sz="4000" dirty="0"/>
              <a:t>Personal satisfaction</a:t>
            </a:r>
          </a:p>
          <a:p>
            <a:pPr>
              <a:lnSpc>
                <a:spcPct val="200000"/>
              </a:lnSpc>
              <a:spcAft>
                <a:spcPts val="600"/>
              </a:spcAft>
            </a:pPr>
            <a:r>
              <a:rPr lang="en-US" sz="4000" dirty="0"/>
              <a:t>Research is part of my job</a:t>
            </a:r>
          </a:p>
          <a:p>
            <a:pPr>
              <a:lnSpc>
                <a:spcPct val="200000"/>
              </a:lnSpc>
              <a:spcAft>
                <a:spcPts val="600"/>
              </a:spcAft>
            </a:pPr>
            <a:r>
              <a:rPr lang="en-US" sz="4000" dirty="0"/>
              <a:t>Financial Rewards</a:t>
            </a:r>
          </a:p>
          <a:p>
            <a:pPr>
              <a:lnSpc>
                <a:spcPct val="200000"/>
              </a:lnSpc>
              <a:spcAft>
                <a:spcPts val="600"/>
              </a:spcAft>
            </a:pPr>
            <a:r>
              <a:rPr lang="en-US" sz="4000" dirty="0"/>
              <a:t>Research Merits</a:t>
            </a:r>
          </a:p>
          <a:p>
            <a:pPr>
              <a:lnSpc>
                <a:spcPct val="200000"/>
              </a:lnSpc>
              <a:spcAft>
                <a:spcPts val="600"/>
              </a:spcAft>
            </a:pPr>
            <a:r>
              <a:rPr lang="en-US" sz="4000" dirty="0"/>
              <a:t>Promotion</a:t>
            </a:r>
          </a:p>
          <a:p>
            <a:pPr>
              <a:lnSpc>
                <a:spcPct val="200000"/>
              </a:lnSpc>
              <a:spcAft>
                <a:spcPts val="600"/>
              </a:spcAft>
            </a:pPr>
            <a:r>
              <a:rPr lang="en-US" sz="4000" dirty="0"/>
              <a:t>Recognition</a:t>
            </a:r>
            <a:endParaRPr lang="es-ES" sz="4000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D970A32-F7FE-6EE8-74D5-BB2D2E4170F4}"/>
              </a:ext>
            </a:extLst>
          </p:cNvPr>
          <p:cNvSpPr txBox="1"/>
          <p:nvPr/>
        </p:nvSpPr>
        <p:spPr>
          <a:xfrm>
            <a:off x="691042" y="2553657"/>
            <a:ext cx="693272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b="1" dirty="0"/>
              <a:t>I conduct research because/for…</a:t>
            </a:r>
            <a:endParaRPr lang="es-ES" sz="3800" b="1" dirty="0"/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BD2F8BA7-153D-A8D7-486E-1B7E6AD9FCD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71167293"/>
              </p:ext>
            </p:extLst>
          </p:nvPr>
        </p:nvGraphicFramePr>
        <p:xfrm>
          <a:off x="15437596" y="2900393"/>
          <a:ext cx="8795557" cy="93981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451998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Light Bulb Icon Vector Light Bulb Ideas Symbol Illustration, Black ...">
            <a:extLst>
              <a:ext uri="{FF2B5EF4-FFF2-40B4-BE49-F238E27FC236}">
                <a16:creationId xmlns:a16="http://schemas.microsoft.com/office/drawing/2014/main" id="{02494DDC-B009-8C59-50B9-53F40E925A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39551" y="496633"/>
            <a:ext cx="2404920" cy="2404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fondo_pag.png" descr="fondo_pag.png">
            <a:extLst>
              <a:ext uri="{FF2B5EF4-FFF2-40B4-BE49-F238E27FC236}">
                <a16:creationId xmlns:a16="http://schemas.microsoft.com/office/drawing/2014/main" id="{96D3CC56-57B8-F514-3F22-FA01CA0A536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90538" r="93130"/>
          <a:stretch/>
        </p:blipFill>
        <p:spPr>
          <a:xfrm>
            <a:off x="23466951" y="12768762"/>
            <a:ext cx="917049" cy="947238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A6791C20-F53F-A702-7AD9-451AC007A9D8}"/>
              </a:ext>
            </a:extLst>
          </p:cNvPr>
          <p:cNvSpPr/>
          <p:nvPr/>
        </p:nvSpPr>
        <p:spPr>
          <a:xfrm>
            <a:off x="22428648" y="12768762"/>
            <a:ext cx="930138" cy="947238"/>
          </a:xfrm>
          <a:prstGeom prst="rect">
            <a:avLst/>
          </a:prstGeom>
          <a:solidFill>
            <a:srgbClr val="0065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Número de diapositiva">
            <a:extLst>
              <a:ext uri="{FF2B5EF4-FFF2-40B4-BE49-F238E27FC236}">
                <a16:creationId xmlns:a16="http://schemas.microsoft.com/office/drawing/2014/main" id="{8F0C4BB8-5B72-6FED-5D30-421587D6A1AC}"/>
              </a:ext>
            </a:extLst>
          </p:cNvPr>
          <p:cNvSpPr txBox="1">
            <a:spLocks/>
          </p:cNvSpPr>
          <p:nvPr/>
        </p:nvSpPr>
        <p:spPr>
          <a:xfrm>
            <a:off x="22428648" y="12768762"/>
            <a:ext cx="930138" cy="947238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marL="0" algn="r" defTabSz="914400" rtl="0" eaLnBrk="1" latinLnBrk="0" hangingPunct="1"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lang="es-ES" sz="3200" b="0" i="0" u="none" strike="noStrike" kern="1200" cap="none" spc="0" normalizeH="0" baseline="0" noProof="0" smtClean="0">
                <a:ln>
                  <a:noFill/>
                </a:ln>
                <a:solidFill>
                  <a:srgbClr val="FFA100"/>
                </a:solidFill>
                <a:effectLst/>
                <a:uLnTx/>
                <a:uFillTx/>
                <a:latin typeface="Rubik" pitchFamily="2" charset="-79"/>
                <a:ea typeface="+mn-ea"/>
                <a:cs typeface="Rubik" pitchFamily="2" charset="-79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s-ES" sz="3200" b="0" i="0" u="none" strike="noStrike" kern="1200" cap="none" spc="0" normalizeH="0" baseline="0" noProof="0">
              <a:ln>
                <a:noFill/>
              </a:ln>
              <a:solidFill>
                <a:srgbClr val="FFA100"/>
              </a:solidFill>
              <a:effectLst/>
              <a:uLnTx/>
              <a:uFillTx/>
              <a:latin typeface="Rubik" pitchFamily="2" charset="-79"/>
              <a:ea typeface="+mn-ea"/>
              <a:cs typeface="Rubik" pitchFamily="2" charset="-79"/>
            </a:endParaRPr>
          </a:p>
        </p:txBody>
      </p:sp>
      <p:graphicFrame>
        <p:nvGraphicFramePr>
          <p:cNvPr id="18" name="Gráfico 17">
            <a:extLst>
              <a:ext uri="{FF2B5EF4-FFF2-40B4-BE49-F238E27FC236}">
                <a16:creationId xmlns:a16="http://schemas.microsoft.com/office/drawing/2014/main" id="{C0DD92D4-F5FB-F6DA-6C71-21220059B17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03005511"/>
              </p:ext>
            </p:extLst>
          </p:nvPr>
        </p:nvGraphicFramePr>
        <p:xfrm>
          <a:off x="8904563" y="2440593"/>
          <a:ext cx="7512387" cy="98992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2" name="CuadroTexto 11">
            <a:extLst>
              <a:ext uri="{FF2B5EF4-FFF2-40B4-BE49-F238E27FC236}">
                <a16:creationId xmlns:a16="http://schemas.microsoft.com/office/drawing/2014/main" id="{2FB4E5D3-45EE-D3CA-AA64-EADBBA5E51C5}"/>
              </a:ext>
            </a:extLst>
          </p:cNvPr>
          <p:cNvSpPr txBox="1"/>
          <p:nvPr/>
        </p:nvSpPr>
        <p:spPr>
          <a:xfrm>
            <a:off x="680621" y="2820064"/>
            <a:ext cx="7798881" cy="83928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300"/>
              <a:t>I can relate facts and draw conclusions</a:t>
            </a:r>
          </a:p>
          <a:p>
            <a:pPr>
              <a:lnSpc>
                <a:spcPct val="150000"/>
              </a:lnSpc>
            </a:pPr>
            <a:r>
              <a:rPr lang="en-US" sz="3300"/>
              <a:t>I can present and communicate results</a:t>
            </a:r>
          </a:p>
          <a:p>
            <a:pPr>
              <a:lnSpc>
                <a:spcPct val="150000"/>
              </a:lnSpc>
            </a:pPr>
            <a:r>
              <a:rPr lang="en-US" sz="3300"/>
              <a:t>I can conduct research independently</a:t>
            </a:r>
          </a:p>
          <a:p>
            <a:pPr>
              <a:lnSpc>
                <a:spcPct val="150000"/>
              </a:lnSpc>
            </a:pPr>
            <a:r>
              <a:rPr lang="en-US" sz="3300"/>
              <a:t>I can identify research topics </a:t>
            </a:r>
          </a:p>
          <a:p>
            <a:pPr>
              <a:lnSpc>
                <a:spcPct val="150000"/>
              </a:lnSpc>
            </a:pPr>
            <a:r>
              <a:rPr lang="en-US" sz="3300"/>
              <a:t>I can gather and manage information</a:t>
            </a:r>
          </a:p>
          <a:p>
            <a:pPr>
              <a:lnSpc>
                <a:spcPct val="150000"/>
              </a:lnSpc>
            </a:pPr>
            <a:r>
              <a:rPr lang="en-US" sz="3300"/>
              <a:t>I know how to conduct research</a:t>
            </a:r>
          </a:p>
          <a:p>
            <a:pPr>
              <a:lnSpc>
                <a:spcPct val="150000"/>
              </a:lnSpc>
            </a:pPr>
            <a:r>
              <a:rPr lang="en-US" sz="3300"/>
              <a:t>I can fluently interact with other researchers</a:t>
            </a:r>
          </a:p>
          <a:p>
            <a:pPr>
              <a:lnSpc>
                <a:spcPct val="150000"/>
              </a:lnSpc>
            </a:pPr>
            <a:r>
              <a:rPr lang="en-US" sz="3300"/>
              <a:t>I have training in methods and techniques</a:t>
            </a:r>
          </a:p>
          <a:p>
            <a:pPr>
              <a:lnSpc>
                <a:spcPct val="150000"/>
              </a:lnSpc>
            </a:pPr>
            <a:r>
              <a:rPr lang="en-US" sz="3300"/>
              <a:t>I can adapt to changes </a:t>
            </a:r>
          </a:p>
          <a:p>
            <a:pPr>
              <a:lnSpc>
                <a:spcPct val="150000"/>
              </a:lnSpc>
            </a:pPr>
            <a:r>
              <a:rPr lang="en-US" sz="3300"/>
              <a:t>I have the theoretical background necessary </a:t>
            </a:r>
          </a:p>
          <a:p>
            <a:pPr>
              <a:lnSpc>
                <a:spcPct val="150000"/>
              </a:lnSpc>
            </a:pPr>
            <a:r>
              <a:rPr lang="en-US" sz="3300"/>
              <a:t>I know the most relevant publications</a:t>
            </a:r>
            <a:endParaRPr lang="es-ES" sz="3300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4D65991A-B4AD-343E-04D0-D4223D1DBBD8}"/>
              </a:ext>
            </a:extLst>
          </p:cNvPr>
          <p:cNvSpPr/>
          <p:nvPr/>
        </p:nvSpPr>
        <p:spPr>
          <a:xfrm>
            <a:off x="523345" y="1603235"/>
            <a:ext cx="6058088" cy="191717"/>
          </a:xfrm>
          <a:prstGeom prst="rect">
            <a:avLst/>
          </a:prstGeom>
          <a:solidFill>
            <a:srgbClr val="FFA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Google Shape;563;p37">
            <a:extLst>
              <a:ext uri="{FF2B5EF4-FFF2-40B4-BE49-F238E27FC236}">
                <a16:creationId xmlns:a16="http://schemas.microsoft.com/office/drawing/2014/main" id="{9E5D8AE0-13D4-353C-C352-0AB2DDAE5C75}"/>
              </a:ext>
            </a:extLst>
          </p:cNvPr>
          <p:cNvSpPr txBox="1">
            <a:spLocks/>
          </p:cNvSpPr>
          <p:nvPr/>
        </p:nvSpPr>
        <p:spPr>
          <a:xfrm>
            <a:off x="338782" y="197925"/>
            <a:ext cx="14022400" cy="2043200"/>
          </a:xfrm>
          <a:prstGeom prst="rect">
            <a:avLst/>
          </a:prstGeom>
        </p:spPr>
        <p:txBody>
          <a:bodyPr spcFirstLastPara="1" vert="horz" wrap="square" lIns="243800" tIns="243800" rIns="243800" bIns="243800" rtlCol="0" anchor="ctr" anchorCtr="0">
            <a:noAutofit/>
          </a:bodyPr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1828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4400" b="1">
                <a:solidFill>
                  <a:srgbClr val="5B9BD5">
                    <a:lumMod val="50000"/>
                  </a:srgbClr>
                </a:solidFill>
                <a:latin typeface="Calibri" panose="020F0502020204030204"/>
              </a:rPr>
              <a:t>KNOWLEDGE AND SKILLS</a:t>
            </a:r>
            <a:endParaRPr kumimoji="0" lang="es-ES" sz="4400" b="0" i="0" u="none" strike="noStrike" kern="1200" cap="none" spc="0" normalizeH="0" baseline="0" noProof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j-ea"/>
              <a:cs typeface="+mj-cs"/>
            </a:endParaRPr>
          </a:p>
        </p:txBody>
      </p:sp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437F60CA-436C-DF70-D1A9-64DA6A0BB38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89419835"/>
              </p:ext>
            </p:extLst>
          </p:nvPr>
        </p:nvGraphicFramePr>
        <p:xfrm>
          <a:off x="16842011" y="2241125"/>
          <a:ext cx="7512387" cy="9947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4" name="CuadroTexto 3">
            <a:extLst>
              <a:ext uri="{FF2B5EF4-FFF2-40B4-BE49-F238E27FC236}">
                <a16:creationId xmlns:a16="http://schemas.microsoft.com/office/drawing/2014/main" id="{91D9CBA8-E157-131E-B9EC-954F3FAE6A21}"/>
              </a:ext>
            </a:extLst>
          </p:cNvPr>
          <p:cNvSpPr txBox="1"/>
          <p:nvPr/>
        </p:nvSpPr>
        <p:spPr>
          <a:xfrm>
            <a:off x="680621" y="2102039"/>
            <a:ext cx="693272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b="1"/>
              <a:t>In my scientific work…</a:t>
            </a:r>
            <a:endParaRPr lang="es-ES" sz="3800" b="1"/>
          </a:p>
        </p:txBody>
      </p:sp>
    </p:spTree>
    <p:extLst>
      <p:ext uri="{BB962C8B-B14F-4D97-AF65-F5344CB8AC3E}">
        <p14:creationId xmlns:p14="http://schemas.microsoft.com/office/powerpoint/2010/main" val="14244970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A1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Figura"/>
          <p:cNvSpPr/>
          <p:nvPr/>
        </p:nvSpPr>
        <p:spPr>
          <a:xfrm>
            <a:off x="0" y="-17860"/>
            <a:ext cx="4792398" cy="13716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076" y="21600"/>
                </a:moveTo>
                <a:cubicBezTo>
                  <a:pt x="13397" y="21600"/>
                  <a:pt x="10718" y="21600"/>
                  <a:pt x="8038" y="21600"/>
                </a:cubicBezTo>
                <a:cubicBezTo>
                  <a:pt x="5359" y="21600"/>
                  <a:pt x="2679" y="21600"/>
                  <a:pt x="0" y="21600"/>
                </a:cubicBezTo>
                <a:cubicBezTo>
                  <a:pt x="0" y="20967"/>
                  <a:pt x="0" y="20334"/>
                  <a:pt x="0" y="19701"/>
                </a:cubicBezTo>
                <a:cubicBezTo>
                  <a:pt x="0" y="19068"/>
                  <a:pt x="0" y="18435"/>
                  <a:pt x="0" y="17802"/>
                </a:cubicBezTo>
                <a:cubicBezTo>
                  <a:pt x="103" y="17802"/>
                  <a:pt x="206" y="17802"/>
                  <a:pt x="309" y="17802"/>
                </a:cubicBezTo>
                <a:cubicBezTo>
                  <a:pt x="412" y="17802"/>
                  <a:pt x="512" y="17802"/>
                  <a:pt x="615" y="17801"/>
                </a:cubicBezTo>
                <a:cubicBezTo>
                  <a:pt x="715" y="17800"/>
                  <a:pt x="816" y="17799"/>
                  <a:pt x="916" y="17797"/>
                </a:cubicBezTo>
                <a:cubicBezTo>
                  <a:pt x="1019" y="17795"/>
                  <a:pt x="1119" y="17793"/>
                  <a:pt x="1222" y="17791"/>
                </a:cubicBezTo>
                <a:cubicBezTo>
                  <a:pt x="1322" y="17789"/>
                  <a:pt x="1419" y="17787"/>
                  <a:pt x="1519" y="17785"/>
                </a:cubicBezTo>
                <a:cubicBezTo>
                  <a:pt x="1619" y="17783"/>
                  <a:pt x="1717" y="17780"/>
                  <a:pt x="1817" y="17777"/>
                </a:cubicBezTo>
                <a:cubicBezTo>
                  <a:pt x="1917" y="17774"/>
                  <a:pt x="2014" y="17770"/>
                  <a:pt x="2114" y="17766"/>
                </a:cubicBezTo>
                <a:cubicBezTo>
                  <a:pt x="2211" y="17762"/>
                  <a:pt x="2311" y="17758"/>
                  <a:pt x="2409" y="17754"/>
                </a:cubicBezTo>
                <a:cubicBezTo>
                  <a:pt x="2506" y="17750"/>
                  <a:pt x="2600" y="17746"/>
                  <a:pt x="2697" y="17741"/>
                </a:cubicBezTo>
                <a:cubicBezTo>
                  <a:pt x="2791" y="17735"/>
                  <a:pt x="2888" y="17730"/>
                  <a:pt x="2983" y="17724"/>
                </a:cubicBezTo>
                <a:cubicBezTo>
                  <a:pt x="3077" y="17719"/>
                  <a:pt x="3174" y="17713"/>
                  <a:pt x="3268" y="17707"/>
                </a:cubicBezTo>
                <a:cubicBezTo>
                  <a:pt x="3362" y="17700"/>
                  <a:pt x="3457" y="17693"/>
                  <a:pt x="3551" y="17686"/>
                </a:cubicBezTo>
                <a:cubicBezTo>
                  <a:pt x="3645" y="17679"/>
                  <a:pt x="3739" y="17672"/>
                  <a:pt x="3834" y="17664"/>
                </a:cubicBezTo>
                <a:cubicBezTo>
                  <a:pt x="3879" y="17660"/>
                  <a:pt x="3926" y="17656"/>
                  <a:pt x="3972" y="17652"/>
                </a:cubicBezTo>
                <a:cubicBezTo>
                  <a:pt x="4019" y="17648"/>
                  <a:pt x="4066" y="17644"/>
                  <a:pt x="4113" y="17640"/>
                </a:cubicBezTo>
                <a:cubicBezTo>
                  <a:pt x="4202" y="17632"/>
                  <a:pt x="4290" y="17623"/>
                  <a:pt x="4381" y="17614"/>
                </a:cubicBezTo>
                <a:cubicBezTo>
                  <a:pt x="4473" y="17605"/>
                  <a:pt x="4564" y="17596"/>
                  <a:pt x="4658" y="17586"/>
                </a:cubicBezTo>
                <a:cubicBezTo>
                  <a:pt x="4673" y="17566"/>
                  <a:pt x="4687" y="17545"/>
                  <a:pt x="4702" y="17525"/>
                </a:cubicBezTo>
                <a:cubicBezTo>
                  <a:pt x="4743" y="17465"/>
                  <a:pt x="4788" y="17404"/>
                  <a:pt x="4832" y="17344"/>
                </a:cubicBezTo>
                <a:cubicBezTo>
                  <a:pt x="4846" y="17322"/>
                  <a:pt x="4861" y="17300"/>
                  <a:pt x="4876" y="17279"/>
                </a:cubicBezTo>
                <a:cubicBezTo>
                  <a:pt x="4891" y="17257"/>
                  <a:pt x="4905" y="17236"/>
                  <a:pt x="4920" y="17214"/>
                </a:cubicBezTo>
                <a:cubicBezTo>
                  <a:pt x="4936" y="17188"/>
                  <a:pt x="4953" y="17162"/>
                  <a:pt x="4970" y="17135"/>
                </a:cubicBezTo>
                <a:cubicBezTo>
                  <a:pt x="4988" y="17109"/>
                  <a:pt x="5005" y="17083"/>
                  <a:pt x="5023" y="17057"/>
                </a:cubicBezTo>
                <a:cubicBezTo>
                  <a:pt x="5042" y="17027"/>
                  <a:pt x="5061" y="16997"/>
                  <a:pt x="5081" y="16967"/>
                </a:cubicBezTo>
                <a:cubicBezTo>
                  <a:pt x="5100" y="16937"/>
                  <a:pt x="5120" y="16907"/>
                  <a:pt x="5141" y="16878"/>
                </a:cubicBezTo>
                <a:cubicBezTo>
                  <a:pt x="5162" y="16844"/>
                  <a:pt x="5182" y="16811"/>
                  <a:pt x="5203" y="16777"/>
                </a:cubicBezTo>
                <a:cubicBezTo>
                  <a:pt x="5224" y="16744"/>
                  <a:pt x="5245" y="16710"/>
                  <a:pt x="5268" y="16676"/>
                </a:cubicBezTo>
                <a:cubicBezTo>
                  <a:pt x="5290" y="16639"/>
                  <a:pt x="5312" y="16602"/>
                  <a:pt x="5334" y="16565"/>
                </a:cubicBezTo>
                <a:cubicBezTo>
                  <a:pt x="5357" y="16528"/>
                  <a:pt x="5379" y="16491"/>
                  <a:pt x="5403" y="16454"/>
                </a:cubicBezTo>
                <a:cubicBezTo>
                  <a:pt x="5425" y="16414"/>
                  <a:pt x="5448" y="16373"/>
                  <a:pt x="5471" y="16333"/>
                </a:cubicBezTo>
                <a:cubicBezTo>
                  <a:pt x="5494" y="16292"/>
                  <a:pt x="5518" y="16252"/>
                  <a:pt x="5541" y="16211"/>
                </a:cubicBezTo>
                <a:cubicBezTo>
                  <a:pt x="5565" y="16168"/>
                  <a:pt x="5588" y="16124"/>
                  <a:pt x="5612" y="16081"/>
                </a:cubicBezTo>
                <a:cubicBezTo>
                  <a:pt x="5636" y="16037"/>
                  <a:pt x="5661" y="15994"/>
                  <a:pt x="5686" y="15950"/>
                </a:cubicBezTo>
                <a:cubicBezTo>
                  <a:pt x="5733" y="15858"/>
                  <a:pt x="5780" y="15766"/>
                  <a:pt x="5827" y="15673"/>
                </a:cubicBezTo>
                <a:cubicBezTo>
                  <a:pt x="5874" y="15575"/>
                  <a:pt x="5924" y="15478"/>
                  <a:pt x="5974" y="15380"/>
                </a:cubicBezTo>
                <a:cubicBezTo>
                  <a:pt x="6018" y="15278"/>
                  <a:pt x="6065" y="15176"/>
                  <a:pt x="6113" y="15073"/>
                </a:cubicBezTo>
                <a:cubicBezTo>
                  <a:pt x="6160" y="14967"/>
                  <a:pt x="6207" y="14860"/>
                  <a:pt x="6254" y="14754"/>
                </a:cubicBezTo>
                <a:cubicBezTo>
                  <a:pt x="6274" y="14699"/>
                  <a:pt x="6295" y="14644"/>
                  <a:pt x="6316" y="14589"/>
                </a:cubicBezTo>
                <a:cubicBezTo>
                  <a:pt x="6337" y="14534"/>
                  <a:pt x="6358" y="14479"/>
                  <a:pt x="6380" y="14424"/>
                </a:cubicBezTo>
                <a:cubicBezTo>
                  <a:pt x="6400" y="14368"/>
                  <a:pt x="6419" y="14311"/>
                  <a:pt x="6440" y="14254"/>
                </a:cubicBezTo>
                <a:cubicBezTo>
                  <a:pt x="6460" y="14198"/>
                  <a:pt x="6481" y="14141"/>
                  <a:pt x="6501" y="14084"/>
                </a:cubicBezTo>
                <a:cubicBezTo>
                  <a:pt x="6519" y="14026"/>
                  <a:pt x="6537" y="13968"/>
                  <a:pt x="6554" y="13910"/>
                </a:cubicBezTo>
                <a:cubicBezTo>
                  <a:pt x="6572" y="13852"/>
                  <a:pt x="6590" y="13794"/>
                  <a:pt x="6607" y="13736"/>
                </a:cubicBezTo>
                <a:cubicBezTo>
                  <a:pt x="6623" y="13677"/>
                  <a:pt x="6640" y="13618"/>
                  <a:pt x="6656" y="13558"/>
                </a:cubicBezTo>
                <a:cubicBezTo>
                  <a:pt x="6672" y="13499"/>
                  <a:pt x="6688" y="13439"/>
                  <a:pt x="6704" y="13379"/>
                </a:cubicBezTo>
                <a:cubicBezTo>
                  <a:pt x="6716" y="13320"/>
                  <a:pt x="6729" y="13260"/>
                  <a:pt x="6742" y="13200"/>
                </a:cubicBezTo>
                <a:cubicBezTo>
                  <a:pt x="6754" y="13140"/>
                  <a:pt x="6768" y="13079"/>
                  <a:pt x="6781" y="13019"/>
                </a:cubicBezTo>
                <a:cubicBezTo>
                  <a:pt x="6791" y="12959"/>
                  <a:pt x="6802" y="12898"/>
                  <a:pt x="6812" y="12837"/>
                </a:cubicBezTo>
                <a:cubicBezTo>
                  <a:pt x="6822" y="12776"/>
                  <a:pt x="6832" y="12715"/>
                  <a:pt x="6843" y="12654"/>
                </a:cubicBezTo>
                <a:cubicBezTo>
                  <a:pt x="6850" y="12593"/>
                  <a:pt x="6857" y="12532"/>
                  <a:pt x="6865" y="12470"/>
                </a:cubicBezTo>
                <a:cubicBezTo>
                  <a:pt x="6872" y="12409"/>
                  <a:pt x="6880" y="12348"/>
                  <a:pt x="6887" y="12286"/>
                </a:cubicBezTo>
                <a:cubicBezTo>
                  <a:pt x="6890" y="12225"/>
                  <a:pt x="6893" y="12163"/>
                  <a:pt x="6896" y="12102"/>
                </a:cubicBezTo>
                <a:cubicBezTo>
                  <a:pt x="6899" y="12041"/>
                  <a:pt x="6902" y="11979"/>
                  <a:pt x="6905" y="11918"/>
                </a:cubicBezTo>
                <a:cubicBezTo>
                  <a:pt x="6903" y="11856"/>
                  <a:pt x="6902" y="11795"/>
                  <a:pt x="6902" y="11733"/>
                </a:cubicBezTo>
                <a:cubicBezTo>
                  <a:pt x="6902" y="11672"/>
                  <a:pt x="6902" y="11610"/>
                  <a:pt x="6902" y="11548"/>
                </a:cubicBezTo>
                <a:cubicBezTo>
                  <a:pt x="6896" y="11487"/>
                  <a:pt x="6891" y="11426"/>
                  <a:pt x="6886" y="11365"/>
                </a:cubicBezTo>
                <a:cubicBezTo>
                  <a:pt x="6881" y="11304"/>
                  <a:pt x="6877" y="11242"/>
                  <a:pt x="6872" y="11181"/>
                </a:cubicBezTo>
                <a:cubicBezTo>
                  <a:pt x="6862" y="11120"/>
                  <a:pt x="6852" y="11060"/>
                  <a:pt x="6842" y="10999"/>
                </a:cubicBezTo>
                <a:cubicBezTo>
                  <a:pt x="6832" y="10938"/>
                  <a:pt x="6822" y="10878"/>
                  <a:pt x="6813" y="10817"/>
                </a:cubicBezTo>
                <a:cubicBezTo>
                  <a:pt x="6799" y="10757"/>
                  <a:pt x="6784" y="10697"/>
                  <a:pt x="6769" y="10637"/>
                </a:cubicBezTo>
                <a:cubicBezTo>
                  <a:pt x="6754" y="10578"/>
                  <a:pt x="6740" y="10518"/>
                  <a:pt x="6725" y="10458"/>
                </a:cubicBezTo>
                <a:cubicBezTo>
                  <a:pt x="6704" y="10398"/>
                  <a:pt x="6684" y="10339"/>
                  <a:pt x="6663" y="10280"/>
                </a:cubicBezTo>
                <a:cubicBezTo>
                  <a:pt x="6643" y="10220"/>
                  <a:pt x="6622" y="10161"/>
                  <a:pt x="6601" y="10102"/>
                </a:cubicBezTo>
                <a:cubicBezTo>
                  <a:pt x="6575" y="10044"/>
                  <a:pt x="6548" y="9986"/>
                  <a:pt x="6522" y="9928"/>
                </a:cubicBezTo>
                <a:cubicBezTo>
                  <a:pt x="6495" y="9871"/>
                  <a:pt x="6469" y="9813"/>
                  <a:pt x="6442" y="9755"/>
                </a:cubicBezTo>
                <a:cubicBezTo>
                  <a:pt x="6410" y="9699"/>
                  <a:pt x="6378" y="9642"/>
                  <a:pt x="6345" y="9586"/>
                </a:cubicBezTo>
                <a:cubicBezTo>
                  <a:pt x="6313" y="9529"/>
                  <a:pt x="6280" y="9473"/>
                  <a:pt x="6248" y="9417"/>
                </a:cubicBezTo>
                <a:cubicBezTo>
                  <a:pt x="6210" y="9362"/>
                  <a:pt x="6171" y="9307"/>
                  <a:pt x="6133" y="9252"/>
                </a:cubicBezTo>
                <a:cubicBezTo>
                  <a:pt x="6095" y="9197"/>
                  <a:pt x="6057" y="9142"/>
                  <a:pt x="6018" y="9087"/>
                </a:cubicBezTo>
                <a:cubicBezTo>
                  <a:pt x="5971" y="9034"/>
                  <a:pt x="5925" y="8981"/>
                  <a:pt x="5879" y="8928"/>
                </a:cubicBezTo>
                <a:cubicBezTo>
                  <a:pt x="5833" y="8875"/>
                  <a:pt x="5787" y="8822"/>
                  <a:pt x="5742" y="8769"/>
                </a:cubicBezTo>
                <a:cubicBezTo>
                  <a:pt x="5724" y="8751"/>
                  <a:pt x="5706" y="8733"/>
                  <a:pt x="5689" y="8716"/>
                </a:cubicBezTo>
                <a:cubicBezTo>
                  <a:pt x="5672" y="8698"/>
                  <a:pt x="5655" y="8681"/>
                  <a:pt x="5638" y="8663"/>
                </a:cubicBezTo>
                <a:cubicBezTo>
                  <a:pt x="5619" y="8646"/>
                  <a:pt x="5601" y="8628"/>
                  <a:pt x="5583" y="8611"/>
                </a:cubicBezTo>
                <a:cubicBezTo>
                  <a:pt x="5565" y="8593"/>
                  <a:pt x="5547" y="8576"/>
                  <a:pt x="5530" y="8559"/>
                </a:cubicBezTo>
                <a:cubicBezTo>
                  <a:pt x="5510" y="8542"/>
                  <a:pt x="5491" y="8525"/>
                  <a:pt x="5472" y="8508"/>
                </a:cubicBezTo>
                <a:cubicBezTo>
                  <a:pt x="5453" y="8492"/>
                  <a:pt x="5434" y="8475"/>
                  <a:pt x="5415" y="8458"/>
                </a:cubicBezTo>
                <a:cubicBezTo>
                  <a:pt x="5394" y="8442"/>
                  <a:pt x="5374" y="8425"/>
                  <a:pt x="5353" y="8409"/>
                </a:cubicBezTo>
                <a:cubicBezTo>
                  <a:pt x="5333" y="8393"/>
                  <a:pt x="5313" y="8376"/>
                  <a:pt x="5294" y="8360"/>
                </a:cubicBezTo>
                <a:cubicBezTo>
                  <a:pt x="5272" y="8343"/>
                  <a:pt x="5251" y="8327"/>
                  <a:pt x="5230" y="8310"/>
                </a:cubicBezTo>
                <a:cubicBezTo>
                  <a:pt x="5209" y="8294"/>
                  <a:pt x="5188" y="8278"/>
                  <a:pt x="5167" y="8262"/>
                </a:cubicBezTo>
                <a:cubicBezTo>
                  <a:pt x="5145" y="8246"/>
                  <a:pt x="5123" y="8230"/>
                  <a:pt x="5101" y="8215"/>
                </a:cubicBezTo>
                <a:cubicBezTo>
                  <a:pt x="5079" y="8199"/>
                  <a:pt x="5057" y="8184"/>
                  <a:pt x="5035" y="8168"/>
                </a:cubicBezTo>
                <a:cubicBezTo>
                  <a:pt x="5011" y="8152"/>
                  <a:pt x="4988" y="8137"/>
                  <a:pt x="4965" y="8121"/>
                </a:cubicBezTo>
                <a:cubicBezTo>
                  <a:pt x="4941" y="8106"/>
                  <a:pt x="4919" y="8090"/>
                  <a:pt x="4897" y="8075"/>
                </a:cubicBezTo>
                <a:cubicBezTo>
                  <a:pt x="4873" y="8059"/>
                  <a:pt x="4849" y="8044"/>
                  <a:pt x="4826" y="8029"/>
                </a:cubicBezTo>
                <a:cubicBezTo>
                  <a:pt x="4803" y="8014"/>
                  <a:pt x="4780" y="7999"/>
                  <a:pt x="4758" y="7984"/>
                </a:cubicBezTo>
                <a:cubicBezTo>
                  <a:pt x="4733" y="7969"/>
                  <a:pt x="4708" y="7955"/>
                  <a:pt x="4683" y="7940"/>
                </a:cubicBezTo>
                <a:cubicBezTo>
                  <a:pt x="4659" y="7926"/>
                  <a:pt x="4634" y="7911"/>
                  <a:pt x="4611" y="7897"/>
                </a:cubicBezTo>
                <a:cubicBezTo>
                  <a:pt x="4584" y="7882"/>
                  <a:pt x="4558" y="7868"/>
                  <a:pt x="4532" y="7854"/>
                </a:cubicBezTo>
                <a:cubicBezTo>
                  <a:pt x="4506" y="7839"/>
                  <a:pt x="4480" y="7825"/>
                  <a:pt x="4455" y="7810"/>
                </a:cubicBezTo>
                <a:cubicBezTo>
                  <a:pt x="4428" y="7796"/>
                  <a:pt x="4402" y="7782"/>
                  <a:pt x="4376" y="7768"/>
                </a:cubicBezTo>
                <a:cubicBezTo>
                  <a:pt x="4350" y="7754"/>
                  <a:pt x="4324" y="7740"/>
                  <a:pt x="4299" y="7726"/>
                </a:cubicBezTo>
                <a:cubicBezTo>
                  <a:pt x="4272" y="7712"/>
                  <a:pt x="4246" y="7698"/>
                  <a:pt x="4219" y="7684"/>
                </a:cubicBezTo>
                <a:cubicBezTo>
                  <a:pt x="4193" y="7671"/>
                  <a:pt x="4166" y="7657"/>
                  <a:pt x="4140" y="7644"/>
                </a:cubicBezTo>
                <a:cubicBezTo>
                  <a:pt x="4081" y="7617"/>
                  <a:pt x="4025" y="7590"/>
                  <a:pt x="3969" y="7564"/>
                </a:cubicBezTo>
                <a:cubicBezTo>
                  <a:pt x="3910" y="7538"/>
                  <a:pt x="3854" y="7512"/>
                  <a:pt x="3798" y="7486"/>
                </a:cubicBezTo>
                <a:cubicBezTo>
                  <a:pt x="3739" y="7461"/>
                  <a:pt x="3680" y="7435"/>
                  <a:pt x="3622" y="7410"/>
                </a:cubicBezTo>
                <a:cubicBezTo>
                  <a:pt x="3563" y="7385"/>
                  <a:pt x="3501" y="7361"/>
                  <a:pt x="3442" y="7336"/>
                </a:cubicBezTo>
                <a:cubicBezTo>
                  <a:pt x="3380" y="7312"/>
                  <a:pt x="3318" y="7289"/>
                  <a:pt x="3256" y="7265"/>
                </a:cubicBezTo>
                <a:cubicBezTo>
                  <a:pt x="3195" y="7241"/>
                  <a:pt x="3130" y="7218"/>
                  <a:pt x="3068" y="7194"/>
                </a:cubicBezTo>
                <a:cubicBezTo>
                  <a:pt x="3003" y="7172"/>
                  <a:pt x="2941" y="7149"/>
                  <a:pt x="2877" y="7127"/>
                </a:cubicBezTo>
                <a:cubicBezTo>
                  <a:pt x="2809" y="7105"/>
                  <a:pt x="2741" y="7082"/>
                  <a:pt x="2674" y="7060"/>
                </a:cubicBezTo>
                <a:cubicBezTo>
                  <a:pt x="2606" y="7039"/>
                  <a:pt x="2541" y="7018"/>
                  <a:pt x="2473" y="6998"/>
                </a:cubicBezTo>
                <a:cubicBezTo>
                  <a:pt x="2439" y="6987"/>
                  <a:pt x="2405" y="6976"/>
                  <a:pt x="2370" y="6966"/>
                </a:cubicBezTo>
                <a:cubicBezTo>
                  <a:pt x="2336" y="6956"/>
                  <a:pt x="2301" y="6945"/>
                  <a:pt x="2267" y="6935"/>
                </a:cubicBezTo>
                <a:cubicBezTo>
                  <a:pt x="2197" y="6914"/>
                  <a:pt x="2126" y="6894"/>
                  <a:pt x="2055" y="6874"/>
                </a:cubicBezTo>
                <a:cubicBezTo>
                  <a:pt x="1985" y="6855"/>
                  <a:pt x="1914" y="6835"/>
                  <a:pt x="1843" y="6817"/>
                </a:cubicBezTo>
                <a:cubicBezTo>
                  <a:pt x="1808" y="6807"/>
                  <a:pt x="1772" y="6797"/>
                  <a:pt x="1736" y="6788"/>
                </a:cubicBezTo>
                <a:cubicBezTo>
                  <a:pt x="1700" y="6779"/>
                  <a:pt x="1664" y="6769"/>
                  <a:pt x="1628" y="6760"/>
                </a:cubicBezTo>
                <a:cubicBezTo>
                  <a:pt x="1590" y="6751"/>
                  <a:pt x="1552" y="6742"/>
                  <a:pt x="1515" y="6732"/>
                </a:cubicBezTo>
                <a:cubicBezTo>
                  <a:pt x="1477" y="6723"/>
                  <a:pt x="1440" y="6714"/>
                  <a:pt x="1402" y="6706"/>
                </a:cubicBezTo>
                <a:cubicBezTo>
                  <a:pt x="1365" y="6697"/>
                  <a:pt x="1327" y="6688"/>
                  <a:pt x="1290" y="6679"/>
                </a:cubicBezTo>
                <a:cubicBezTo>
                  <a:pt x="1252" y="6671"/>
                  <a:pt x="1215" y="6662"/>
                  <a:pt x="1178" y="6653"/>
                </a:cubicBezTo>
                <a:cubicBezTo>
                  <a:pt x="1101" y="6636"/>
                  <a:pt x="1028" y="6618"/>
                  <a:pt x="951" y="6602"/>
                </a:cubicBezTo>
                <a:cubicBezTo>
                  <a:pt x="874" y="6585"/>
                  <a:pt x="795" y="6569"/>
                  <a:pt x="718" y="6552"/>
                </a:cubicBezTo>
                <a:cubicBezTo>
                  <a:pt x="639" y="6536"/>
                  <a:pt x="562" y="6520"/>
                  <a:pt x="483" y="6505"/>
                </a:cubicBezTo>
                <a:cubicBezTo>
                  <a:pt x="403" y="6490"/>
                  <a:pt x="324" y="6474"/>
                  <a:pt x="244" y="6460"/>
                </a:cubicBezTo>
                <a:cubicBezTo>
                  <a:pt x="203" y="6452"/>
                  <a:pt x="163" y="6445"/>
                  <a:pt x="122" y="6437"/>
                </a:cubicBezTo>
                <a:cubicBezTo>
                  <a:pt x="82" y="6430"/>
                  <a:pt x="41" y="6423"/>
                  <a:pt x="0" y="6416"/>
                </a:cubicBezTo>
                <a:cubicBezTo>
                  <a:pt x="0" y="5346"/>
                  <a:pt x="0" y="4277"/>
                  <a:pt x="0" y="3208"/>
                </a:cubicBezTo>
                <a:cubicBezTo>
                  <a:pt x="0" y="2139"/>
                  <a:pt x="0" y="1069"/>
                  <a:pt x="0" y="0"/>
                </a:cubicBezTo>
                <a:cubicBezTo>
                  <a:pt x="221" y="11"/>
                  <a:pt x="441" y="23"/>
                  <a:pt x="661" y="34"/>
                </a:cubicBezTo>
                <a:cubicBezTo>
                  <a:pt x="881" y="45"/>
                  <a:pt x="1101" y="57"/>
                  <a:pt x="1322" y="68"/>
                </a:cubicBezTo>
                <a:cubicBezTo>
                  <a:pt x="1535" y="82"/>
                  <a:pt x="1750" y="97"/>
                  <a:pt x="1964" y="112"/>
                </a:cubicBezTo>
                <a:cubicBezTo>
                  <a:pt x="2178" y="126"/>
                  <a:pt x="2392" y="141"/>
                  <a:pt x="2606" y="155"/>
                </a:cubicBezTo>
                <a:cubicBezTo>
                  <a:pt x="2812" y="173"/>
                  <a:pt x="3019" y="191"/>
                  <a:pt x="3226" y="209"/>
                </a:cubicBezTo>
                <a:cubicBezTo>
                  <a:pt x="3432" y="227"/>
                  <a:pt x="3639" y="244"/>
                  <a:pt x="3845" y="262"/>
                </a:cubicBezTo>
                <a:cubicBezTo>
                  <a:pt x="4044" y="283"/>
                  <a:pt x="4243" y="304"/>
                  <a:pt x="4442" y="326"/>
                </a:cubicBezTo>
                <a:cubicBezTo>
                  <a:pt x="4641" y="347"/>
                  <a:pt x="4841" y="368"/>
                  <a:pt x="5041" y="389"/>
                </a:cubicBezTo>
                <a:cubicBezTo>
                  <a:pt x="5232" y="413"/>
                  <a:pt x="5424" y="437"/>
                  <a:pt x="5617" y="461"/>
                </a:cubicBezTo>
                <a:cubicBezTo>
                  <a:pt x="5809" y="485"/>
                  <a:pt x="6002" y="509"/>
                  <a:pt x="6195" y="533"/>
                </a:cubicBezTo>
                <a:cubicBezTo>
                  <a:pt x="6380" y="560"/>
                  <a:pt x="6566" y="587"/>
                  <a:pt x="6751" y="614"/>
                </a:cubicBezTo>
                <a:cubicBezTo>
                  <a:pt x="6937" y="641"/>
                  <a:pt x="7122" y="668"/>
                  <a:pt x="7308" y="695"/>
                </a:cubicBezTo>
                <a:cubicBezTo>
                  <a:pt x="7486" y="726"/>
                  <a:pt x="7665" y="756"/>
                  <a:pt x="7844" y="786"/>
                </a:cubicBezTo>
                <a:cubicBezTo>
                  <a:pt x="8023" y="816"/>
                  <a:pt x="8203" y="846"/>
                  <a:pt x="8383" y="876"/>
                </a:cubicBezTo>
                <a:cubicBezTo>
                  <a:pt x="8553" y="909"/>
                  <a:pt x="8724" y="942"/>
                  <a:pt x="8895" y="975"/>
                </a:cubicBezTo>
                <a:cubicBezTo>
                  <a:pt x="9066" y="1007"/>
                  <a:pt x="9238" y="1040"/>
                  <a:pt x="9410" y="1073"/>
                </a:cubicBezTo>
                <a:cubicBezTo>
                  <a:pt x="9574" y="1108"/>
                  <a:pt x="9738" y="1144"/>
                  <a:pt x="9902" y="1180"/>
                </a:cubicBezTo>
                <a:cubicBezTo>
                  <a:pt x="10067" y="1216"/>
                  <a:pt x="10232" y="1251"/>
                  <a:pt x="10397" y="1287"/>
                </a:cubicBezTo>
                <a:cubicBezTo>
                  <a:pt x="10554" y="1325"/>
                  <a:pt x="10711" y="1363"/>
                  <a:pt x="10868" y="1401"/>
                </a:cubicBezTo>
                <a:cubicBezTo>
                  <a:pt x="11025" y="1439"/>
                  <a:pt x="11181" y="1477"/>
                  <a:pt x="11339" y="1515"/>
                </a:cubicBezTo>
                <a:cubicBezTo>
                  <a:pt x="11490" y="1556"/>
                  <a:pt x="11641" y="1596"/>
                  <a:pt x="11792" y="1637"/>
                </a:cubicBezTo>
                <a:cubicBezTo>
                  <a:pt x="11942" y="1678"/>
                  <a:pt x="12093" y="1718"/>
                  <a:pt x="12243" y="1759"/>
                </a:cubicBezTo>
                <a:cubicBezTo>
                  <a:pt x="12387" y="1802"/>
                  <a:pt x="12531" y="1845"/>
                  <a:pt x="12675" y="1889"/>
                </a:cubicBezTo>
                <a:cubicBezTo>
                  <a:pt x="12819" y="1932"/>
                  <a:pt x="12963" y="1975"/>
                  <a:pt x="13105" y="2018"/>
                </a:cubicBezTo>
                <a:cubicBezTo>
                  <a:pt x="13242" y="2064"/>
                  <a:pt x="13379" y="2110"/>
                  <a:pt x="13516" y="2155"/>
                </a:cubicBezTo>
                <a:cubicBezTo>
                  <a:pt x="13652" y="2201"/>
                  <a:pt x="13789" y="2247"/>
                  <a:pt x="13924" y="2293"/>
                </a:cubicBezTo>
                <a:cubicBezTo>
                  <a:pt x="14054" y="2341"/>
                  <a:pt x="14183" y="2388"/>
                  <a:pt x="14313" y="2436"/>
                </a:cubicBezTo>
                <a:cubicBezTo>
                  <a:pt x="14442" y="2484"/>
                  <a:pt x="14572" y="2532"/>
                  <a:pt x="14701" y="2580"/>
                </a:cubicBezTo>
                <a:cubicBezTo>
                  <a:pt x="14825" y="2630"/>
                  <a:pt x="14948" y="2680"/>
                  <a:pt x="15070" y="2730"/>
                </a:cubicBezTo>
                <a:cubicBezTo>
                  <a:pt x="15193" y="2780"/>
                  <a:pt x="15315" y="2830"/>
                  <a:pt x="15437" y="2880"/>
                </a:cubicBezTo>
                <a:cubicBezTo>
                  <a:pt x="15552" y="2932"/>
                  <a:pt x="15667" y="2984"/>
                  <a:pt x="15782" y="3036"/>
                </a:cubicBezTo>
                <a:cubicBezTo>
                  <a:pt x="15897" y="3089"/>
                  <a:pt x="16012" y="3141"/>
                  <a:pt x="16126" y="3193"/>
                </a:cubicBezTo>
                <a:cubicBezTo>
                  <a:pt x="16235" y="3247"/>
                  <a:pt x="16344" y="3301"/>
                  <a:pt x="16453" y="3355"/>
                </a:cubicBezTo>
                <a:cubicBezTo>
                  <a:pt x="16562" y="3410"/>
                  <a:pt x="16671" y="3464"/>
                  <a:pt x="16780" y="3518"/>
                </a:cubicBezTo>
                <a:cubicBezTo>
                  <a:pt x="16883" y="3574"/>
                  <a:pt x="16985" y="3630"/>
                  <a:pt x="17087" y="3686"/>
                </a:cubicBezTo>
                <a:cubicBezTo>
                  <a:pt x="17189" y="3742"/>
                  <a:pt x="17291" y="3798"/>
                  <a:pt x="17392" y="3854"/>
                </a:cubicBezTo>
                <a:cubicBezTo>
                  <a:pt x="17487" y="3912"/>
                  <a:pt x="17581" y="3970"/>
                  <a:pt x="17675" y="4029"/>
                </a:cubicBezTo>
                <a:cubicBezTo>
                  <a:pt x="17769" y="4087"/>
                  <a:pt x="17862" y="4145"/>
                  <a:pt x="17955" y="4203"/>
                </a:cubicBezTo>
                <a:cubicBezTo>
                  <a:pt x="18043" y="4263"/>
                  <a:pt x="18131" y="4322"/>
                  <a:pt x="18218" y="4382"/>
                </a:cubicBezTo>
                <a:cubicBezTo>
                  <a:pt x="18306" y="4442"/>
                  <a:pt x="18394" y="4501"/>
                  <a:pt x="18482" y="4561"/>
                </a:cubicBezTo>
                <a:cubicBezTo>
                  <a:pt x="18563" y="4622"/>
                  <a:pt x="18643" y="4683"/>
                  <a:pt x="18723" y="4745"/>
                </a:cubicBezTo>
                <a:cubicBezTo>
                  <a:pt x="18804" y="4806"/>
                  <a:pt x="18884" y="4867"/>
                  <a:pt x="18965" y="4929"/>
                </a:cubicBezTo>
                <a:cubicBezTo>
                  <a:pt x="19038" y="4992"/>
                  <a:pt x="19111" y="5055"/>
                  <a:pt x="19184" y="5118"/>
                </a:cubicBezTo>
                <a:cubicBezTo>
                  <a:pt x="19257" y="5180"/>
                  <a:pt x="19330" y="5243"/>
                  <a:pt x="19403" y="5307"/>
                </a:cubicBezTo>
                <a:cubicBezTo>
                  <a:pt x="19471" y="5371"/>
                  <a:pt x="19538" y="5435"/>
                  <a:pt x="19605" y="5500"/>
                </a:cubicBezTo>
                <a:cubicBezTo>
                  <a:pt x="19672" y="5564"/>
                  <a:pt x="19739" y="5629"/>
                  <a:pt x="19807" y="5693"/>
                </a:cubicBezTo>
                <a:cubicBezTo>
                  <a:pt x="19866" y="5759"/>
                  <a:pt x="19925" y="5825"/>
                  <a:pt x="19985" y="5891"/>
                </a:cubicBezTo>
                <a:cubicBezTo>
                  <a:pt x="20045" y="5957"/>
                  <a:pt x="20104" y="6023"/>
                  <a:pt x="20163" y="6088"/>
                </a:cubicBezTo>
                <a:cubicBezTo>
                  <a:pt x="20216" y="6156"/>
                  <a:pt x="20268" y="6223"/>
                  <a:pt x="20321" y="6291"/>
                </a:cubicBezTo>
                <a:cubicBezTo>
                  <a:pt x="20373" y="6358"/>
                  <a:pt x="20425" y="6425"/>
                  <a:pt x="20478" y="6493"/>
                </a:cubicBezTo>
                <a:cubicBezTo>
                  <a:pt x="20524" y="6561"/>
                  <a:pt x="20569" y="6629"/>
                  <a:pt x="20614" y="6698"/>
                </a:cubicBezTo>
                <a:cubicBezTo>
                  <a:pt x="20659" y="6766"/>
                  <a:pt x="20703" y="6835"/>
                  <a:pt x="20749" y="6903"/>
                </a:cubicBezTo>
                <a:cubicBezTo>
                  <a:pt x="20787" y="6973"/>
                  <a:pt x="20826" y="7042"/>
                  <a:pt x="20865" y="7111"/>
                </a:cubicBezTo>
                <a:cubicBezTo>
                  <a:pt x="20904" y="7181"/>
                  <a:pt x="20943" y="7250"/>
                  <a:pt x="20982" y="7320"/>
                </a:cubicBezTo>
                <a:cubicBezTo>
                  <a:pt x="21013" y="7390"/>
                  <a:pt x="21044" y="7461"/>
                  <a:pt x="21076" y="7532"/>
                </a:cubicBezTo>
                <a:cubicBezTo>
                  <a:pt x="21108" y="7603"/>
                  <a:pt x="21139" y="7674"/>
                  <a:pt x="21170" y="7744"/>
                </a:cubicBezTo>
                <a:cubicBezTo>
                  <a:pt x="21195" y="7816"/>
                  <a:pt x="21219" y="7887"/>
                  <a:pt x="21244" y="7959"/>
                </a:cubicBezTo>
                <a:cubicBezTo>
                  <a:pt x="21268" y="8030"/>
                  <a:pt x="21292" y="8102"/>
                  <a:pt x="21317" y="8173"/>
                </a:cubicBezTo>
                <a:cubicBezTo>
                  <a:pt x="21335" y="8246"/>
                  <a:pt x="21353" y="8318"/>
                  <a:pt x="21370" y="8391"/>
                </a:cubicBezTo>
                <a:cubicBezTo>
                  <a:pt x="21388" y="8463"/>
                  <a:pt x="21406" y="8536"/>
                  <a:pt x="21423" y="8609"/>
                </a:cubicBezTo>
                <a:cubicBezTo>
                  <a:pt x="21434" y="8682"/>
                  <a:pt x="21444" y="8755"/>
                  <a:pt x="21454" y="8828"/>
                </a:cubicBezTo>
                <a:cubicBezTo>
                  <a:pt x="21465" y="8901"/>
                  <a:pt x="21475" y="8974"/>
                  <a:pt x="21485" y="9047"/>
                </a:cubicBezTo>
                <a:cubicBezTo>
                  <a:pt x="21494" y="9195"/>
                  <a:pt x="21500" y="9343"/>
                  <a:pt x="21509" y="9491"/>
                </a:cubicBezTo>
                <a:cubicBezTo>
                  <a:pt x="21520" y="9634"/>
                  <a:pt x="21529" y="9777"/>
                  <a:pt x="21541" y="9920"/>
                </a:cubicBezTo>
                <a:cubicBezTo>
                  <a:pt x="21550" y="10056"/>
                  <a:pt x="21556" y="10193"/>
                  <a:pt x="21565" y="10329"/>
                </a:cubicBezTo>
                <a:cubicBezTo>
                  <a:pt x="21571" y="10460"/>
                  <a:pt x="21579" y="10592"/>
                  <a:pt x="21585" y="10723"/>
                </a:cubicBezTo>
                <a:cubicBezTo>
                  <a:pt x="21588" y="10850"/>
                  <a:pt x="21594" y="10976"/>
                  <a:pt x="21597" y="11103"/>
                </a:cubicBezTo>
                <a:cubicBezTo>
                  <a:pt x="21597" y="11227"/>
                  <a:pt x="21600" y="11352"/>
                  <a:pt x="21600" y="11476"/>
                </a:cubicBezTo>
                <a:cubicBezTo>
                  <a:pt x="21600" y="11600"/>
                  <a:pt x="21600" y="11722"/>
                  <a:pt x="21600" y="11845"/>
                </a:cubicBezTo>
                <a:cubicBezTo>
                  <a:pt x="21597" y="11967"/>
                  <a:pt x="21594" y="12089"/>
                  <a:pt x="21591" y="12212"/>
                </a:cubicBezTo>
                <a:cubicBezTo>
                  <a:pt x="21588" y="12335"/>
                  <a:pt x="21588" y="12459"/>
                  <a:pt x="21585" y="12581"/>
                </a:cubicBezTo>
                <a:cubicBezTo>
                  <a:pt x="21582" y="12708"/>
                  <a:pt x="21576" y="12834"/>
                  <a:pt x="21574" y="12960"/>
                </a:cubicBezTo>
                <a:cubicBezTo>
                  <a:pt x="21571" y="13089"/>
                  <a:pt x="21565" y="13219"/>
                  <a:pt x="21562" y="13347"/>
                </a:cubicBezTo>
                <a:cubicBezTo>
                  <a:pt x="21559" y="13482"/>
                  <a:pt x="21553" y="13616"/>
                  <a:pt x="21550" y="13750"/>
                </a:cubicBezTo>
                <a:cubicBezTo>
                  <a:pt x="21547" y="13890"/>
                  <a:pt x="21541" y="14030"/>
                  <a:pt x="21538" y="14170"/>
                </a:cubicBezTo>
                <a:cubicBezTo>
                  <a:pt x="21535" y="14318"/>
                  <a:pt x="21529" y="14467"/>
                  <a:pt x="21526" y="14614"/>
                </a:cubicBezTo>
                <a:cubicBezTo>
                  <a:pt x="21523" y="14771"/>
                  <a:pt x="21518" y="14927"/>
                  <a:pt x="21515" y="15084"/>
                </a:cubicBezTo>
                <a:cubicBezTo>
                  <a:pt x="21515" y="15250"/>
                  <a:pt x="21512" y="15416"/>
                  <a:pt x="21512" y="15582"/>
                </a:cubicBezTo>
                <a:cubicBezTo>
                  <a:pt x="21512" y="15759"/>
                  <a:pt x="21509" y="15937"/>
                  <a:pt x="21509" y="16114"/>
                </a:cubicBezTo>
                <a:cubicBezTo>
                  <a:pt x="21347" y="16114"/>
                  <a:pt x="21185" y="16114"/>
                  <a:pt x="21023" y="16114"/>
                </a:cubicBezTo>
                <a:cubicBezTo>
                  <a:pt x="20852" y="16114"/>
                  <a:pt x="20684" y="16114"/>
                  <a:pt x="20514" y="16114"/>
                </a:cubicBezTo>
                <a:cubicBezTo>
                  <a:pt x="20340" y="16114"/>
                  <a:pt x="20166" y="16114"/>
                  <a:pt x="19992" y="16114"/>
                </a:cubicBezTo>
                <a:cubicBezTo>
                  <a:pt x="19816" y="16114"/>
                  <a:pt x="19639" y="16114"/>
                  <a:pt x="19462" y="16114"/>
                </a:cubicBezTo>
                <a:cubicBezTo>
                  <a:pt x="19286" y="16114"/>
                  <a:pt x="19106" y="16114"/>
                  <a:pt x="18929" y="16114"/>
                </a:cubicBezTo>
                <a:cubicBezTo>
                  <a:pt x="18756" y="16114"/>
                  <a:pt x="18579" y="16114"/>
                  <a:pt x="18405" y="16114"/>
                </a:cubicBezTo>
                <a:cubicBezTo>
                  <a:pt x="18235" y="16114"/>
                  <a:pt x="18064" y="16114"/>
                  <a:pt x="17893" y="16114"/>
                </a:cubicBezTo>
                <a:cubicBezTo>
                  <a:pt x="17731" y="16114"/>
                  <a:pt x="17569" y="16114"/>
                  <a:pt x="17407" y="16114"/>
                </a:cubicBezTo>
                <a:cubicBezTo>
                  <a:pt x="17254" y="16114"/>
                  <a:pt x="17101" y="16114"/>
                  <a:pt x="16948" y="16114"/>
                </a:cubicBezTo>
                <a:cubicBezTo>
                  <a:pt x="16809" y="16114"/>
                  <a:pt x="16668" y="16114"/>
                  <a:pt x="16527" y="16114"/>
                </a:cubicBezTo>
                <a:cubicBezTo>
                  <a:pt x="16400" y="16114"/>
                  <a:pt x="16274" y="16114"/>
                  <a:pt x="16147" y="16114"/>
                </a:cubicBezTo>
                <a:cubicBezTo>
                  <a:pt x="16041" y="16114"/>
                  <a:pt x="15932" y="16114"/>
                  <a:pt x="15823" y="16114"/>
                </a:cubicBezTo>
                <a:cubicBezTo>
                  <a:pt x="15735" y="16114"/>
                  <a:pt x="15646" y="16114"/>
                  <a:pt x="15555" y="16114"/>
                </a:cubicBezTo>
                <a:cubicBezTo>
                  <a:pt x="15490" y="16114"/>
                  <a:pt x="15423" y="16114"/>
                  <a:pt x="15355" y="16114"/>
                </a:cubicBezTo>
                <a:cubicBezTo>
                  <a:pt x="15314" y="16114"/>
                  <a:pt x="15273" y="16114"/>
                  <a:pt x="15231" y="16114"/>
                </a:cubicBezTo>
                <a:cubicBezTo>
                  <a:pt x="15217" y="16114"/>
                  <a:pt x="15202" y="16114"/>
                  <a:pt x="15184" y="16114"/>
                </a:cubicBezTo>
                <a:cubicBezTo>
                  <a:pt x="15178" y="16121"/>
                  <a:pt x="15172" y="16126"/>
                  <a:pt x="15165" y="16132"/>
                </a:cubicBezTo>
                <a:cubicBezTo>
                  <a:pt x="15158" y="16138"/>
                  <a:pt x="15150" y="16144"/>
                  <a:pt x="15143" y="16149"/>
                </a:cubicBezTo>
                <a:cubicBezTo>
                  <a:pt x="15124" y="16166"/>
                  <a:pt x="15104" y="16183"/>
                  <a:pt x="15084" y="16200"/>
                </a:cubicBezTo>
                <a:cubicBezTo>
                  <a:pt x="15063" y="16217"/>
                  <a:pt x="15043" y="16234"/>
                  <a:pt x="15022" y="16251"/>
                </a:cubicBezTo>
                <a:cubicBezTo>
                  <a:pt x="15009" y="16264"/>
                  <a:pt x="14995" y="16276"/>
                  <a:pt x="14981" y="16288"/>
                </a:cubicBezTo>
                <a:cubicBezTo>
                  <a:pt x="14966" y="16301"/>
                  <a:pt x="14952" y="16313"/>
                  <a:pt x="14937" y="16325"/>
                </a:cubicBezTo>
                <a:cubicBezTo>
                  <a:pt x="14922" y="16340"/>
                  <a:pt x="14907" y="16355"/>
                  <a:pt x="14892" y="16370"/>
                </a:cubicBezTo>
                <a:cubicBezTo>
                  <a:pt x="14877" y="16385"/>
                  <a:pt x="14862" y="16400"/>
                  <a:pt x="14846" y="16415"/>
                </a:cubicBezTo>
                <a:cubicBezTo>
                  <a:pt x="14828" y="16432"/>
                  <a:pt x="14810" y="16449"/>
                  <a:pt x="14793" y="16466"/>
                </a:cubicBezTo>
                <a:cubicBezTo>
                  <a:pt x="14775" y="16483"/>
                  <a:pt x="14757" y="16500"/>
                  <a:pt x="14740" y="16517"/>
                </a:cubicBezTo>
                <a:cubicBezTo>
                  <a:pt x="14722" y="16536"/>
                  <a:pt x="14704" y="16556"/>
                  <a:pt x="14685" y="16575"/>
                </a:cubicBezTo>
                <a:cubicBezTo>
                  <a:pt x="14666" y="16594"/>
                  <a:pt x="14647" y="16614"/>
                  <a:pt x="14628" y="16633"/>
                </a:cubicBezTo>
                <a:cubicBezTo>
                  <a:pt x="14609" y="16654"/>
                  <a:pt x="14589" y="16676"/>
                  <a:pt x="14570" y="16697"/>
                </a:cubicBezTo>
                <a:cubicBezTo>
                  <a:pt x="14551" y="16719"/>
                  <a:pt x="14532" y="16740"/>
                  <a:pt x="14513" y="16761"/>
                </a:cubicBezTo>
                <a:cubicBezTo>
                  <a:pt x="14494" y="16785"/>
                  <a:pt x="14474" y="16808"/>
                  <a:pt x="14454" y="16832"/>
                </a:cubicBezTo>
                <a:cubicBezTo>
                  <a:pt x="14433" y="16855"/>
                  <a:pt x="14413" y="16878"/>
                  <a:pt x="14392" y="16901"/>
                </a:cubicBezTo>
                <a:cubicBezTo>
                  <a:pt x="14373" y="16927"/>
                  <a:pt x="14354" y="16952"/>
                  <a:pt x="14335" y="16978"/>
                </a:cubicBezTo>
                <a:cubicBezTo>
                  <a:pt x="14316" y="17003"/>
                  <a:pt x="14296" y="17028"/>
                  <a:pt x="14277" y="17053"/>
                </a:cubicBezTo>
                <a:cubicBezTo>
                  <a:pt x="14258" y="17081"/>
                  <a:pt x="14239" y="17108"/>
                  <a:pt x="14220" y="17135"/>
                </a:cubicBezTo>
                <a:cubicBezTo>
                  <a:pt x="14200" y="17162"/>
                  <a:pt x="14180" y="17188"/>
                  <a:pt x="14160" y="17215"/>
                </a:cubicBezTo>
                <a:cubicBezTo>
                  <a:pt x="14142" y="17244"/>
                  <a:pt x="14123" y="17273"/>
                  <a:pt x="14105" y="17301"/>
                </a:cubicBezTo>
                <a:cubicBezTo>
                  <a:pt x="14086" y="17330"/>
                  <a:pt x="14067" y="17358"/>
                  <a:pt x="14048" y="17387"/>
                </a:cubicBezTo>
                <a:cubicBezTo>
                  <a:pt x="14031" y="17417"/>
                  <a:pt x="14015" y="17447"/>
                  <a:pt x="13997" y="17478"/>
                </a:cubicBezTo>
                <a:cubicBezTo>
                  <a:pt x="13980" y="17508"/>
                  <a:pt x="13962" y="17538"/>
                  <a:pt x="13945" y="17568"/>
                </a:cubicBezTo>
                <a:cubicBezTo>
                  <a:pt x="13930" y="17599"/>
                  <a:pt x="13914" y="17631"/>
                  <a:pt x="13899" y="17662"/>
                </a:cubicBezTo>
                <a:cubicBezTo>
                  <a:pt x="13883" y="17693"/>
                  <a:pt x="13867" y="17725"/>
                  <a:pt x="13850" y="17756"/>
                </a:cubicBezTo>
                <a:cubicBezTo>
                  <a:pt x="13837" y="17789"/>
                  <a:pt x="13824" y="17822"/>
                  <a:pt x="13811" y="17855"/>
                </a:cubicBezTo>
                <a:cubicBezTo>
                  <a:pt x="13797" y="17888"/>
                  <a:pt x="13784" y="17921"/>
                  <a:pt x="13771" y="17954"/>
                </a:cubicBezTo>
                <a:cubicBezTo>
                  <a:pt x="13761" y="17987"/>
                  <a:pt x="13750" y="18021"/>
                  <a:pt x="13740" y="18055"/>
                </a:cubicBezTo>
                <a:cubicBezTo>
                  <a:pt x="13729" y="18089"/>
                  <a:pt x="13718" y="18123"/>
                  <a:pt x="13706" y="18157"/>
                </a:cubicBezTo>
                <a:cubicBezTo>
                  <a:pt x="13697" y="18192"/>
                  <a:pt x="13688" y="18227"/>
                  <a:pt x="13680" y="18263"/>
                </a:cubicBezTo>
                <a:cubicBezTo>
                  <a:pt x="13671" y="18298"/>
                  <a:pt x="13662" y="18333"/>
                  <a:pt x="13653" y="18368"/>
                </a:cubicBezTo>
                <a:cubicBezTo>
                  <a:pt x="13649" y="18404"/>
                  <a:pt x="13644" y="18440"/>
                  <a:pt x="13639" y="18477"/>
                </a:cubicBezTo>
                <a:cubicBezTo>
                  <a:pt x="13635" y="18513"/>
                  <a:pt x="13630" y="18549"/>
                  <a:pt x="13624" y="18585"/>
                </a:cubicBezTo>
                <a:cubicBezTo>
                  <a:pt x="13622" y="18622"/>
                  <a:pt x="13621" y="18658"/>
                  <a:pt x="13619" y="18695"/>
                </a:cubicBezTo>
                <a:cubicBezTo>
                  <a:pt x="13618" y="18732"/>
                  <a:pt x="13616" y="18769"/>
                  <a:pt x="13615" y="18805"/>
                </a:cubicBezTo>
                <a:cubicBezTo>
                  <a:pt x="13618" y="18843"/>
                  <a:pt x="13621" y="18880"/>
                  <a:pt x="13624" y="18918"/>
                </a:cubicBezTo>
                <a:cubicBezTo>
                  <a:pt x="13627" y="18955"/>
                  <a:pt x="13630" y="18993"/>
                  <a:pt x="13632" y="19031"/>
                </a:cubicBezTo>
                <a:cubicBezTo>
                  <a:pt x="13640" y="19069"/>
                  <a:pt x="13646" y="19107"/>
                  <a:pt x="13653" y="19145"/>
                </a:cubicBezTo>
                <a:cubicBezTo>
                  <a:pt x="13659" y="19184"/>
                  <a:pt x="13665" y="19222"/>
                  <a:pt x="13671" y="19260"/>
                </a:cubicBezTo>
                <a:cubicBezTo>
                  <a:pt x="13684" y="19298"/>
                  <a:pt x="13697" y="19337"/>
                  <a:pt x="13709" y="19376"/>
                </a:cubicBezTo>
                <a:cubicBezTo>
                  <a:pt x="13721" y="19415"/>
                  <a:pt x="13733" y="19454"/>
                  <a:pt x="13744" y="19492"/>
                </a:cubicBezTo>
                <a:cubicBezTo>
                  <a:pt x="13762" y="19531"/>
                  <a:pt x="13779" y="19570"/>
                  <a:pt x="13796" y="19609"/>
                </a:cubicBezTo>
                <a:cubicBezTo>
                  <a:pt x="13812" y="19648"/>
                  <a:pt x="13828" y="19687"/>
                  <a:pt x="13844" y="19726"/>
                </a:cubicBezTo>
                <a:cubicBezTo>
                  <a:pt x="13868" y="19765"/>
                  <a:pt x="13891" y="19805"/>
                  <a:pt x="13913" y="19844"/>
                </a:cubicBezTo>
                <a:cubicBezTo>
                  <a:pt x="13936" y="19883"/>
                  <a:pt x="13958" y="19923"/>
                  <a:pt x="13980" y="19962"/>
                </a:cubicBezTo>
                <a:cubicBezTo>
                  <a:pt x="14009" y="20002"/>
                  <a:pt x="14039" y="20042"/>
                  <a:pt x="14068" y="20081"/>
                </a:cubicBezTo>
                <a:cubicBezTo>
                  <a:pt x="14097" y="20121"/>
                  <a:pt x="14126" y="20160"/>
                  <a:pt x="14154" y="20200"/>
                </a:cubicBezTo>
                <a:cubicBezTo>
                  <a:pt x="14189" y="20240"/>
                  <a:pt x="14224" y="20279"/>
                  <a:pt x="14259" y="20318"/>
                </a:cubicBezTo>
                <a:cubicBezTo>
                  <a:pt x="14294" y="20358"/>
                  <a:pt x="14329" y="20397"/>
                  <a:pt x="14363" y="20437"/>
                </a:cubicBezTo>
                <a:cubicBezTo>
                  <a:pt x="14405" y="20476"/>
                  <a:pt x="14447" y="20515"/>
                  <a:pt x="14489" y="20554"/>
                </a:cubicBezTo>
                <a:cubicBezTo>
                  <a:pt x="14531" y="20594"/>
                  <a:pt x="14572" y="20633"/>
                  <a:pt x="14613" y="20672"/>
                </a:cubicBezTo>
                <a:cubicBezTo>
                  <a:pt x="14663" y="20711"/>
                  <a:pt x="14713" y="20751"/>
                  <a:pt x="14763" y="20790"/>
                </a:cubicBezTo>
                <a:cubicBezTo>
                  <a:pt x="14812" y="20829"/>
                  <a:pt x="14862" y="20869"/>
                  <a:pt x="14910" y="20908"/>
                </a:cubicBezTo>
                <a:cubicBezTo>
                  <a:pt x="14968" y="20947"/>
                  <a:pt x="15025" y="20986"/>
                  <a:pt x="15082" y="21024"/>
                </a:cubicBezTo>
                <a:cubicBezTo>
                  <a:pt x="15139" y="21063"/>
                  <a:pt x="15196" y="21102"/>
                  <a:pt x="15252" y="21141"/>
                </a:cubicBezTo>
                <a:cubicBezTo>
                  <a:pt x="15317" y="21180"/>
                  <a:pt x="15381" y="21218"/>
                  <a:pt x="15446" y="21256"/>
                </a:cubicBezTo>
                <a:cubicBezTo>
                  <a:pt x="15510" y="21295"/>
                  <a:pt x="15574" y="21333"/>
                  <a:pt x="15638" y="21372"/>
                </a:cubicBezTo>
                <a:cubicBezTo>
                  <a:pt x="15711" y="21410"/>
                  <a:pt x="15785" y="21448"/>
                  <a:pt x="15858" y="21486"/>
                </a:cubicBezTo>
                <a:cubicBezTo>
                  <a:pt x="15931" y="21524"/>
                  <a:pt x="16004" y="21562"/>
                  <a:pt x="16076" y="21600"/>
                </a:cubicBezTo>
              </a:path>
            </a:pathLst>
          </a:custGeom>
          <a:solidFill>
            <a:srgbClr val="FFFFFF">
              <a:alpha val="20000"/>
            </a:srgbClr>
          </a:solidFill>
          <a:ln w="12700">
            <a:miter lim="400000"/>
          </a:ln>
        </p:spPr>
        <p:txBody>
          <a:bodyPr lIns="64293" tIns="64293" rIns="64293" bIns="64293" anchor="ctr"/>
          <a:lstStyle/>
          <a:p>
            <a:pPr algn="l" defTabSz="631775">
              <a:lnSpc>
                <a:spcPct val="93000"/>
              </a:lnSpc>
              <a:defRPr b="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46" name="Título de área"/>
          <p:cNvSpPr txBox="1"/>
          <p:nvPr/>
        </p:nvSpPr>
        <p:spPr>
          <a:xfrm>
            <a:off x="4554701" y="5174672"/>
            <a:ext cx="14258598" cy="16215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 anchor="ctr">
            <a:spAutoFit/>
          </a:bodyPr>
          <a:lstStyle>
            <a:lvl1pPr>
              <a:defRPr sz="5600" b="0">
                <a:solidFill>
                  <a:srgbClr val="0066A1"/>
                </a:solidFill>
                <a:latin typeface="+mn-lt"/>
                <a:ea typeface="+mn-ea"/>
                <a:cs typeface="+mn-cs"/>
                <a:sym typeface="Rubik Bold"/>
              </a:defRPr>
            </a:lvl1pPr>
          </a:lstStyle>
          <a:p>
            <a:pPr algn="ctr"/>
            <a:r>
              <a:rPr lang="es-ES" sz="9600" b="1" spc="300">
                <a:cs typeface="Rubik" pitchFamily="2" charset="-79"/>
              </a:rPr>
              <a:t>SOCIAL CAPITAL</a:t>
            </a:r>
            <a:endParaRPr sz="9600" b="1" spc="300">
              <a:cs typeface="Rubik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695881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: esquinas redondeadas 12">
            <a:extLst>
              <a:ext uri="{FF2B5EF4-FFF2-40B4-BE49-F238E27FC236}">
                <a16:creationId xmlns:a16="http://schemas.microsoft.com/office/drawing/2014/main" id="{F06F3DBF-549E-6F04-CC0A-C49AE871414F}"/>
              </a:ext>
            </a:extLst>
          </p:cNvPr>
          <p:cNvSpPr/>
          <p:nvPr/>
        </p:nvSpPr>
        <p:spPr>
          <a:xfrm>
            <a:off x="12192000" y="3383259"/>
            <a:ext cx="11024634" cy="660545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noProof="1"/>
          </a:p>
        </p:txBody>
      </p:sp>
      <p:pic>
        <p:nvPicPr>
          <p:cNvPr id="8" name="fondo_pag.png" descr="fondo_pag.png">
            <a:extLst>
              <a:ext uri="{FF2B5EF4-FFF2-40B4-BE49-F238E27FC236}">
                <a16:creationId xmlns:a16="http://schemas.microsoft.com/office/drawing/2014/main" id="{96D3CC56-57B8-F514-3F22-FA01CA0A536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0538" r="93130"/>
          <a:stretch/>
        </p:blipFill>
        <p:spPr>
          <a:xfrm>
            <a:off x="23466951" y="12768762"/>
            <a:ext cx="917049" cy="947238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A6791C20-F53F-A702-7AD9-451AC007A9D8}"/>
              </a:ext>
            </a:extLst>
          </p:cNvPr>
          <p:cNvSpPr/>
          <p:nvPr/>
        </p:nvSpPr>
        <p:spPr>
          <a:xfrm>
            <a:off x="22428648" y="12768762"/>
            <a:ext cx="930138" cy="947238"/>
          </a:xfrm>
          <a:prstGeom prst="rect">
            <a:avLst/>
          </a:prstGeom>
          <a:solidFill>
            <a:srgbClr val="0065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0" name="Número de diapositiva">
            <a:extLst>
              <a:ext uri="{FF2B5EF4-FFF2-40B4-BE49-F238E27FC236}">
                <a16:creationId xmlns:a16="http://schemas.microsoft.com/office/drawing/2014/main" id="{8F0C4BB8-5B72-6FED-5D30-421587D6A1AC}"/>
              </a:ext>
            </a:extLst>
          </p:cNvPr>
          <p:cNvSpPr txBox="1">
            <a:spLocks/>
          </p:cNvSpPr>
          <p:nvPr/>
        </p:nvSpPr>
        <p:spPr>
          <a:xfrm>
            <a:off x="22428648" y="12768762"/>
            <a:ext cx="930138" cy="947238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marL="0" algn="r" defTabSz="914400" rtl="0" eaLnBrk="1" latinLnBrk="0" hangingPunct="1"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86CB4B4D-7CA3-9044-876B-883B54F8677D}" type="slidenum">
              <a:rPr lang="es-ES" sz="3200" smtClean="0">
                <a:solidFill>
                  <a:srgbClr val="FFA100"/>
                </a:solidFill>
                <a:latin typeface="Rubik" pitchFamily="2" charset="-79"/>
                <a:cs typeface="Rubik" pitchFamily="2" charset="-79"/>
              </a:rPr>
              <a:pPr algn="ctr"/>
              <a:t>16</a:t>
            </a:fld>
            <a:endParaRPr lang="es-ES" sz="3200">
              <a:solidFill>
                <a:srgbClr val="FFA100"/>
              </a:solidFill>
              <a:latin typeface="Rubik" pitchFamily="2" charset="-79"/>
              <a:cs typeface="Rubik" pitchFamily="2" charset="-79"/>
            </a:endParaRPr>
          </a:p>
        </p:txBody>
      </p:sp>
      <p:graphicFrame>
        <p:nvGraphicFramePr>
          <p:cNvPr id="4" name="Tabla 4">
            <a:extLst>
              <a:ext uri="{FF2B5EF4-FFF2-40B4-BE49-F238E27FC236}">
                <a16:creationId xmlns:a16="http://schemas.microsoft.com/office/drawing/2014/main" id="{36BBA746-B2BD-0FA6-2D45-1B77A4EBAC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6578953"/>
              </p:ext>
            </p:extLst>
          </p:nvPr>
        </p:nvGraphicFramePr>
        <p:xfrm>
          <a:off x="606016" y="1982401"/>
          <a:ext cx="11288683" cy="87934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288683">
                  <a:extLst>
                    <a:ext uri="{9D8B030D-6E8A-4147-A177-3AD203B41FA5}">
                      <a16:colId xmlns:a16="http://schemas.microsoft.com/office/drawing/2014/main" val="1076913873"/>
                    </a:ext>
                  </a:extLst>
                </a:gridCol>
              </a:tblGrid>
              <a:tr h="567838">
                <a:tc>
                  <a:txBody>
                    <a:bodyPr/>
                    <a:lstStyle/>
                    <a:p>
                      <a:pPr algn="ctr"/>
                      <a:r>
                        <a:rPr lang="es-ES" sz="4000" b="1" kern="1200" spc="300" noProof="1">
                          <a:solidFill>
                            <a:schemeClr val="bg1"/>
                          </a:solidFill>
                          <a:latin typeface="+mn-lt"/>
                          <a:cs typeface="Rubik" pitchFamily="2" charset="-79"/>
                          <a:sym typeface="Rubik Regular"/>
                        </a:rPr>
                        <a:t>STRENGTHS 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93730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3200" b="1" kern="1200" noProof="1">
                        <a:solidFill>
                          <a:schemeClr val="bg2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  <a:sym typeface="Rubik Regular"/>
                      </a:endParaRPr>
                    </a:p>
                    <a:p>
                      <a:pPr marL="457200" marR="0" lvl="0" indent="-457200" algn="l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s-ES" sz="3200" b="1" kern="1200" noProof="1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Rubik Regular"/>
                        </a:rPr>
                        <a:t>Leaders value social capital and promote its creation, especially externally</a:t>
                      </a:r>
                    </a:p>
                    <a:p>
                      <a:pPr marL="457200" marR="0" lvl="0" indent="-457200" algn="l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s-ES" sz="3200" b="1" kern="1200" noProof="1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Rubik Regular"/>
                        </a:rPr>
                        <a:t>Leaders contribute to inter and intrateam trust building</a:t>
                      </a:r>
                    </a:p>
                    <a:p>
                      <a:pPr marL="457200" marR="0" lvl="0" indent="-457200" algn="l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s-ES" sz="3200" b="1" kern="1200" noProof="1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Rubik Regular"/>
                        </a:rPr>
                        <a:t>SO promotes social capital development (structural and relational)</a:t>
                      </a:r>
                    </a:p>
                    <a:p>
                      <a:pPr marL="457200" marR="0" lvl="0" indent="-457200" algn="l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s-ES" sz="3200" b="1" kern="1200" noProof="1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Rubik Regular"/>
                        </a:rPr>
                        <a:t>IAC promotes collaboration (e.g., Science Day, Exocoffees, Galaxy coffees,…) </a:t>
                      </a:r>
                    </a:p>
                    <a:p>
                      <a:pPr marL="457200" marR="0" lvl="0" indent="-457200" algn="l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s-ES" sz="3200" b="1" kern="1200" noProof="1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Rubik Regular"/>
                        </a:rPr>
                        <a:t>Network of international collaboration</a:t>
                      </a:r>
                    </a:p>
                    <a:p>
                      <a:pPr marL="457200" marR="0" lvl="0" indent="-457200" algn="l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s-ES" sz="3200" b="1" kern="1200" noProof="1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Rubik Regular"/>
                        </a:rPr>
                        <a:t>Social capital enables knowledge management (acquisition and transfer)</a:t>
                      </a:r>
                    </a:p>
                    <a:p>
                      <a:pPr marL="457200" marR="0" lvl="0" indent="-457200" algn="l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s-ES" sz="3200" b="1" kern="1200" noProof="1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Rubik Regular"/>
                        </a:rPr>
                        <a:t>Social capital facilitates to achieve human and financial resources</a:t>
                      </a:r>
                    </a:p>
                    <a:p>
                      <a:pPr marL="457200" marR="0" lvl="0" indent="-457200" algn="l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lang="es-ES" sz="3200" b="1" kern="1200" noProof="1">
                        <a:solidFill>
                          <a:schemeClr val="bg2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  <a:sym typeface="Rubik Regular"/>
                      </a:endParaRPr>
                    </a:p>
                    <a:p>
                      <a:pPr marL="0" marR="0" lvl="0" indent="0" algn="l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3200" b="1" kern="1200" noProof="1">
                        <a:solidFill>
                          <a:schemeClr val="bg2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  <a:sym typeface="Rubik Regular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923230"/>
                  </a:ext>
                </a:extLst>
              </a:tr>
            </a:tbl>
          </a:graphicData>
        </a:graphic>
      </p:graphicFrame>
      <p:sp>
        <p:nvSpPr>
          <p:cNvPr id="2" name="Google Shape;563;p37">
            <a:extLst>
              <a:ext uri="{FF2B5EF4-FFF2-40B4-BE49-F238E27FC236}">
                <a16:creationId xmlns:a16="http://schemas.microsoft.com/office/drawing/2014/main" id="{FB963094-51A2-5A18-7F73-38A5E60C8061}"/>
              </a:ext>
            </a:extLst>
          </p:cNvPr>
          <p:cNvSpPr txBox="1">
            <a:spLocks/>
          </p:cNvSpPr>
          <p:nvPr/>
        </p:nvSpPr>
        <p:spPr>
          <a:xfrm>
            <a:off x="551405" y="-4074"/>
            <a:ext cx="14022400" cy="2043200"/>
          </a:xfrm>
          <a:prstGeom prst="rect">
            <a:avLst/>
          </a:prstGeom>
        </p:spPr>
        <p:txBody>
          <a:bodyPr spcFirstLastPara="1" vert="horz" wrap="square" lIns="243800" tIns="243800" rIns="243800" bIns="243800" rtlCol="0" anchor="ctr" anchorCtr="0">
            <a:noAutofit/>
          </a:bodyPr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4400" b="1">
                <a:solidFill>
                  <a:schemeClr val="accent5">
                    <a:lumMod val="50000"/>
                  </a:schemeClr>
                </a:solidFill>
                <a:latin typeface="+mn-lt"/>
              </a:rPr>
              <a:t>SOCIAL CAPITAL </a:t>
            </a:r>
            <a:endParaRPr lang="es-ES" sz="440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2941C7F2-F3BD-1EA1-1FFE-8157273D850E}"/>
              </a:ext>
            </a:extLst>
          </p:cNvPr>
          <p:cNvSpPr/>
          <p:nvPr/>
        </p:nvSpPr>
        <p:spPr>
          <a:xfrm>
            <a:off x="778141" y="1375826"/>
            <a:ext cx="7436655" cy="145354"/>
          </a:xfrm>
          <a:prstGeom prst="rect">
            <a:avLst/>
          </a:prstGeom>
          <a:solidFill>
            <a:srgbClr val="FFA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0AA79AED-E0B0-8D53-9CC3-DFE3F11CD8CC}"/>
              </a:ext>
            </a:extLst>
          </p:cNvPr>
          <p:cNvSpPr txBox="1"/>
          <p:nvPr/>
        </p:nvSpPr>
        <p:spPr>
          <a:xfrm>
            <a:off x="12333772" y="3798531"/>
            <a:ext cx="11133179" cy="6118937"/>
          </a:xfrm>
          <a:custGeom>
            <a:avLst/>
            <a:gdLst>
              <a:gd name="connsiteX0" fmla="*/ 0 w 11133179"/>
              <a:gd name="connsiteY0" fmla="*/ 0 h 6118937"/>
              <a:gd name="connsiteX1" fmla="*/ 585957 w 11133179"/>
              <a:gd name="connsiteY1" fmla="*/ 0 h 6118937"/>
              <a:gd name="connsiteX2" fmla="*/ 837918 w 11133179"/>
              <a:gd name="connsiteY2" fmla="*/ 0 h 6118937"/>
              <a:gd name="connsiteX3" fmla="*/ 1312543 w 11133179"/>
              <a:gd name="connsiteY3" fmla="*/ 0 h 6118937"/>
              <a:gd name="connsiteX4" fmla="*/ 2009832 w 11133179"/>
              <a:gd name="connsiteY4" fmla="*/ 0 h 6118937"/>
              <a:gd name="connsiteX5" fmla="*/ 2261793 w 11133179"/>
              <a:gd name="connsiteY5" fmla="*/ 0 h 6118937"/>
              <a:gd name="connsiteX6" fmla="*/ 2513755 w 11133179"/>
              <a:gd name="connsiteY6" fmla="*/ 0 h 6118937"/>
              <a:gd name="connsiteX7" fmla="*/ 3211043 w 11133179"/>
              <a:gd name="connsiteY7" fmla="*/ 0 h 6118937"/>
              <a:gd name="connsiteX8" fmla="*/ 4019664 w 11133179"/>
              <a:gd name="connsiteY8" fmla="*/ 0 h 6118937"/>
              <a:gd name="connsiteX9" fmla="*/ 4605620 w 11133179"/>
              <a:gd name="connsiteY9" fmla="*/ 0 h 6118937"/>
              <a:gd name="connsiteX10" fmla="*/ 4968914 w 11133179"/>
              <a:gd name="connsiteY10" fmla="*/ 0 h 6118937"/>
              <a:gd name="connsiteX11" fmla="*/ 5666202 w 11133179"/>
              <a:gd name="connsiteY11" fmla="*/ 0 h 6118937"/>
              <a:gd name="connsiteX12" fmla="*/ 6252159 w 11133179"/>
              <a:gd name="connsiteY12" fmla="*/ 0 h 6118937"/>
              <a:gd name="connsiteX13" fmla="*/ 6949448 w 11133179"/>
              <a:gd name="connsiteY13" fmla="*/ 0 h 6118937"/>
              <a:gd name="connsiteX14" fmla="*/ 7758068 w 11133179"/>
              <a:gd name="connsiteY14" fmla="*/ 0 h 6118937"/>
              <a:gd name="connsiteX15" fmla="*/ 8121361 w 11133179"/>
              <a:gd name="connsiteY15" fmla="*/ 0 h 6118937"/>
              <a:gd name="connsiteX16" fmla="*/ 8595986 w 11133179"/>
              <a:gd name="connsiteY16" fmla="*/ 0 h 6118937"/>
              <a:gd name="connsiteX17" fmla="*/ 8847948 w 11133179"/>
              <a:gd name="connsiteY17" fmla="*/ 0 h 6118937"/>
              <a:gd name="connsiteX18" fmla="*/ 9656568 w 11133179"/>
              <a:gd name="connsiteY18" fmla="*/ 0 h 6118937"/>
              <a:gd name="connsiteX19" fmla="*/ 10019861 w 11133179"/>
              <a:gd name="connsiteY19" fmla="*/ 0 h 6118937"/>
              <a:gd name="connsiteX20" fmla="*/ 10605818 w 11133179"/>
              <a:gd name="connsiteY20" fmla="*/ 0 h 6118937"/>
              <a:gd name="connsiteX21" fmla="*/ 11133179 w 11133179"/>
              <a:gd name="connsiteY21" fmla="*/ 0 h 6118937"/>
              <a:gd name="connsiteX22" fmla="*/ 11133179 w 11133179"/>
              <a:gd name="connsiteY22" fmla="*/ 372699 h 6118937"/>
              <a:gd name="connsiteX23" fmla="*/ 11133179 w 11133179"/>
              <a:gd name="connsiteY23" fmla="*/ 928966 h 6118937"/>
              <a:gd name="connsiteX24" fmla="*/ 11133179 w 11133179"/>
              <a:gd name="connsiteY24" fmla="*/ 1546422 h 6118937"/>
              <a:gd name="connsiteX25" fmla="*/ 11133179 w 11133179"/>
              <a:gd name="connsiteY25" fmla="*/ 1919121 h 6118937"/>
              <a:gd name="connsiteX26" fmla="*/ 11133179 w 11133179"/>
              <a:gd name="connsiteY26" fmla="*/ 2414199 h 6118937"/>
              <a:gd name="connsiteX27" fmla="*/ 11133179 w 11133179"/>
              <a:gd name="connsiteY27" fmla="*/ 2848087 h 6118937"/>
              <a:gd name="connsiteX28" fmla="*/ 11133179 w 11133179"/>
              <a:gd name="connsiteY28" fmla="*/ 3465543 h 6118937"/>
              <a:gd name="connsiteX29" fmla="*/ 11133179 w 11133179"/>
              <a:gd name="connsiteY29" fmla="*/ 3960621 h 6118937"/>
              <a:gd name="connsiteX30" fmla="*/ 11133179 w 11133179"/>
              <a:gd name="connsiteY30" fmla="*/ 4639267 h 6118937"/>
              <a:gd name="connsiteX31" fmla="*/ 11133179 w 11133179"/>
              <a:gd name="connsiteY31" fmla="*/ 5073155 h 6118937"/>
              <a:gd name="connsiteX32" fmla="*/ 11133179 w 11133179"/>
              <a:gd name="connsiteY32" fmla="*/ 5629422 h 6118937"/>
              <a:gd name="connsiteX33" fmla="*/ 11133179 w 11133179"/>
              <a:gd name="connsiteY33" fmla="*/ 6118937 h 6118937"/>
              <a:gd name="connsiteX34" fmla="*/ 10658554 w 11133179"/>
              <a:gd name="connsiteY34" fmla="*/ 6118937 h 6118937"/>
              <a:gd name="connsiteX35" fmla="*/ 10406593 w 11133179"/>
              <a:gd name="connsiteY35" fmla="*/ 6118937 h 6118937"/>
              <a:gd name="connsiteX36" fmla="*/ 10154631 w 11133179"/>
              <a:gd name="connsiteY36" fmla="*/ 6118937 h 6118937"/>
              <a:gd name="connsiteX37" fmla="*/ 9680006 w 11133179"/>
              <a:gd name="connsiteY37" fmla="*/ 6118937 h 6118937"/>
              <a:gd name="connsiteX38" fmla="*/ 8982718 w 11133179"/>
              <a:gd name="connsiteY38" fmla="*/ 6118937 h 6118937"/>
              <a:gd name="connsiteX39" fmla="*/ 8285429 w 11133179"/>
              <a:gd name="connsiteY39" fmla="*/ 6118937 h 6118937"/>
              <a:gd name="connsiteX40" fmla="*/ 7476809 w 11133179"/>
              <a:gd name="connsiteY40" fmla="*/ 6118937 h 6118937"/>
              <a:gd name="connsiteX41" fmla="*/ 7224847 w 11133179"/>
              <a:gd name="connsiteY41" fmla="*/ 6118937 h 6118937"/>
              <a:gd name="connsiteX42" fmla="*/ 6861554 w 11133179"/>
              <a:gd name="connsiteY42" fmla="*/ 6118937 h 6118937"/>
              <a:gd name="connsiteX43" fmla="*/ 6498261 w 11133179"/>
              <a:gd name="connsiteY43" fmla="*/ 6118937 h 6118937"/>
              <a:gd name="connsiteX44" fmla="*/ 6134968 w 11133179"/>
              <a:gd name="connsiteY44" fmla="*/ 6118937 h 6118937"/>
              <a:gd name="connsiteX45" fmla="*/ 5771674 w 11133179"/>
              <a:gd name="connsiteY45" fmla="*/ 6118937 h 6118937"/>
              <a:gd name="connsiteX46" fmla="*/ 5519713 w 11133179"/>
              <a:gd name="connsiteY46" fmla="*/ 6118937 h 6118937"/>
              <a:gd name="connsiteX47" fmla="*/ 5045088 w 11133179"/>
              <a:gd name="connsiteY47" fmla="*/ 6118937 h 6118937"/>
              <a:gd name="connsiteX48" fmla="*/ 4793127 w 11133179"/>
              <a:gd name="connsiteY48" fmla="*/ 6118937 h 6118937"/>
              <a:gd name="connsiteX49" fmla="*/ 4541165 w 11133179"/>
              <a:gd name="connsiteY49" fmla="*/ 6118937 h 6118937"/>
              <a:gd name="connsiteX50" fmla="*/ 3843877 w 11133179"/>
              <a:gd name="connsiteY50" fmla="*/ 6118937 h 6118937"/>
              <a:gd name="connsiteX51" fmla="*/ 3035256 w 11133179"/>
              <a:gd name="connsiteY51" fmla="*/ 6118937 h 6118937"/>
              <a:gd name="connsiteX52" fmla="*/ 2337968 w 11133179"/>
              <a:gd name="connsiteY52" fmla="*/ 6118937 h 6118937"/>
              <a:gd name="connsiteX53" fmla="*/ 1752011 w 11133179"/>
              <a:gd name="connsiteY53" fmla="*/ 6118937 h 6118937"/>
              <a:gd name="connsiteX54" fmla="*/ 1500049 w 11133179"/>
              <a:gd name="connsiteY54" fmla="*/ 6118937 h 6118937"/>
              <a:gd name="connsiteX55" fmla="*/ 802761 w 11133179"/>
              <a:gd name="connsiteY55" fmla="*/ 6118937 h 6118937"/>
              <a:gd name="connsiteX56" fmla="*/ 0 w 11133179"/>
              <a:gd name="connsiteY56" fmla="*/ 6118937 h 6118937"/>
              <a:gd name="connsiteX57" fmla="*/ 0 w 11133179"/>
              <a:gd name="connsiteY57" fmla="*/ 5623859 h 6118937"/>
              <a:gd name="connsiteX58" fmla="*/ 0 w 11133179"/>
              <a:gd name="connsiteY58" fmla="*/ 4945214 h 6118937"/>
              <a:gd name="connsiteX59" fmla="*/ 0 w 11133179"/>
              <a:gd name="connsiteY59" fmla="*/ 4327757 h 6118937"/>
              <a:gd name="connsiteX60" fmla="*/ 0 w 11133179"/>
              <a:gd name="connsiteY60" fmla="*/ 3771490 h 6118937"/>
              <a:gd name="connsiteX61" fmla="*/ 0 w 11133179"/>
              <a:gd name="connsiteY61" fmla="*/ 3337602 h 6118937"/>
              <a:gd name="connsiteX62" fmla="*/ 0 w 11133179"/>
              <a:gd name="connsiteY62" fmla="*/ 2781335 h 6118937"/>
              <a:gd name="connsiteX63" fmla="*/ 0 w 11133179"/>
              <a:gd name="connsiteY63" fmla="*/ 2102689 h 6118937"/>
              <a:gd name="connsiteX64" fmla="*/ 0 w 11133179"/>
              <a:gd name="connsiteY64" fmla="*/ 1546422 h 6118937"/>
              <a:gd name="connsiteX65" fmla="*/ 0 w 11133179"/>
              <a:gd name="connsiteY65" fmla="*/ 1112534 h 6118937"/>
              <a:gd name="connsiteX66" fmla="*/ 0 w 11133179"/>
              <a:gd name="connsiteY66" fmla="*/ 556267 h 6118937"/>
              <a:gd name="connsiteX67" fmla="*/ 0 w 11133179"/>
              <a:gd name="connsiteY67" fmla="*/ 0 h 6118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11133179" h="6118937" extrusionOk="0">
                <a:moveTo>
                  <a:pt x="0" y="0"/>
                </a:moveTo>
                <a:cubicBezTo>
                  <a:pt x="154936" y="-45427"/>
                  <a:pt x="423160" y="42921"/>
                  <a:pt x="585957" y="0"/>
                </a:cubicBezTo>
                <a:cubicBezTo>
                  <a:pt x="748754" y="-42921"/>
                  <a:pt x="778266" y="8565"/>
                  <a:pt x="837918" y="0"/>
                </a:cubicBezTo>
                <a:cubicBezTo>
                  <a:pt x="897570" y="-8565"/>
                  <a:pt x="1197457" y="7214"/>
                  <a:pt x="1312543" y="0"/>
                </a:cubicBezTo>
                <a:cubicBezTo>
                  <a:pt x="1427629" y="-7214"/>
                  <a:pt x="1711593" y="38805"/>
                  <a:pt x="2009832" y="0"/>
                </a:cubicBezTo>
                <a:cubicBezTo>
                  <a:pt x="2308071" y="-38805"/>
                  <a:pt x="2170702" y="2317"/>
                  <a:pt x="2261793" y="0"/>
                </a:cubicBezTo>
                <a:cubicBezTo>
                  <a:pt x="2352884" y="-2317"/>
                  <a:pt x="2406559" y="21535"/>
                  <a:pt x="2513755" y="0"/>
                </a:cubicBezTo>
                <a:cubicBezTo>
                  <a:pt x="2620951" y="-21535"/>
                  <a:pt x="3032045" y="29001"/>
                  <a:pt x="3211043" y="0"/>
                </a:cubicBezTo>
                <a:cubicBezTo>
                  <a:pt x="3390041" y="-29001"/>
                  <a:pt x="3712893" y="2666"/>
                  <a:pt x="4019664" y="0"/>
                </a:cubicBezTo>
                <a:cubicBezTo>
                  <a:pt x="4326435" y="-2666"/>
                  <a:pt x="4345640" y="62570"/>
                  <a:pt x="4605620" y="0"/>
                </a:cubicBezTo>
                <a:cubicBezTo>
                  <a:pt x="4865600" y="-62570"/>
                  <a:pt x="4824988" y="22994"/>
                  <a:pt x="4968914" y="0"/>
                </a:cubicBezTo>
                <a:cubicBezTo>
                  <a:pt x="5112840" y="-22994"/>
                  <a:pt x="5458753" y="58328"/>
                  <a:pt x="5666202" y="0"/>
                </a:cubicBezTo>
                <a:cubicBezTo>
                  <a:pt x="5873651" y="-58328"/>
                  <a:pt x="6060859" y="63087"/>
                  <a:pt x="6252159" y="0"/>
                </a:cubicBezTo>
                <a:cubicBezTo>
                  <a:pt x="6443459" y="-63087"/>
                  <a:pt x="6777282" y="41410"/>
                  <a:pt x="6949448" y="0"/>
                </a:cubicBezTo>
                <a:cubicBezTo>
                  <a:pt x="7121614" y="-41410"/>
                  <a:pt x="7533364" y="38892"/>
                  <a:pt x="7758068" y="0"/>
                </a:cubicBezTo>
                <a:cubicBezTo>
                  <a:pt x="7982772" y="-38892"/>
                  <a:pt x="8011591" y="22204"/>
                  <a:pt x="8121361" y="0"/>
                </a:cubicBezTo>
                <a:cubicBezTo>
                  <a:pt x="8231131" y="-22204"/>
                  <a:pt x="8376087" y="41902"/>
                  <a:pt x="8595986" y="0"/>
                </a:cubicBezTo>
                <a:cubicBezTo>
                  <a:pt x="8815886" y="-41902"/>
                  <a:pt x="8747500" y="24285"/>
                  <a:pt x="8847948" y="0"/>
                </a:cubicBezTo>
                <a:cubicBezTo>
                  <a:pt x="8948396" y="-24285"/>
                  <a:pt x="9384242" y="7501"/>
                  <a:pt x="9656568" y="0"/>
                </a:cubicBezTo>
                <a:cubicBezTo>
                  <a:pt x="9928894" y="-7501"/>
                  <a:pt x="9945220" y="17081"/>
                  <a:pt x="10019861" y="0"/>
                </a:cubicBezTo>
                <a:cubicBezTo>
                  <a:pt x="10094502" y="-17081"/>
                  <a:pt x="10436233" y="25027"/>
                  <a:pt x="10605818" y="0"/>
                </a:cubicBezTo>
                <a:cubicBezTo>
                  <a:pt x="10775403" y="-25027"/>
                  <a:pt x="10955081" y="1180"/>
                  <a:pt x="11133179" y="0"/>
                </a:cubicBezTo>
                <a:cubicBezTo>
                  <a:pt x="11174528" y="105890"/>
                  <a:pt x="11125856" y="246667"/>
                  <a:pt x="11133179" y="372699"/>
                </a:cubicBezTo>
                <a:cubicBezTo>
                  <a:pt x="11140502" y="498731"/>
                  <a:pt x="11101179" y="698582"/>
                  <a:pt x="11133179" y="928966"/>
                </a:cubicBezTo>
                <a:cubicBezTo>
                  <a:pt x="11165179" y="1159350"/>
                  <a:pt x="11106922" y="1290902"/>
                  <a:pt x="11133179" y="1546422"/>
                </a:cubicBezTo>
                <a:cubicBezTo>
                  <a:pt x="11159436" y="1801942"/>
                  <a:pt x="11114144" y="1837666"/>
                  <a:pt x="11133179" y="1919121"/>
                </a:cubicBezTo>
                <a:cubicBezTo>
                  <a:pt x="11152214" y="2000576"/>
                  <a:pt x="11104238" y="2209952"/>
                  <a:pt x="11133179" y="2414199"/>
                </a:cubicBezTo>
                <a:cubicBezTo>
                  <a:pt x="11162120" y="2618446"/>
                  <a:pt x="11082712" y="2704950"/>
                  <a:pt x="11133179" y="2848087"/>
                </a:cubicBezTo>
                <a:cubicBezTo>
                  <a:pt x="11183646" y="2991224"/>
                  <a:pt x="11081631" y="3280333"/>
                  <a:pt x="11133179" y="3465543"/>
                </a:cubicBezTo>
                <a:cubicBezTo>
                  <a:pt x="11184727" y="3650753"/>
                  <a:pt x="11122493" y="3763398"/>
                  <a:pt x="11133179" y="3960621"/>
                </a:cubicBezTo>
                <a:cubicBezTo>
                  <a:pt x="11143865" y="4157844"/>
                  <a:pt x="11108082" y="4398442"/>
                  <a:pt x="11133179" y="4639267"/>
                </a:cubicBezTo>
                <a:cubicBezTo>
                  <a:pt x="11158276" y="4880092"/>
                  <a:pt x="11128434" y="4872938"/>
                  <a:pt x="11133179" y="5073155"/>
                </a:cubicBezTo>
                <a:cubicBezTo>
                  <a:pt x="11137924" y="5273372"/>
                  <a:pt x="11129520" y="5357001"/>
                  <a:pt x="11133179" y="5629422"/>
                </a:cubicBezTo>
                <a:cubicBezTo>
                  <a:pt x="11136838" y="5901843"/>
                  <a:pt x="11119186" y="5957634"/>
                  <a:pt x="11133179" y="6118937"/>
                </a:cubicBezTo>
                <a:cubicBezTo>
                  <a:pt x="10990082" y="6168812"/>
                  <a:pt x="10855491" y="6066746"/>
                  <a:pt x="10658554" y="6118937"/>
                </a:cubicBezTo>
                <a:cubicBezTo>
                  <a:pt x="10461617" y="6171128"/>
                  <a:pt x="10508157" y="6099815"/>
                  <a:pt x="10406593" y="6118937"/>
                </a:cubicBezTo>
                <a:cubicBezTo>
                  <a:pt x="10305029" y="6138059"/>
                  <a:pt x="10258774" y="6111604"/>
                  <a:pt x="10154631" y="6118937"/>
                </a:cubicBezTo>
                <a:cubicBezTo>
                  <a:pt x="10050488" y="6126270"/>
                  <a:pt x="9896868" y="6066198"/>
                  <a:pt x="9680006" y="6118937"/>
                </a:cubicBezTo>
                <a:cubicBezTo>
                  <a:pt x="9463144" y="6171676"/>
                  <a:pt x="9235776" y="6043619"/>
                  <a:pt x="8982718" y="6118937"/>
                </a:cubicBezTo>
                <a:cubicBezTo>
                  <a:pt x="8729660" y="6194255"/>
                  <a:pt x="8612674" y="6061653"/>
                  <a:pt x="8285429" y="6118937"/>
                </a:cubicBezTo>
                <a:cubicBezTo>
                  <a:pt x="7958184" y="6176221"/>
                  <a:pt x="7821348" y="6045444"/>
                  <a:pt x="7476809" y="6118937"/>
                </a:cubicBezTo>
                <a:cubicBezTo>
                  <a:pt x="7132270" y="6192430"/>
                  <a:pt x="7279065" y="6103907"/>
                  <a:pt x="7224847" y="6118937"/>
                </a:cubicBezTo>
                <a:cubicBezTo>
                  <a:pt x="7170629" y="6133967"/>
                  <a:pt x="7022439" y="6079935"/>
                  <a:pt x="6861554" y="6118937"/>
                </a:cubicBezTo>
                <a:cubicBezTo>
                  <a:pt x="6700669" y="6157939"/>
                  <a:pt x="6678080" y="6096691"/>
                  <a:pt x="6498261" y="6118937"/>
                </a:cubicBezTo>
                <a:cubicBezTo>
                  <a:pt x="6318442" y="6141183"/>
                  <a:pt x="6271298" y="6075412"/>
                  <a:pt x="6134968" y="6118937"/>
                </a:cubicBezTo>
                <a:cubicBezTo>
                  <a:pt x="5998638" y="6162462"/>
                  <a:pt x="5921159" y="6078731"/>
                  <a:pt x="5771674" y="6118937"/>
                </a:cubicBezTo>
                <a:cubicBezTo>
                  <a:pt x="5622189" y="6159143"/>
                  <a:pt x="5633039" y="6109940"/>
                  <a:pt x="5519713" y="6118937"/>
                </a:cubicBezTo>
                <a:cubicBezTo>
                  <a:pt x="5406387" y="6127934"/>
                  <a:pt x="5253245" y="6116249"/>
                  <a:pt x="5045088" y="6118937"/>
                </a:cubicBezTo>
                <a:cubicBezTo>
                  <a:pt x="4836932" y="6121625"/>
                  <a:pt x="4843624" y="6102425"/>
                  <a:pt x="4793127" y="6118937"/>
                </a:cubicBezTo>
                <a:cubicBezTo>
                  <a:pt x="4742630" y="6135449"/>
                  <a:pt x="4638313" y="6106023"/>
                  <a:pt x="4541165" y="6118937"/>
                </a:cubicBezTo>
                <a:cubicBezTo>
                  <a:pt x="4444017" y="6131851"/>
                  <a:pt x="4031991" y="6040806"/>
                  <a:pt x="3843877" y="6118937"/>
                </a:cubicBezTo>
                <a:cubicBezTo>
                  <a:pt x="3655763" y="6197068"/>
                  <a:pt x="3202792" y="6112779"/>
                  <a:pt x="3035256" y="6118937"/>
                </a:cubicBezTo>
                <a:cubicBezTo>
                  <a:pt x="2867720" y="6125095"/>
                  <a:pt x="2536948" y="6083919"/>
                  <a:pt x="2337968" y="6118937"/>
                </a:cubicBezTo>
                <a:cubicBezTo>
                  <a:pt x="2138988" y="6153955"/>
                  <a:pt x="1900436" y="6118396"/>
                  <a:pt x="1752011" y="6118937"/>
                </a:cubicBezTo>
                <a:cubicBezTo>
                  <a:pt x="1603586" y="6119478"/>
                  <a:pt x="1566873" y="6089615"/>
                  <a:pt x="1500049" y="6118937"/>
                </a:cubicBezTo>
                <a:cubicBezTo>
                  <a:pt x="1433225" y="6148259"/>
                  <a:pt x="952439" y="6094114"/>
                  <a:pt x="802761" y="6118937"/>
                </a:cubicBezTo>
                <a:cubicBezTo>
                  <a:pt x="653083" y="6143760"/>
                  <a:pt x="203337" y="6033774"/>
                  <a:pt x="0" y="6118937"/>
                </a:cubicBezTo>
                <a:cubicBezTo>
                  <a:pt x="-51846" y="5974158"/>
                  <a:pt x="244" y="5831994"/>
                  <a:pt x="0" y="5623859"/>
                </a:cubicBezTo>
                <a:cubicBezTo>
                  <a:pt x="-244" y="5415724"/>
                  <a:pt x="70814" y="5179458"/>
                  <a:pt x="0" y="4945214"/>
                </a:cubicBezTo>
                <a:cubicBezTo>
                  <a:pt x="-70814" y="4710970"/>
                  <a:pt x="61192" y="4600489"/>
                  <a:pt x="0" y="4327757"/>
                </a:cubicBezTo>
                <a:cubicBezTo>
                  <a:pt x="-61192" y="4055025"/>
                  <a:pt x="6355" y="3946322"/>
                  <a:pt x="0" y="3771490"/>
                </a:cubicBezTo>
                <a:cubicBezTo>
                  <a:pt x="-6355" y="3596658"/>
                  <a:pt x="9567" y="3493755"/>
                  <a:pt x="0" y="3337602"/>
                </a:cubicBezTo>
                <a:cubicBezTo>
                  <a:pt x="-9567" y="3181449"/>
                  <a:pt x="56831" y="3047401"/>
                  <a:pt x="0" y="2781335"/>
                </a:cubicBezTo>
                <a:cubicBezTo>
                  <a:pt x="-56831" y="2515269"/>
                  <a:pt x="27554" y="2281130"/>
                  <a:pt x="0" y="2102689"/>
                </a:cubicBezTo>
                <a:cubicBezTo>
                  <a:pt x="-27554" y="1924248"/>
                  <a:pt x="31965" y="1797069"/>
                  <a:pt x="0" y="1546422"/>
                </a:cubicBezTo>
                <a:cubicBezTo>
                  <a:pt x="-31965" y="1295775"/>
                  <a:pt x="23454" y="1199782"/>
                  <a:pt x="0" y="1112534"/>
                </a:cubicBezTo>
                <a:cubicBezTo>
                  <a:pt x="-23454" y="1025286"/>
                  <a:pt x="45210" y="761758"/>
                  <a:pt x="0" y="556267"/>
                </a:cubicBezTo>
                <a:cubicBezTo>
                  <a:pt x="-45210" y="350776"/>
                  <a:pt x="30842" y="203191"/>
                  <a:pt x="0" y="0"/>
                </a:cubicBezTo>
                <a:close/>
              </a:path>
            </a:pathLst>
          </a:custGeom>
          <a:noFill/>
          <a:ln>
            <a:noFill/>
            <a:extLst>
              <a:ext uri="{C807C97D-BFC1-408E-A445-0C87EB9F89A2}">
                <ask:lineSketchStyleProps xmlns:ask="http://schemas.microsoft.com/office/drawing/2018/sketchyshapes" sd="462506535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lIns="360000" tIns="180000" rIns="360000" bIns="180000" rtlCol="0">
            <a:spAutoFit/>
          </a:bodyPr>
          <a:lstStyle/>
          <a:p>
            <a:r>
              <a:rPr lang="es-ES" sz="3400" i="1" noProof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“When I request funding, I spend a big part of the Budget for travels, stays, collaborations,… I like to move researchers around the world and have researchers come and visit us, because we are a small group. So we need to have contacts and networks.”</a:t>
            </a:r>
          </a:p>
          <a:p>
            <a:endParaRPr lang="es-ES" sz="3400" i="1" noProof="1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S" sz="3400" i="1" noProof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“The number of researcher working in our field also sets the conditions, because if you have more networks with international collaborators, you</a:t>
            </a:r>
            <a:r>
              <a:rPr lang="es-ES" sz="3400" i="1" noProof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will get more citations.”</a:t>
            </a:r>
            <a:endParaRPr lang="es-ES" sz="3400" i="1" noProof="1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ES" sz="3400" i="1" noProof="1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ES" sz="3400" i="1" noProof="1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505B456D-A70F-FB5D-656B-77DBCC6F0000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7728348" y="1314865"/>
            <a:ext cx="1665316" cy="1665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288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ight Bulb Icon Vector Light Bulb Ideas Symbol Illustration, Black ...">
            <a:extLst>
              <a:ext uri="{FF2B5EF4-FFF2-40B4-BE49-F238E27FC236}">
                <a16:creationId xmlns:a16="http://schemas.microsoft.com/office/drawing/2014/main" id="{9B9C84FF-C974-DC62-2801-45D1771BD5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48637" y="10492200"/>
            <a:ext cx="1312973" cy="1312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fondo_pag.png" descr="fondo_pag.png">
            <a:extLst>
              <a:ext uri="{FF2B5EF4-FFF2-40B4-BE49-F238E27FC236}">
                <a16:creationId xmlns:a16="http://schemas.microsoft.com/office/drawing/2014/main" id="{96D3CC56-57B8-F514-3F22-FA01CA0A536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90538" r="93130"/>
          <a:stretch/>
        </p:blipFill>
        <p:spPr>
          <a:xfrm>
            <a:off x="23466951" y="12768762"/>
            <a:ext cx="917049" cy="947238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A6791C20-F53F-A702-7AD9-451AC007A9D8}"/>
              </a:ext>
            </a:extLst>
          </p:cNvPr>
          <p:cNvSpPr/>
          <p:nvPr/>
        </p:nvSpPr>
        <p:spPr>
          <a:xfrm>
            <a:off x="22428648" y="12768762"/>
            <a:ext cx="930138" cy="947238"/>
          </a:xfrm>
          <a:prstGeom prst="rect">
            <a:avLst/>
          </a:prstGeom>
          <a:solidFill>
            <a:srgbClr val="0065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Número de diapositiva">
            <a:extLst>
              <a:ext uri="{FF2B5EF4-FFF2-40B4-BE49-F238E27FC236}">
                <a16:creationId xmlns:a16="http://schemas.microsoft.com/office/drawing/2014/main" id="{8F0C4BB8-5B72-6FED-5D30-421587D6A1AC}"/>
              </a:ext>
            </a:extLst>
          </p:cNvPr>
          <p:cNvSpPr txBox="1">
            <a:spLocks/>
          </p:cNvSpPr>
          <p:nvPr/>
        </p:nvSpPr>
        <p:spPr>
          <a:xfrm>
            <a:off x="22428648" y="12768762"/>
            <a:ext cx="930138" cy="947238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marL="0" algn="r" defTabSz="914400" rtl="0" eaLnBrk="1" latinLnBrk="0" hangingPunct="1"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lang="es-ES" sz="3200" b="0" i="0" u="none" strike="noStrike" kern="1200" cap="none" spc="0" normalizeH="0" baseline="0" noProof="0" smtClean="0">
                <a:ln>
                  <a:noFill/>
                </a:ln>
                <a:solidFill>
                  <a:srgbClr val="FFA100"/>
                </a:solidFill>
                <a:effectLst/>
                <a:uLnTx/>
                <a:uFillTx/>
                <a:latin typeface="Rubik" pitchFamily="2" charset="-79"/>
                <a:ea typeface="+mn-ea"/>
                <a:cs typeface="Rubik" pitchFamily="2" charset="-79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s-ES" sz="3200" b="0" i="0" u="none" strike="noStrike" kern="1200" cap="none" spc="0" normalizeH="0" baseline="0" noProof="0">
              <a:ln>
                <a:noFill/>
              </a:ln>
              <a:solidFill>
                <a:srgbClr val="FFA100"/>
              </a:solidFill>
              <a:effectLst/>
              <a:uLnTx/>
              <a:uFillTx/>
              <a:latin typeface="Rubik" pitchFamily="2" charset="-79"/>
              <a:ea typeface="+mn-ea"/>
              <a:cs typeface="Rubik" pitchFamily="2" charset="-79"/>
            </a:endParaRPr>
          </a:p>
        </p:txBody>
      </p:sp>
      <p:graphicFrame>
        <p:nvGraphicFramePr>
          <p:cNvPr id="14" name="Gráfico 13">
            <a:extLst>
              <a:ext uri="{FF2B5EF4-FFF2-40B4-BE49-F238E27FC236}">
                <a16:creationId xmlns:a16="http://schemas.microsoft.com/office/drawing/2014/main" id="{710415B1-0702-8A7A-4552-37ECA3C37C7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60586599"/>
              </p:ext>
            </p:extLst>
          </p:nvPr>
        </p:nvGraphicFramePr>
        <p:xfrm>
          <a:off x="1419441" y="2362315"/>
          <a:ext cx="14801327" cy="107296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6" name="CuadroTexto 5">
            <a:extLst>
              <a:ext uri="{FF2B5EF4-FFF2-40B4-BE49-F238E27FC236}">
                <a16:creationId xmlns:a16="http://schemas.microsoft.com/office/drawing/2014/main" id="{F282C826-B338-4F8F-5877-3CD2F00315F3}"/>
              </a:ext>
            </a:extLst>
          </p:cNvPr>
          <p:cNvSpPr txBox="1"/>
          <p:nvPr/>
        </p:nvSpPr>
        <p:spPr>
          <a:xfrm>
            <a:off x="10378448" y="2100095"/>
            <a:ext cx="29794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b="1"/>
              <a:t>POSITION</a:t>
            </a:r>
            <a:endParaRPr lang="es-ES" sz="3200" b="1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842E7BE3-25C4-EB64-FEAF-129D2F8D63D7}"/>
              </a:ext>
            </a:extLst>
          </p:cNvPr>
          <p:cNvSpPr/>
          <p:nvPr/>
        </p:nvSpPr>
        <p:spPr>
          <a:xfrm>
            <a:off x="551405" y="1463749"/>
            <a:ext cx="4390206" cy="174747"/>
          </a:xfrm>
          <a:prstGeom prst="rect">
            <a:avLst/>
          </a:prstGeom>
          <a:solidFill>
            <a:srgbClr val="FFA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Google Shape;563;p37">
            <a:extLst>
              <a:ext uri="{FF2B5EF4-FFF2-40B4-BE49-F238E27FC236}">
                <a16:creationId xmlns:a16="http://schemas.microsoft.com/office/drawing/2014/main" id="{034011C7-6429-18CD-EDE1-6757935442A1}"/>
              </a:ext>
            </a:extLst>
          </p:cNvPr>
          <p:cNvSpPr txBox="1">
            <a:spLocks/>
          </p:cNvSpPr>
          <p:nvPr/>
        </p:nvSpPr>
        <p:spPr>
          <a:xfrm>
            <a:off x="199713" y="72285"/>
            <a:ext cx="14022400" cy="2043200"/>
          </a:xfrm>
          <a:prstGeom prst="rect">
            <a:avLst/>
          </a:prstGeom>
        </p:spPr>
        <p:txBody>
          <a:bodyPr spcFirstLastPara="1" vert="horz" wrap="square" lIns="243800" tIns="243800" rIns="243800" bIns="243800" rtlCol="0" anchor="ctr" anchorCtr="0">
            <a:noAutofit/>
          </a:bodyPr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1828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400" b="1" i="0" u="none" strike="noStrike" kern="1200" cap="none" spc="0" normalizeH="0" baseline="0" noProof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 SOCIAL CAPITAL</a:t>
            </a:r>
            <a:endParaRPr kumimoji="0" lang="es-ES" sz="4400" b="0" i="0" u="none" strike="noStrike" kern="1200" cap="none" spc="0" normalizeH="0" baseline="0" noProof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j-ea"/>
              <a:cs typeface="+mj-cs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25C3D2AF-BDCA-4A67-C7AD-6235CAC31151}"/>
              </a:ext>
            </a:extLst>
          </p:cNvPr>
          <p:cNvSpPr txBox="1"/>
          <p:nvPr/>
        </p:nvSpPr>
        <p:spPr>
          <a:xfrm>
            <a:off x="1097762" y="3649094"/>
            <a:ext cx="8665513" cy="8156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/>
              <a:t>I keep good networking with them</a:t>
            </a:r>
          </a:p>
          <a:p>
            <a:endParaRPr lang="en-US" sz="3200"/>
          </a:p>
          <a:p>
            <a:r>
              <a:rPr lang="en-US" sz="3200"/>
              <a:t>I keep close social relationships with them</a:t>
            </a:r>
          </a:p>
          <a:p>
            <a:endParaRPr lang="en-US" sz="4400"/>
          </a:p>
          <a:p>
            <a:r>
              <a:rPr lang="en-US" sz="3200"/>
              <a:t>I know I can count on them</a:t>
            </a:r>
          </a:p>
          <a:p>
            <a:endParaRPr lang="en-US" sz="3200"/>
          </a:p>
          <a:p>
            <a:r>
              <a:rPr lang="en-US" sz="3200"/>
              <a:t>they can count on me</a:t>
            </a:r>
          </a:p>
          <a:p>
            <a:endParaRPr lang="en-US" sz="4000"/>
          </a:p>
          <a:p>
            <a:r>
              <a:rPr lang="en-US" sz="3200"/>
              <a:t>we trust each other a lot</a:t>
            </a:r>
          </a:p>
          <a:p>
            <a:endParaRPr lang="en-US" sz="4800"/>
          </a:p>
          <a:p>
            <a:r>
              <a:rPr lang="en-US" sz="3200"/>
              <a:t>there is commitment to the goals</a:t>
            </a:r>
          </a:p>
          <a:p>
            <a:endParaRPr lang="en-US" sz="3200"/>
          </a:p>
          <a:p>
            <a:r>
              <a:rPr lang="en-US" sz="3200"/>
              <a:t>there is total agreement towards a purpose</a:t>
            </a:r>
          </a:p>
          <a:p>
            <a:endParaRPr lang="en-US" sz="4000"/>
          </a:p>
          <a:p>
            <a:r>
              <a:rPr lang="en-US" sz="3200"/>
              <a:t>effort is devoted towards collective goals</a:t>
            </a:r>
            <a:endParaRPr lang="es-ES" sz="320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91E7FF64-E0ED-2367-5379-319F0361B4A5}"/>
              </a:ext>
            </a:extLst>
          </p:cNvPr>
          <p:cNvSpPr txBox="1"/>
          <p:nvPr/>
        </p:nvSpPr>
        <p:spPr>
          <a:xfrm>
            <a:off x="1097762" y="2115485"/>
            <a:ext cx="6932724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b="1"/>
              <a:t>In the relationship with my coopetitors…</a:t>
            </a:r>
            <a:endParaRPr lang="es-ES" sz="3800" b="1"/>
          </a:p>
        </p:txBody>
      </p:sp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32B7981D-0DA9-9BB9-641E-15F53958D7E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35885806"/>
              </p:ext>
            </p:extLst>
          </p:nvPr>
        </p:nvGraphicFramePr>
        <p:xfrm>
          <a:off x="16220768" y="2362315"/>
          <a:ext cx="7744132" cy="107296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6491338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A1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Figura"/>
          <p:cNvSpPr/>
          <p:nvPr/>
        </p:nvSpPr>
        <p:spPr>
          <a:xfrm>
            <a:off x="0" y="-17860"/>
            <a:ext cx="4792398" cy="13716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076" y="21600"/>
                </a:moveTo>
                <a:cubicBezTo>
                  <a:pt x="13397" y="21600"/>
                  <a:pt x="10718" y="21600"/>
                  <a:pt x="8038" y="21600"/>
                </a:cubicBezTo>
                <a:cubicBezTo>
                  <a:pt x="5359" y="21600"/>
                  <a:pt x="2679" y="21600"/>
                  <a:pt x="0" y="21600"/>
                </a:cubicBezTo>
                <a:cubicBezTo>
                  <a:pt x="0" y="20967"/>
                  <a:pt x="0" y="20334"/>
                  <a:pt x="0" y="19701"/>
                </a:cubicBezTo>
                <a:cubicBezTo>
                  <a:pt x="0" y="19068"/>
                  <a:pt x="0" y="18435"/>
                  <a:pt x="0" y="17802"/>
                </a:cubicBezTo>
                <a:cubicBezTo>
                  <a:pt x="103" y="17802"/>
                  <a:pt x="206" y="17802"/>
                  <a:pt x="309" y="17802"/>
                </a:cubicBezTo>
                <a:cubicBezTo>
                  <a:pt x="412" y="17802"/>
                  <a:pt x="512" y="17802"/>
                  <a:pt x="615" y="17801"/>
                </a:cubicBezTo>
                <a:cubicBezTo>
                  <a:pt x="715" y="17800"/>
                  <a:pt x="816" y="17799"/>
                  <a:pt x="916" y="17797"/>
                </a:cubicBezTo>
                <a:cubicBezTo>
                  <a:pt x="1019" y="17795"/>
                  <a:pt x="1119" y="17793"/>
                  <a:pt x="1222" y="17791"/>
                </a:cubicBezTo>
                <a:cubicBezTo>
                  <a:pt x="1322" y="17789"/>
                  <a:pt x="1419" y="17787"/>
                  <a:pt x="1519" y="17785"/>
                </a:cubicBezTo>
                <a:cubicBezTo>
                  <a:pt x="1619" y="17783"/>
                  <a:pt x="1717" y="17780"/>
                  <a:pt x="1817" y="17777"/>
                </a:cubicBezTo>
                <a:cubicBezTo>
                  <a:pt x="1917" y="17774"/>
                  <a:pt x="2014" y="17770"/>
                  <a:pt x="2114" y="17766"/>
                </a:cubicBezTo>
                <a:cubicBezTo>
                  <a:pt x="2211" y="17762"/>
                  <a:pt x="2311" y="17758"/>
                  <a:pt x="2409" y="17754"/>
                </a:cubicBezTo>
                <a:cubicBezTo>
                  <a:pt x="2506" y="17750"/>
                  <a:pt x="2600" y="17746"/>
                  <a:pt x="2697" y="17741"/>
                </a:cubicBezTo>
                <a:cubicBezTo>
                  <a:pt x="2791" y="17735"/>
                  <a:pt x="2888" y="17730"/>
                  <a:pt x="2983" y="17724"/>
                </a:cubicBezTo>
                <a:cubicBezTo>
                  <a:pt x="3077" y="17719"/>
                  <a:pt x="3174" y="17713"/>
                  <a:pt x="3268" y="17707"/>
                </a:cubicBezTo>
                <a:cubicBezTo>
                  <a:pt x="3362" y="17700"/>
                  <a:pt x="3457" y="17693"/>
                  <a:pt x="3551" y="17686"/>
                </a:cubicBezTo>
                <a:cubicBezTo>
                  <a:pt x="3645" y="17679"/>
                  <a:pt x="3739" y="17672"/>
                  <a:pt x="3834" y="17664"/>
                </a:cubicBezTo>
                <a:cubicBezTo>
                  <a:pt x="3879" y="17660"/>
                  <a:pt x="3926" y="17656"/>
                  <a:pt x="3972" y="17652"/>
                </a:cubicBezTo>
                <a:cubicBezTo>
                  <a:pt x="4019" y="17648"/>
                  <a:pt x="4066" y="17644"/>
                  <a:pt x="4113" y="17640"/>
                </a:cubicBezTo>
                <a:cubicBezTo>
                  <a:pt x="4202" y="17632"/>
                  <a:pt x="4290" y="17623"/>
                  <a:pt x="4381" y="17614"/>
                </a:cubicBezTo>
                <a:cubicBezTo>
                  <a:pt x="4473" y="17605"/>
                  <a:pt x="4564" y="17596"/>
                  <a:pt x="4658" y="17586"/>
                </a:cubicBezTo>
                <a:cubicBezTo>
                  <a:pt x="4673" y="17566"/>
                  <a:pt x="4687" y="17545"/>
                  <a:pt x="4702" y="17525"/>
                </a:cubicBezTo>
                <a:cubicBezTo>
                  <a:pt x="4743" y="17465"/>
                  <a:pt x="4788" y="17404"/>
                  <a:pt x="4832" y="17344"/>
                </a:cubicBezTo>
                <a:cubicBezTo>
                  <a:pt x="4846" y="17322"/>
                  <a:pt x="4861" y="17300"/>
                  <a:pt x="4876" y="17279"/>
                </a:cubicBezTo>
                <a:cubicBezTo>
                  <a:pt x="4891" y="17257"/>
                  <a:pt x="4905" y="17236"/>
                  <a:pt x="4920" y="17214"/>
                </a:cubicBezTo>
                <a:cubicBezTo>
                  <a:pt x="4936" y="17188"/>
                  <a:pt x="4953" y="17162"/>
                  <a:pt x="4970" y="17135"/>
                </a:cubicBezTo>
                <a:cubicBezTo>
                  <a:pt x="4988" y="17109"/>
                  <a:pt x="5005" y="17083"/>
                  <a:pt x="5023" y="17057"/>
                </a:cubicBezTo>
                <a:cubicBezTo>
                  <a:pt x="5042" y="17027"/>
                  <a:pt x="5061" y="16997"/>
                  <a:pt x="5081" y="16967"/>
                </a:cubicBezTo>
                <a:cubicBezTo>
                  <a:pt x="5100" y="16937"/>
                  <a:pt x="5120" y="16907"/>
                  <a:pt x="5141" y="16878"/>
                </a:cubicBezTo>
                <a:cubicBezTo>
                  <a:pt x="5162" y="16844"/>
                  <a:pt x="5182" y="16811"/>
                  <a:pt x="5203" y="16777"/>
                </a:cubicBezTo>
                <a:cubicBezTo>
                  <a:pt x="5224" y="16744"/>
                  <a:pt x="5245" y="16710"/>
                  <a:pt x="5268" y="16676"/>
                </a:cubicBezTo>
                <a:cubicBezTo>
                  <a:pt x="5290" y="16639"/>
                  <a:pt x="5312" y="16602"/>
                  <a:pt x="5334" y="16565"/>
                </a:cubicBezTo>
                <a:cubicBezTo>
                  <a:pt x="5357" y="16528"/>
                  <a:pt x="5379" y="16491"/>
                  <a:pt x="5403" y="16454"/>
                </a:cubicBezTo>
                <a:cubicBezTo>
                  <a:pt x="5425" y="16414"/>
                  <a:pt x="5448" y="16373"/>
                  <a:pt x="5471" y="16333"/>
                </a:cubicBezTo>
                <a:cubicBezTo>
                  <a:pt x="5494" y="16292"/>
                  <a:pt x="5518" y="16252"/>
                  <a:pt x="5541" y="16211"/>
                </a:cubicBezTo>
                <a:cubicBezTo>
                  <a:pt x="5565" y="16168"/>
                  <a:pt x="5588" y="16124"/>
                  <a:pt x="5612" y="16081"/>
                </a:cubicBezTo>
                <a:cubicBezTo>
                  <a:pt x="5636" y="16037"/>
                  <a:pt x="5661" y="15994"/>
                  <a:pt x="5686" y="15950"/>
                </a:cubicBezTo>
                <a:cubicBezTo>
                  <a:pt x="5733" y="15858"/>
                  <a:pt x="5780" y="15766"/>
                  <a:pt x="5827" y="15673"/>
                </a:cubicBezTo>
                <a:cubicBezTo>
                  <a:pt x="5874" y="15575"/>
                  <a:pt x="5924" y="15478"/>
                  <a:pt x="5974" y="15380"/>
                </a:cubicBezTo>
                <a:cubicBezTo>
                  <a:pt x="6018" y="15278"/>
                  <a:pt x="6065" y="15176"/>
                  <a:pt x="6113" y="15073"/>
                </a:cubicBezTo>
                <a:cubicBezTo>
                  <a:pt x="6160" y="14967"/>
                  <a:pt x="6207" y="14860"/>
                  <a:pt x="6254" y="14754"/>
                </a:cubicBezTo>
                <a:cubicBezTo>
                  <a:pt x="6274" y="14699"/>
                  <a:pt x="6295" y="14644"/>
                  <a:pt x="6316" y="14589"/>
                </a:cubicBezTo>
                <a:cubicBezTo>
                  <a:pt x="6337" y="14534"/>
                  <a:pt x="6358" y="14479"/>
                  <a:pt x="6380" y="14424"/>
                </a:cubicBezTo>
                <a:cubicBezTo>
                  <a:pt x="6400" y="14368"/>
                  <a:pt x="6419" y="14311"/>
                  <a:pt x="6440" y="14254"/>
                </a:cubicBezTo>
                <a:cubicBezTo>
                  <a:pt x="6460" y="14198"/>
                  <a:pt x="6481" y="14141"/>
                  <a:pt x="6501" y="14084"/>
                </a:cubicBezTo>
                <a:cubicBezTo>
                  <a:pt x="6519" y="14026"/>
                  <a:pt x="6537" y="13968"/>
                  <a:pt x="6554" y="13910"/>
                </a:cubicBezTo>
                <a:cubicBezTo>
                  <a:pt x="6572" y="13852"/>
                  <a:pt x="6590" y="13794"/>
                  <a:pt x="6607" y="13736"/>
                </a:cubicBezTo>
                <a:cubicBezTo>
                  <a:pt x="6623" y="13677"/>
                  <a:pt x="6640" y="13618"/>
                  <a:pt x="6656" y="13558"/>
                </a:cubicBezTo>
                <a:cubicBezTo>
                  <a:pt x="6672" y="13499"/>
                  <a:pt x="6688" y="13439"/>
                  <a:pt x="6704" y="13379"/>
                </a:cubicBezTo>
                <a:cubicBezTo>
                  <a:pt x="6716" y="13320"/>
                  <a:pt x="6729" y="13260"/>
                  <a:pt x="6742" y="13200"/>
                </a:cubicBezTo>
                <a:cubicBezTo>
                  <a:pt x="6754" y="13140"/>
                  <a:pt x="6768" y="13079"/>
                  <a:pt x="6781" y="13019"/>
                </a:cubicBezTo>
                <a:cubicBezTo>
                  <a:pt x="6791" y="12959"/>
                  <a:pt x="6802" y="12898"/>
                  <a:pt x="6812" y="12837"/>
                </a:cubicBezTo>
                <a:cubicBezTo>
                  <a:pt x="6822" y="12776"/>
                  <a:pt x="6832" y="12715"/>
                  <a:pt x="6843" y="12654"/>
                </a:cubicBezTo>
                <a:cubicBezTo>
                  <a:pt x="6850" y="12593"/>
                  <a:pt x="6857" y="12532"/>
                  <a:pt x="6865" y="12470"/>
                </a:cubicBezTo>
                <a:cubicBezTo>
                  <a:pt x="6872" y="12409"/>
                  <a:pt x="6880" y="12348"/>
                  <a:pt x="6887" y="12286"/>
                </a:cubicBezTo>
                <a:cubicBezTo>
                  <a:pt x="6890" y="12225"/>
                  <a:pt x="6893" y="12163"/>
                  <a:pt x="6896" y="12102"/>
                </a:cubicBezTo>
                <a:cubicBezTo>
                  <a:pt x="6899" y="12041"/>
                  <a:pt x="6902" y="11979"/>
                  <a:pt x="6905" y="11918"/>
                </a:cubicBezTo>
                <a:cubicBezTo>
                  <a:pt x="6903" y="11856"/>
                  <a:pt x="6902" y="11795"/>
                  <a:pt x="6902" y="11733"/>
                </a:cubicBezTo>
                <a:cubicBezTo>
                  <a:pt x="6902" y="11672"/>
                  <a:pt x="6902" y="11610"/>
                  <a:pt x="6902" y="11548"/>
                </a:cubicBezTo>
                <a:cubicBezTo>
                  <a:pt x="6896" y="11487"/>
                  <a:pt x="6891" y="11426"/>
                  <a:pt x="6886" y="11365"/>
                </a:cubicBezTo>
                <a:cubicBezTo>
                  <a:pt x="6881" y="11304"/>
                  <a:pt x="6877" y="11242"/>
                  <a:pt x="6872" y="11181"/>
                </a:cubicBezTo>
                <a:cubicBezTo>
                  <a:pt x="6862" y="11120"/>
                  <a:pt x="6852" y="11060"/>
                  <a:pt x="6842" y="10999"/>
                </a:cubicBezTo>
                <a:cubicBezTo>
                  <a:pt x="6832" y="10938"/>
                  <a:pt x="6822" y="10878"/>
                  <a:pt x="6813" y="10817"/>
                </a:cubicBezTo>
                <a:cubicBezTo>
                  <a:pt x="6799" y="10757"/>
                  <a:pt x="6784" y="10697"/>
                  <a:pt x="6769" y="10637"/>
                </a:cubicBezTo>
                <a:cubicBezTo>
                  <a:pt x="6754" y="10578"/>
                  <a:pt x="6740" y="10518"/>
                  <a:pt x="6725" y="10458"/>
                </a:cubicBezTo>
                <a:cubicBezTo>
                  <a:pt x="6704" y="10398"/>
                  <a:pt x="6684" y="10339"/>
                  <a:pt x="6663" y="10280"/>
                </a:cubicBezTo>
                <a:cubicBezTo>
                  <a:pt x="6643" y="10220"/>
                  <a:pt x="6622" y="10161"/>
                  <a:pt x="6601" y="10102"/>
                </a:cubicBezTo>
                <a:cubicBezTo>
                  <a:pt x="6575" y="10044"/>
                  <a:pt x="6548" y="9986"/>
                  <a:pt x="6522" y="9928"/>
                </a:cubicBezTo>
                <a:cubicBezTo>
                  <a:pt x="6495" y="9871"/>
                  <a:pt x="6469" y="9813"/>
                  <a:pt x="6442" y="9755"/>
                </a:cubicBezTo>
                <a:cubicBezTo>
                  <a:pt x="6410" y="9699"/>
                  <a:pt x="6378" y="9642"/>
                  <a:pt x="6345" y="9586"/>
                </a:cubicBezTo>
                <a:cubicBezTo>
                  <a:pt x="6313" y="9529"/>
                  <a:pt x="6280" y="9473"/>
                  <a:pt x="6248" y="9417"/>
                </a:cubicBezTo>
                <a:cubicBezTo>
                  <a:pt x="6210" y="9362"/>
                  <a:pt x="6171" y="9307"/>
                  <a:pt x="6133" y="9252"/>
                </a:cubicBezTo>
                <a:cubicBezTo>
                  <a:pt x="6095" y="9197"/>
                  <a:pt x="6057" y="9142"/>
                  <a:pt x="6018" y="9087"/>
                </a:cubicBezTo>
                <a:cubicBezTo>
                  <a:pt x="5971" y="9034"/>
                  <a:pt x="5925" y="8981"/>
                  <a:pt x="5879" y="8928"/>
                </a:cubicBezTo>
                <a:cubicBezTo>
                  <a:pt x="5833" y="8875"/>
                  <a:pt x="5787" y="8822"/>
                  <a:pt x="5742" y="8769"/>
                </a:cubicBezTo>
                <a:cubicBezTo>
                  <a:pt x="5724" y="8751"/>
                  <a:pt x="5706" y="8733"/>
                  <a:pt x="5689" y="8716"/>
                </a:cubicBezTo>
                <a:cubicBezTo>
                  <a:pt x="5672" y="8698"/>
                  <a:pt x="5655" y="8681"/>
                  <a:pt x="5638" y="8663"/>
                </a:cubicBezTo>
                <a:cubicBezTo>
                  <a:pt x="5619" y="8646"/>
                  <a:pt x="5601" y="8628"/>
                  <a:pt x="5583" y="8611"/>
                </a:cubicBezTo>
                <a:cubicBezTo>
                  <a:pt x="5565" y="8593"/>
                  <a:pt x="5547" y="8576"/>
                  <a:pt x="5530" y="8559"/>
                </a:cubicBezTo>
                <a:cubicBezTo>
                  <a:pt x="5510" y="8542"/>
                  <a:pt x="5491" y="8525"/>
                  <a:pt x="5472" y="8508"/>
                </a:cubicBezTo>
                <a:cubicBezTo>
                  <a:pt x="5453" y="8492"/>
                  <a:pt x="5434" y="8475"/>
                  <a:pt x="5415" y="8458"/>
                </a:cubicBezTo>
                <a:cubicBezTo>
                  <a:pt x="5394" y="8442"/>
                  <a:pt x="5374" y="8425"/>
                  <a:pt x="5353" y="8409"/>
                </a:cubicBezTo>
                <a:cubicBezTo>
                  <a:pt x="5333" y="8393"/>
                  <a:pt x="5313" y="8376"/>
                  <a:pt x="5294" y="8360"/>
                </a:cubicBezTo>
                <a:cubicBezTo>
                  <a:pt x="5272" y="8343"/>
                  <a:pt x="5251" y="8327"/>
                  <a:pt x="5230" y="8310"/>
                </a:cubicBezTo>
                <a:cubicBezTo>
                  <a:pt x="5209" y="8294"/>
                  <a:pt x="5188" y="8278"/>
                  <a:pt x="5167" y="8262"/>
                </a:cubicBezTo>
                <a:cubicBezTo>
                  <a:pt x="5145" y="8246"/>
                  <a:pt x="5123" y="8230"/>
                  <a:pt x="5101" y="8215"/>
                </a:cubicBezTo>
                <a:cubicBezTo>
                  <a:pt x="5079" y="8199"/>
                  <a:pt x="5057" y="8184"/>
                  <a:pt x="5035" y="8168"/>
                </a:cubicBezTo>
                <a:cubicBezTo>
                  <a:pt x="5011" y="8152"/>
                  <a:pt x="4988" y="8137"/>
                  <a:pt x="4965" y="8121"/>
                </a:cubicBezTo>
                <a:cubicBezTo>
                  <a:pt x="4941" y="8106"/>
                  <a:pt x="4919" y="8090"/>
                  <a:pt x="4897" y="8075"/>
                </a:cubicBezTo>
                <a:cubicBezTo>
                  <a:pt x="4873" y="8059"/>
                  <a:pt x="4849" y="8044"/>
                  <a:pt x="4826" y="8029"/>
                </a:cubicBezTo>
                <a:cubicBezTo>
                  <a:pt x="4803" y="8014"/>
                  <a:pt x="4780" y="7999"/>
                  <a:pt x="4758" y="7984"/>
                </a:cubicBezTo>
                <a:cubicBezTo>
                  <a:pt x="4733" y="7969"/>
                  <a:pt x="4708" y="7955"/>
                  <a:pt x="4683" y="7940"/>
                </a:cubicBezTo>
                <a:cubicBezTo>
                  <a:pt x="4659" y="7926"/>
                  <a:pt x="4634" y="7911"/>
                  <a:pt x="4611" y="7897"/>
                </a:cubicBezTo>
                <a:cubicBezTo>
                  <a:pt x="4584" y="7882"/>
                  <a:pt x="4558" y="7868"/>
                  <a:pt x="4532" y="7854"/>
                </a:cubicBezTo>
                <a:cubicBezTo>
                  <a:pt x="4506" y="7839"/>
                  <a:pt x="4480" y="7825"/>
                  <a:pt x="4455" y="7810"/>
                </a:cubicBezTo>
                <a:cubicBezTo>
                  <a:pt x="4428" y="7796"/>
                  <a:pt x="4402" y="7782"/>
                  <a:pt x="4376" y="7768"/>
                </a:cubicBezTo>
                <a:cubicBezTo>
                  <a:pt x="4350" y="7754"/>
                  <a:pt x="4324" y="7740"/>
                  <a:pt x="4299" y="7726"/>
                </a:cubicBezTo>
                <a:cubicBezTo>
                  <a:pt x="4272" y="7712"/>
                  <a:pt x="4246" y="7698"/>
                  <a:pt x="4219" y="7684"/>
                </a:cubicBezTo>
                <a:cubicBezTo>
                  <a:pt x="4193" y="7671"/>
                  <a:pt x="4166" y="7657"/>
                  <a:pt x="4140" y="7644"/>
                </a:cubicBezTo>
                <a:cubicBezTo>
                  <a:pt x="4081" y="7617"/>
                  <a:pt x="4025" y="7590"/>
                  <a:pt x="3969" y="7564"/>
                </a:cubicBezTo>
                <a:cubicBezTo>
                  <a:pt x="3910" y="7538"/>
                  <a:pt x="3854" y="7512"/>
                  <a:pt x="3798" y="7486"/>
                </a:cubicBezTo>
                <a:cubicBezTo>
                  <a:pt x="3739" y="7461"/>
                  <a:pt x="3680" y="7435"/>
                  <a:pt x="3622" y="7410"/>
                </a:cubicBezTo>
                <a:cubicBezTo>
                  <a:pt x="3563" y="7385"/>
                  <a:pt x="3501" y="7361"/>
                  <a:pt x="3442" y="7336"/>
                </a:cubicBezTo>
                <a:cubicBezTo>
                  <a:pt x="3380" y="7312"/>
                  <a:pt x="3318" y="7289"/>
                  <a:pt x="3256" y="7265"/>
                </a:cubicBezTo>
                <a:cubicBezTo>
                  <a:pt x="3195" y="7241"/>
                  <a:pt x="3130" y="7218"/>
                  <a:pt x="3068" y="7194"/>
                </a:cubicBezTo>
                <a:cubicBezTo>
                  <a:pt x="3003" y="7172"/>
                  <a:pt x="2941" y="7149"/>
                  <a:pt x="2877" y="7127"/>
                </a:cubicBezTo>
                <a:cubicBezTo>
                  <a:pt x="2809" y="7105"/>
                  <a:pt x="2741" y="7082"/>
                  <a:pt x="2674" y="7060"/>
                </a:cubicBezTo>
                <a:cubicBezTo>
                  <a:pt x="2606" y="7039"/>
                  <a:pt x="2541" y="7018"/>
                  <a:pt x="2473" y="6998"/>
                </a:cubicBezTo>
                <a:cubicBezTo>
                  <a:pt x="2439" y="6987"/>
                  <a:pt x="2405" y="6976"/>
                  <a:pt x="2370" y="6966"/>
                </a:cubicBezTo>
                <a:cubicBezTo>
                  <a:pt x="2336" y="6956"/>
                  <a:pt x="2301" y="6945"/>
                  <a:pt x="2267" y="6935"/>
                </a:cubicBezTo>
                <a:cubicBezTo>
                  <a:pt x="2197" y="6914"/>
                  <a:pt x="2126" y="6894"/>
                  <a:pt x="2055" y="6874"/>
                </a:cubicBezTo>
                <a:cubicBezTo>
                  <a:pt x="1985" y="6855"/>
                  <a:pt x="1914" y="6835"/>
                  <a:pt x="1843" y="6817"/>
                </a:cubicBezTo>
                <a:cubicBezTo>
                  <a:pt x="1808" y="6807"/>
                  <a:pt x="1772" y="6797"/>
                  <a:pt x="1736" y="6788"/>
                </a:cubicBezTo>
                <a:cubicBezTo>
                  <a:pt x="1700" y="6779"/>
                  <a:pt x="1664" y="6769"/>
                  <a:pt x="1628" y="6760"/>
                </a:cubicBezTo>
                <a:cubicBezTo>
                  <a:pt x="1590" y="6751"/>
                  <a:pt x="1552" y="6742"/>
                  <a:pt x="1515" y="6732"/>
                </a:cubicBezTo>
                <a:cubicBezTo>
                  <a:pt x="1477" y="6723"/>
                  <a:pt x="1440" y="6714"/>
                  <a:pt x="1402" y="6706"/>
                </a:cubicBezTo>
                <a:cubicBezTo>
                  <a:pt x="1365" y="6697"/>
                  <a:pt x="1327" y="6688"/>
                  <a:pt x="1290" y="6679"/>
                </a:cubicBezTo>
                <a:cubicBezTo>
                  <a:pt x="1252" y="6671"/>
                  <a:pt x="1215" y="6662"/>
                  <a:pt x="1178" y="6653"/>
                </a:cubicBezTo>
                <a:cubicBezTo>
                  <a:pt x="1101" y="6636"/>
                  <a:pt x="1028" y="6618"/>
                  <a:pt x="951" y="6602"/>
                </a:cubicBezTo>
                <a:cubicBezTo>
                  <a:pt x="874" y="6585"/>
                  <a:pt x="795" y="6569"/>
                  <a:pt x="718" y="6552"/>
                </a:cubicBezTo>
                <a:cubicBezTo>
                  <a:pt x="639" y="6536"/>
                  <a:pt x="562" y="6520"/>
                  <a:pt x="483" y="6505"/>
                </a:cubicBezTo>
                <a:cubicBezTo>
                  <a:pt x="403" y="6490"/>
                  <a:pt x="324" y="6474"/>
                  <a:pt x="244" y="6460"/>
                </a:cubicBezTo>
                <a:cubicBezTo>
                  <a:pt x="203" y="6452"/>
                  <a:pt x="163" y="6445"/>
                  <a:pt x="122" y="6437"/>
                </a:cubicBezTo>
                <a:cubicBezTo>
                  <a:pt x="82" y="6430"/>
                  <a:pt x="41" y="6423"/>
                  <a:pt x="0" y="6416"/>
                </a:cubicBezTo>
                <a:cubicBezTo>
                  <a:pt x="0" y="5346"/>
                  <a:pt x="0" y="4277"/>
                  <a:pt x="0" y="3208"/>
                </a:cubicBezTo>
                <a:cubicBezTo>
                  <a:pt x="0" y="2139"/>
                  <a:pt x="0" y="1069"/>
                  <a:pt x="0" y="0"/>
                </a:cubicBezTo>
                <a:cubicBezTo>
                  <a:pt x="221" y="11"/>
                  <a:pt x="441" y="23"/>
                  <a:pt x="661" y="34"/>
                </a:cubicBezTo>
                <a:cubicBezTo>
                  <a:pt x="881" y="45"/>
                  <a:pt x="1101" y="57"/>
                  <a:pt x="1322" y="68"/>
                </a:cubicBezTo>
                <a:cubicBezTo>
                  <a:pt x="1535" y="82"/>
                  <a:pt x="1750" y="97"/>
                  <a:pt x="1964" y="112"/>
                </a:cubicBezTo>
                <a:cubicBezTo>
                  <a:pt x="2178" y="126"/>
                  <a:pt x="2392" y="141"/>
                  <a:pt x="2606" y="155"/>
                </a:cubicBezTo>
                <a:cubicBezTo>
                  <a:pt x="2812" y="173"/>
                  <a:pt x="3019" y="191"/>
                  <a:pt x="3226" y="209"/>
                </a:cubicBezTo>
                <a:cubicBezTo>
                  <a:pt x="3432" y="227"/>
                  <a:pt x="3639" y="244"/>
                  <a:pt x="3845" y="262"/>
                </a:cubicBezTo>
                <a:cubicBezTo>
                  <a:pt x="4044" y="283"/>
                  <a:pt x="4243" y="304"/>
                  <a:pt x="4442" y="326"/>
                </a:cubicBezTo>
                <a:cubicBezTo>
                  <a:pt x="4641" y="347"/>
                  <a:pt x="4841" y="368"/>
                  <a:pt x="5041" y="389"/>
                </a:cubicBezTo>
                <a:cubicBezTo>
                  <a:pt x="5232" y="413"/>
                  <a:pt x="5424" y="437"/>
                  <a:pt x="5617" y="461"/>
                </a:cubicBezTo>
                <a:cubicBezTo>
                  <a:pt x="5809" y="485"/>
                  <a:pt x="6002" y="509"/>
                  <a:pt x="6195" y="533"/>
                </a:cubicBezTo>
                <a:cubicBezTo>
                  <a:pt x="6380" y="560"/>
                  <a:pt x="6566" y="587"/>
                  <a:pt x="6751" y="614"/>
                </a:cubicBezTo>
                <a:cubicBezTo>
                  <a:pt x="6937" y="641"/>
                  <a:pt x="7122" y="668"/>
                  <a:pt x="7308" y="695"/>
                </a:cubicBezTo>
                <a:cubicBezTo>
                  <a:pt x="7486" y="726"/>
                  <a:pt x="7665" y="756"/>
                  <a:pt x="7844" y="786"/>
                </a:cubicBezTo>
                <a:cubicBezTo>
                  <a:pt x="8023" y="816"/>
                  <a:pt x="8203" y="846"/>
                  <a:pt x="8383" y="876"/>
                </a:cubicBezTo>
                <a:cubicBezTo>
                  <a:pt x="8553" y="909"/>
                  <a:pt x="8724" y="942"/>
                  <a:pt x="8895" y="975"/>
                </a:cubicBezTo>
                <a:cubicBezTo>
                  <a:pt x="9066" y="1007"/>
                  <a:pt x="9238" y="1040"/>
                  <a:pt x="9410" y="1073"/>
                </a:cubicBezTo>
                <a:cubicBezTo>
                  <a:pt x="9574" y="1108"/>
                  <a:pt x="9738" y="1144"/>
                  <a:pt x="9902" y="1180"/>
                </a:cubicBezTo>
                <a:cubicBezTo>
                  <a:pt x="10067" y="1216"/>
                  <a:pt x="10232" y="1251"/>
                  <a:pt x="10397" y="1287"/>
                </a:cubicBezTo>
                <a:cubicBezTo>
                  <a:pt x="10554" y="1325"/>
                  <a:pt x="10711" y="1363"/>
                  <a:pt x="10868" y="1401"/>
                </a:cubicBezTo>
                <a:cubicBezTo>
                  <a:pt x="11025" y="1439"/>
                  <a:pt x="11181" y="1477"/>
                  <a:pt x="11339" y="1515"/>
                </a:cubicBezTo>
                <a:cubicBezTo>
                  <a:pt x="11490" y="1556"/>
                  <a:pt x="11641" y="1596"/>
                  <a:pt x="11792" y="1637"/>
                </a:cubicBezTo>
                <a:cubicBezTo>
                  <a:pt x="11942" y="1678"/>
                  <a:pt x="12093" y="1718"/>
                  <a:pt x="12243" y="1759"/>
                </a:cubicBezTo>
                <a:cubicBezTo>
                  <a:pt x="12387" y="1802"/>
                  <a:pt x="12531" y="1845"/>
                  <a:pt x="12675" y="1889"/>
                </a:cubicBezTo>
                <a:cubicBezTo>
                  <a:pt x="12819" y="1932"/>
                  <a:pt x="12963" y="1975"/>
                  <a:pt x="13105" y="2018"/>
                </a:cubicBezTo>
                <a:cubicBezTo>
                  <a:pt x="13242" y="2064"/>
                  <a:pt x="13379" y="2110"/>
                  <a:pt x="13516" y="2155"/>
                </a:cubicBezTo>
                <a:cubicBezTo>
                  <a:pt x="13652" y="2201"/>
                  <a:pt x="13789" y="2247"/>
                  <a:pt x="13924" y="2293"/>
                </a:cubicBezTo>
                <a:cubicBezTo>
                  <a:pt x="14054" y="2341"/>
                  <a:pt x="14183" y="2388"/>
                  <a:pt x="14313" y="2436"/>
                </a:cubicBezTo>
                <a:cubicBezTo>
                  <a:pt x="14442" y="2484"/>
                  <a:pt x="14572" y="2532"/>
                  <a:pt x="14701" y="2580"/>
                </a:cubicBezTo>
                <a:cubicBezTo>
                  <a:pt x="14825" y="2630"/>
                  <a:pt x="14948" y="2680"/>
                  <a:pt x="15070" y="2730"/>
                </a:cubicBezTo>
                <a:cubicBezTo>
                  <a:pt x="15193" y="2780"/>
                  <a:pt x="15315" y="2830"/>
                  <a:pt x="15437" y="2880"/>
                </a:cubicBezTo>
                <a:cubicBezTo>
                  <a:pt x="15552" y="2932"/>
                  <a:pt x="15667" y="2984"/>
                  <a:pt x="15782" y="3036"/>
                </a:cubicBezTo>
                <a:cubicBezTo>
                  <a:pt x="15897" y="3089"/>
                  <a:pt x="16012" y="3141"/>
                  <a:pt x="16126" y="3193"/>
                </a:cubicBezTo>
                <a:cubicBezTo>
                  <a:pt x="16235" y="3247"/>
                  <a:pt x="16344" y="3301"/>
                  <a:pt x="16453" y="3355"/>
                </a:cubicBezTo>
                <a:cubicBezTo>
                  <a:pt x="16562" y="3410"/>
                  <a:pt x="16671" y="3464"/>
                  <a:pt x="16780" y="3518"/>
                </a:cubicBezTo>
                <a:cubicBezTo>
                  <a:pt x="16883" y="3574"/>
                  <a:pt x="16985" y="3630"/>
                  <a:pt x="17087" y="3686"/>
                </a:cubicBezTo>
                <a:cubicBezTo>
                  <a:pt x="17189" y="3742"/>
                  <a:pt x="17291" y="3798"/>
                  <a:pt x="17392" y="3854"/>
                </a:cubicBezTo>
                <a:cubicBezTo>
                  <a:pt x="17487" y="3912"/>
                  <a:pt x="17581" y="3970"/>
                  <a:pt x="17675" y="4029"/>
                </a:cubicBezTo>
                <a:cubicBezTo>
                  <a:pt x="17769" y="4087"/>
                  <a:pt x="17862" y="4145"/>
                  <a:pt x="17955" y="4203"/>
                </a:cubicBezTo>
                <a:cubicBezTo>
                  <a:pt x="18043" y="4263"/>
                  <a:pt x="18131" y="4322"/>
                  <a:pt x="18218" y="4382"/>
                </a:cubicBezTo>
                <a:cubicBezTo>
                  <a:pt x="18306" y="4442"/>
                  <a:pt x="18394" y="4501"/>
                  <a:pt x="18482" y="4561"/>
                </a:cubicBezTo>
                <a:cubicBezTo>
                  <a:pt x="18563" y="4622"/>
                  <a:pt x="18643" y="4683"/>
                  <a:pt x="18723" y="4745"/>
                </a:cubicBezTo>
                <a:cubicBezTo>
                  <a:pt x="18804" y="4806"/>
                  <a:pt x="18884" y="4867"/>
                  <a:pt x="18965" y="4929"/>
                </a:cubicBezTo>
                <a:cubicBezTo>
                  <a:pt x="19038" y="4992"/>
                  <a:pt x="19111" y="5055"/>
                  <a:pt x="19184" y="5118"/>
                </a:cubicBezTo>
                <a:cubicBezTo>
                  <a:pt x="19257" y="5180"/>
                  <a:pt x="19330" y="5243"/>
                  <a:pt x="19403" y="5307"/>
                </a:cubicBezTo>
                <a:cubicBezTo>
                  <a:pt x="19471" y="5371"/>
                  <a:pt x="19538" y="5435"/>
                  <a:pt x="19605" y="5500"/>
                </a:cubicBezTo>
                <a:cubicBezTo>
                  <a:pt x="19672" y="5564"/>
                  <a:pt x="19739" y="5629"/>
                  <a:pt x="19807" y="5693"/>
                </a:cubicBezTo>
                <a:cubicBezTo>
                  <a:pt x="19866" y="5759"/>
                  <a:pt x="19925" y="5825"/>
                  <a:pt x="19985" y="5891"/>
                </a:cubicBezTo>
                <a:cubicBezTo>
                  <a:pt x="20045" y="5957"/>
                  <a:pt x="20104" y="6023"/>
                  <a:pt x="20163" y="6088"/>
                </a:cubicBezTo>
                <a:cubicBezTo>
                  <a:pt x="20216" y="6156"/>
                  <a:pt x="20268" y="6223"/>
                  <a:pt x="20321" y="6291"/>
                </a:cubicBezTo>
                <a:cubicBezTo>
                  <a:pt x="20373" y="6358"/>
                  <a:pt x="20425" y="6425"/>
                  <a:pt x="20478" y="6493"/>
                </a:cubicBezTo>
                <a:cubicBezTo>
                  <a:pt x="20524" y="6561"/>
                  <a:pt x="20569" y="6629"/>
                  <a:pt x="20614" y="6698"/>
                </a:cubicBezTo>
                <a:cubicBezTo>
                  <a:pt x="20659" y="6766"/>
                  <a:pt x="20703" y="6835"/>
                  <a:pt x="20749" y="6903"/>
                </a:cubicBezTo>
                <a:cubicBezTo>
                  <a:pt x="20787" y="6973"/>
                  <a:pt x="20826" y="7042"/>
                  <a:pt x="20865" y="7111"/>
                </a:cubicBezTo>
                <a:cubicBezTo>
                  <a:pt x="20904" y="7181"/>
                  <a:pt x="20943" y="7250"/>
                  <a:pt x="20982" y="7320"/>
                </a:cubicBezTo>
                <a:cubicBezTo>
                  <a:pt x="21013" y="7390"/>
                  <a:pt x="21044" y="7461"/>
                  <a:pt x="21076" y="7532"/>
                </a:cubicBezTo>
                <a:cubicBezTo>
                  <a:pt x="21108" y="7603"/>
                  <a:pt x="21139" y="7674"/>
                  <a:pt x="21170" y="7744"/>
                </a:cubicBezTo>
                <a:cubicBezTo>
                  <a:pt x="21195" y="7816"/>
                  <a:pt x="21219" y="7887"/>
                  <a:pt x="21244" y="7959"/>
                </a:cubicBezTo>
                <a:cubicBezTo>
                  <a:pt x="21268" y="8030"/>
                  <a:pt x="21292" y="8102"/>
                  <a:pt x="21317" y="8173"/>
                </a:cubicBezTo>
                <a:cubicBezTo>
                  <a:pt x="21335" y="8246"/>
                  <a:pt x="21353" y="8318"/>
                  <a:pt x="21370" y="8391"/>
                </a:cubicBezTo>
                <a:cubicBezTo>
                  <a:pt x="21388" y="8463"/>
                  <a:pt x="21406" y="8536"/>
                  <a:pt x="21423" y="8609"/>
                </a:cubicBezTo>
                <a:cubicBezTo>
                  <a:pt x="21434" y="8682"/>
                  <a:pt x="21444" y="8755"/>
                  <a:pt x="21454" y="8828"/>
                </a:cubicBezTo>
                <a:cubicBezTo>
                  <a:pt x="21465" y="8901"/>
                  <a:pt x="21475" y="8974"/>
                  <a:pt x="21485" y="9047"/>
                </a:cubicBezTo>
                <a:cubicBezTo>
                  <a:pt x="21494" y="9195"/>
                  <a:pt x="21500" y="9343"/>
                  <a:pt x="21509" y="9491"/>
                </a:cubicBezTo>
                <a:cubicBezTo>
                  <a:pt x="21520" y="9634"/>
                  <a:pt x="21529" y="9777"/>
                  <a:pt x="21541" y="9920"/>
                </a:cubicBezTo>
                <a:cubicBezTo>
                  <a:pt x="21550" y="10056"/>
                  <a:pt x="21556" y="10193"/>
                  <a:pt x="21565" y="10329"/>
                </a:cubicBezTo>
                <a:cubicBezTo>
                  <a:pt x="21571" y="10460"/>
                  <a:pt x="21579" y="10592"/>
                  <a:pt x="21585" y="10723"/>
                </a:cubicBezTo>
                <a:cubicBezTo>
                  <a:pt x="21588" y="10850"/>
                  <a:pt x="21594" y="10976"/>
                  <a:pt x="21597" y="11103"/>
                </a:cubicBezTo>
                <a:cubicBezTo>
                  <a:pt x="21597" y="11227"/>
                  <a:pt x="21600" y="11352"/>
                  <a:pt x="21600" y="11476"/>
                </a:cubicBezTo>
                <a:cubicBezTo>
                  <a:pt x="21600" y="11600"/>
                  <a:pt x="21600" y="11722"/>
                  <a:pt x="21600" y="11845"/>
                </a:cubicBezTo>
                <a:cubicBezTo>
                  <a:pt x="21597" y="11967"/>
                  <a:pt x="21594" y="12089"/>
                  <a:pt x="21591" y="12212"/>
                </a:cubicBezTo>
                <a:cubicBezTo>
                  <a:pt x="21588" y="12335"/>
                  <a:pt x="21588" y="12459"/>
                  <a:pt x="21585" y="12581"/>
                </a:cubicBezTo>
                <a:cubicBezTo>
                  <a:pt x="21582" y="12708"/>
                  <a:pt x="21576" y="12834"/>
                  <a:pt x="21574" y="12960"/>
                </a:cubicBezTo>
                <a:cubicBezTo>
                  <a:pt x="21571" y="13089"/>
                  <a:pt x="21565" y="13219"/>
                  <a:pt x="21562" y="13347"/>
                </a:cubicBezTo>
                <a:cubicBezTo>
                  <a:pt x="21559" y="13482"/>
                  <a:pt x="21553" y="13616"/>
                  <a:pt x="21550" y="13750"/>
                </a:cubicBezTo>
                <a:cubicBezTo>
                  <a:pt x="21547" y="13890"/>
                  <a:pt x="21541" y="14030"/>
                  <a:pt x="21538" y="14170"/>
                </a:cubicBezTo>
                <a:cubicBezTo>
                  <a:pt x="21535" y="14318"/>
                  <a:pt x="21529" y="14467"/>
                  <a:pt x="21526" y="14614"/>
                </a:cubicBezTo>
                <a:cubicBezTo>
                  <a:pt x="21523" y="14771"/>
                  <a:pt x="21518" y="14927"/>
                  <a:pt x="21515" y="15084"/>
                </a:cubicBezTo>
                <a:cubicBezTo>
                  <a:pt x="21515" y="15250"/>
                  <a:pt x="21512" y="15416"/>
                  <a:pt x="21512" y="15582"/>
                </a:cubicBezTo>
                <a:cubicBezTo>
                  <a:pt x="21512" y="15759"/>
                  <a:pt x="21509" y="15937"/>
                  <a:pt x="21509" y="16114"/>
                </a:cubicBezTo>
                <a:cubicBezTo>
                  <a:pt x="21347" y="16114"/>
                  <a:pt x="21185" y="16114"/>
                  <a:pt x="21023" y="16114"/>
                </a:cubicBezTo>
                <a:cubicBezTo>
                  <a:pt x="20852" y="16114"/>
                  <a:pt x="20684" y="16114"/>
                  <a:pt x="20514" y="16114"/>
                </a:cubicBezTo>
                <a:cubicBezTo>
                  <a:pt x="20340" y="16114"/>
                  <a:pt x="20166" y="16114"/>
                  <a:pt x="19992" y="16114"/>
                </a:cubicBezTo>
                <a:cubicBezTo>
                  <a:pt x="19816" y="16114"/>
                  <a:pt x="19639" y="16114"/>
                  <a:pt x="19462" y="16114"/>
                </a:cubicBezTo>
                <a:cubicBezTo>
                  <a:pt x="19286" y="16114"/>
                  <a:pt x="19106" y="16114"/>
                  <a:pt x="18929" y="16114"/>
                </a:cubicBezTo>
                <a:cubicBezTo>
                  <a:pt x="18756" y="16114"/>
                  <a:pt x="18579" y="16114"/>
                  <a:pt x="18405" y="16114"/>
                </a:cubicBezTo>
                <a:cubicBezTo>
                  <a:pt x="18235" y="16114"/>
                  <a:pt x="18064" y="16114"/>
                  <a:pt x="17893" y="16114"/>
                </a:cubicBezTo>
                <a:cubicBezTo>
                  <a:pt x="17731" y="16114"/>
                  <a:pt x="17569" y="16114"/>
                  <a:pt x="17407" y="16114"/>
                </a:cubicBezTo>
                <a:cubicBezTo>
                  <a:pt x="17254" y="16114"/>
                  <a:pt x="17101" y="16114"/>
                  <a:pt x="16948" y="16114"/>
                </a:cubicBezTo>
                <a:cubicBezTo>
                  <a:pt x="16809" y="16114"/>
                  <a:pt x="16668" y="16114"/>
                  <a:pt x="16527" y="16114"/>
                </a:cubicBezTo>
                <a:cubicBezTo>
                  <a:pt x="16400" y="16114"/>
                  <a:pt x="16274" y="16114"/>
                  <a:pt x="16147" y="16114"/>
                </a:cubicBezTo>
                <a:cubicBezTo>
                  <a:pt x="16041" y="16114"/>
                  <a:pt x="15932" y="16114"/>
                  <a:pt x="15823" y="16114"/>
                </a:cubicBezTo>
                <a:cubicBezTo>
                  <a:pt x="15735" y="16114"/>
                  <a:pt x="15646" y="16114"/>
                  <a:pt x="15555" y="16114"/>
                </a:cubicBezTo>
                <a:cubicBezTo>
                  <a:pt x="15490" y="16114"/>
                  <a:pt x="15423" y="16114"/>
                  <a:pt x="15355" y="16114"/>
                </a:cubicBezTo>
                <a:cubicBezTo>
                  <a:pt x="15314" y="16114"/>
                  <a:pt x="15273" y="16114"/>
                  <a:pt x="15231" y="16114"/>
                </a:cubicBezTo>
                <a:cubicBezTo>
                  <a:pt x="15217" y="16114"/>
                  <a:pt x="15202" y="16114"/>
                  <a:pt x="15184" y="16114"/>
                </a:cubicBezTo>
                <a:cubicBezTo>
                  <a:pt x="15178" y="16121"/>
                  <a:pt x="15172" y="16126"/>
                  <a:pt x="15165" y="16132"/>
                </a:cubicBezTo>
                <a:cubicBezTo>
                  <a:pt x="15158" y="16138"/>
                  <a:pt x="15150" y="16144"/>
                  <a:pt x="15143" y="16149"/>
                </a:cubicBezTo>
                <a:cubicBezTo>
                  <a:pt x="15124" y="16166"/>
                  <a:pt x="15104" y="16183"/>
                  <a:pt x="15084" y="16200"/>
                </a:cubicBezTo>
                <a:cubicBezTo>
                  <a:pt x="15063" y="16217"/>
                  <a:pt x="15043" y="16234"/>
                  <a:pt x="15022" y="16251"/>
                </a:cubicBezTo>
                <a:cubicBezTo>
                  <a:pt x="15009" y="16264"/>
                  <a:pt x="14995" y="16276"/>
                  <a:pt x="14981" y="16288"/>
                </a:cubicBezTo>
                <a:cubicBezTo>
                  <a:pt x="14966" y="16301"/>
                  <a:pt x="14952" y="16313"/>
                  <a:pt x="14937" y="16325"/>
                </a:cubicBezTo>
                <a:cubicBezTo>
                  <a:pt x="14922" y="16340"/>
                  <a:pt x="14907" y="16355"/>
                  <a:pt x="14892" y="16370"/>
                </a:cubicBezTo>
                <a:cubicBezTo>
                  <a:pt x="14877" y="16385"/>
                  <a:pt x="14862" y="16400"/>
                  <a:pt x="14846" y="16415"/>
                </a:cubicBezTo>
                <a:cubicBezTo>
                  <a:pt x="14828" y="16432"/>
                  <a:pt x="14810" y="16449"/>
                  <a:pt x="14793" y="16466"/>
                </a:cubicBezTo>
                <a:cubicBezTo>
                  <a:pt x="14775" y="16483"/>
                  <a:pt x="14757" y="16500"/>
                  <a:pt x="14740" y="16517"/>
                </a:cubicBezTo>
                <a:cubicBezTo>
                  <a:pt x="14722" y="16536"/>
                  <a:pt x="14704" y="16556"/>
                  <a:pt x="14685" y="16575"/>
                </a:cubicBezTo>
                <a:cubicBezTo>
                  <a:pt x="14666" y="16594"/>
                  <a:pt x="14647" y="16614"/>
                  <a:pt x="14628" y="16633"/>
                </a:cubicBezTo>
                <a:cubicBezTo>
                  <a:pt x="14609" y="16654"/>
                  <a:pt x="14589" y="16676"/>
                  <a:pt x="14570" y="16697"/>
                </a:cubicBezTo>
                <a:cubicBezTo>
                  <a:pt x="14551" y="16719"/>
                  <a:pt x="14532" y="16740"/>
                  <a:pt x="14513" y="16761"/>
                </a:cubicBezTo>
                <a:cubicBezTo>
                  <a:pt x="14494" y="16785"/>
                  <a:pt x="14474" y="16808"/>
                  <a:pt x="14454" y="16832"/>
                </a:cubicBezTo>
                <a:cubicBezTo>
                  <a:pt x="14433" y="16855"/>
                  <a:pt x="14413" y="16878"/>
                  <a:pt x="14392" y="16901"/>
                </a:cubicBezTo>
                <a:cubicBezTo>
                  <a:pt x="14373" y="16927"/>
                  <a:pt x="14354" y="16952"/>
                  <a:pt x="14335" y="16978"/>
                </a:cubicBezTo>
                <a:cubicBezTo>
                  <a:pt x="14316" y="17003"/>
                  <a:pt x="14296" y="17028"/>
                  <a:pt x="14277" y="17053"/>
                </a:cubicBezTo>
                <a:cubicBezTo>
                  <a:pt x="14258" y="17081"/>
                  <a:pt x="14239" y="17108"/>
                  <a:pt x="14220" y="17135"/>
                </a:cubicBezTo>
                <a:cubicBezTo>
                  <a:pt x="14200" y="17162"/>
                  <a:pt x="14180" y="17188"/>
                  <a:pt x="14160" y="17215"/>
                </a:cubicBezTo>
                <a:cubicBezTo>
                  <a:pt x="14142" y="17244"/>
                  <a:pt x="14123" y="17273"/>
                  <a:pt x="14105" y="17301"/>
                </a:cubicBezTo>
                <a:cubicBezTo>
                  <a:pt x="14086" y="17330"/>
                  <a:pt x="14067" y="17358"/>
                  <a:pt x="14048" y="17387"/>
                </a:cubicBezTo>
                <a:cubicBezTo>
                  <a:pt x="14031" y="17417"/>
                  <a:pt x="14015" y="17447"/>
                  <a:pt x="13997" y="17478"/>
                </a:cubicBezTo>
                <a:cubicBezTo>
                  <a:pt x="13980" y="17508"/>
                  <a:pt x="13962" y="17538"/>
                  <a:pt x="13945" y="17568"/>
                </a:cubicBezTo>
                <a:cubicBezTo>
                  <a:pt x="13930" y="17599"/>
                  <a:pt x="13914" y="17631"/>
                  <a:pt x="13899" y="17662"/>
                </a:cubicBezTo>
                <a:cubicBezTo>
                  <a:pt x="13883" y="17693"/>
                  <a:pt x="13867" y="17725"/>
                  <a:pt x="13850" y="17756"/>
                </a:cubicBezTo>
                <a:cubicBezTo>
                  <a:pt x="13837" y="17789"/>
                  <a:pt x="13824" y="17822"/>
                  <a:pt x="13811" y="17855"/>
                </a:cubicBezTo>
                <a:cubicBezTo>
                  <a:pt x="13797" y="17888"/>
                  <a:pt x="13784" y="17921"/>
                  <a:pt x="13771" y="17954"/>
                </a:cubicBezTo>
                <a:cubicBezTo>
                  <a:pt x="13761" y="17987"/>
                  <a:pt x="13750" y="18021"/>
                  <a:pt x="13740" y="18055"/>
                </a:cubicBezTo>
                <a:cubicBezTo>
                  <a:pt x="13729" y="18089"/>
                  <a:pt x="13718" y="18123"/>
                  <a:pt x="13706" y="18157"/>
                </a:cubicBezTo>
                <a:cubicBezTo>
                  <a:pt x="13697" y="18192"/>
                  <a:pt x="13688" y="18227"/>
                  <a:pt x="13680" y="18263"/>
                </a:cubicBezTo>
                <a:cubicBezTo>
                  <a:pt x="13671" y="18298"/>
                  <a:pt x="13662" y="18333"/>
                  <a:pt x="13653" y="18368"/>
                </a:cubicBezTo>
                <a:cubicBezTo>
                  <a:pt x="13649" y="18404"/>
                  <a:pt x="13644" y="18440"/>
                  <a:pt x="13639" y="18477"/>
                </a:cubicBezTo>
                <a:cubicBezTo>
                  <a:pt x="13635" y="18513"/>
                  <a:pt x="13630" y="18549"/>
                  <a:pt x="13624" y="18585"/>
                </a:cubicBezTo>
                <a:cubicBezTo>
                  <a:pt x="13622" y="18622"/>
                  <a:pt x="13621" y="18658"/>
                  <a:pt x="13619" y="18695"/>
                </a:cubicBezTo>
                <a:cubicBezTo>
                  <a:pt x="13618" y="18732"/>
                  <a:pt x="13616" y="18769"/>
                  <a:pt x="13615" y="18805"/>
                </a:cubicBezTo>
                <a:cubicBezTo>
                  <a:pt x="13618" y="18843"/>
                  <a:pt x="13621" y="18880"/>
                  <a:pt x="13624" y="18918"/>
                </a:cubicBezTo>
                <a:cubicBezTo>
                  <a:pt x="13627" y="18955"/>
                  <a:pt x="13630" y="18993"/>
                  <a:pt x="13632" y="19031"/>
                </a:cubicBezTo>
                <a:cubicBezTo>
                  <a:pt x="13640" y="19069"/>
                  <a:pt x="13646" y="19107"/>
                  <a:pt x="13653" y="19145"/>
                </a:cubicBezTo>
                <a:cubicBezTo>
                  <a:pt x="13659" y="19184"/>
                  <a:pt x="13665" y="19222"/>
                  <a:pt x="13671" y="19260"/>
                </a:cubicBezTo>
                <a:cubicBezTo>
                  <a:pt x="13684" y="19298"/>
                  <a:pt x="13697" y="19337"/>
                  <a:pt x="13709" y="19376"/>
                </a:cubicBezTo>
                <a:cubicBezTo>
                  <a:pt x="13721" y="19415"/>
                  <a:pt x="13733" y="19454"/>
                  <a:pt x="13744" y="19492"/>
                </a:cubicBezTo>
                <a:cubicBezTo>
                  <a:pt x="13762" y="19531"/>
                  <a:pt x="13779" y="19570"/>
                  <a:pt x="13796" y="19609"/>
                </a:cubicBezTo>
                <a:cubicBezTo>
                  <a:pt x="13812" y="19648"/>
                  <a:pt x="13828" y="19687"/>
                  <a:pt x="13844" y="19726"/>
                </a:cubicBezTo>
                <a:cubicBezTo>
                  <a:pt x="13868" y="19765"/>
                  <a:pt x="13891" y="19805"/>
                  <a:pt x="13913" y="19844"/>
                </a:cubicBezTo>
                <a:cubicBezTo>
                  <a:pt x="13936" y="19883"/>
                  <a:pt x="13958" y="19923"/>
                  <a:pt x="13980" y="19962"/>
                </a:cubicBezTo>
                <a:cubicBezTo>
                  <a:pt x="14009" y="20002"/>
                  <a:pt x="14039" y="20042"/>
                  <a:pt x="14068" y="20081"/>
                </a:cubicBezTo>
                <a:cubicBezTo>
                  <a:pt x="14097" y="20121"/>
                  <a:pt x="14126" y="20160"/>
                  <a:pt x="14154" y="20200"/>
                </a:cubicBezTo>
                <a:cubicBezTo>
                  <a:pt x="14189" y="20240"/>
                  <a:pt x="14224" y="20279"/>
                  <a:pt x="14259" y="20318"/>
                </a:cubicBezTo>
                <a:cubicBezTo>
                  <a:pt x="14294" y="20358"/>
                  <a:pt x="14329" y="20397"/>
                  <a:pt x="14363" y="20437"/>
                </a:cubicBezTo>
                <a:cubicBezTo>
                  <a:pt x="14405" y="20476"/>
                  <a:pt x="14447" y="20515"/>
                  <a:pt x="14489" y="20554"/>
                </a:cubicBezTo>
                <a:cubicBezTo>
                  <a:pt x="14531" y="20594"/>
                  <a:pt x="14572" y="20633"/>
                  <a:pt x="14613" y="20672"/>
                </a:cubicBezTo>
                <a:cubicBezTo>
                  <a:pt x="14663" y="20711"/>
                  <a:pt x="14713" y="20751"/>
                  <a:pt x="14763" y="20790"/>
                </a:cubicBezTo>
                <a:cubicBezTo>
                  <a:pt x="14812" y="20829"/>
                  <a:pt x="14862" y="20869"/>
                  <a:pt x="14910" y="20908"/>
                </a:cubicBezTo>
                <a:cubicBezTo>
                  <a:pt x="14968" y="20947"/>
                  <a:pt x="15025" y="20986"/>
                  <a:pt x="15082" y="21024"/>
                </a:cubicBezTo>
                <a:cubicBezTo>
                  <a:pt x="15139" y="21063"/>
                  <a:pt x="15196" y="21102"/>
                  <a:pt x="15252" y="21141"/>
                </a:cubicBezTo>
                <a:cubicBezTo>
                  <a:pt x="15317" y="21180"/>
                  <a:pt x="15381" y="21218"/>
                  <a:pt x="15446" y="21256"/>
                </a:cubicBezTo>
                <a:cubicBezTo>
                  <a:pt x="15510" y="21295"/>
                  <a:pt x="15574" y="21333"/>
                  <a:pt x="15638" y="21372"/>
                </a:cubicBezTo>
                <a:cubicBezTo>
                  <a:pt x="15711" y="21410"/>
                  <a:pt x="15785" y="21448"/>
                  <a:pt x="15858" y="21486"/>
                </a:cubicBezTo>
                <a:cubicBezTo>
                  <a:pt x="15931" y="21524"/>
                  <a:pt x="16004" y="21562"/>
                  <a:pt x="16076" y="21600"/>
                </a:cubicBezTo>
              </a:path>
            </a:pathLst>
          </a:custGeom>
          <a:solidFill>
            <a:srgbClr val="FFFFFF">
              <a:alpha val="20000"/>
            </a:srgbClr>
          </a:solidFill>
          <a:ln w="12700">
            <a:miter lim="400000"/>
          </a:ln>
        </p:spPr>
        <p:txBody>
          <a:bodyPr lIns="64293" tIns="64293" rIns="64293" bIns="64293" anchor="ctr"/>
          <a:lstStyle/>
          <a:p>
            <a:pPr algn="l" defTabSz="631775">
              <a:lnSpc>
                <a:spcPct val="93000"/>
              </a:lnSpc>
              <a:defRPr b="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46" name="Título de área"/>
          <p:cNvSpPr txBox="1"/>
          <p:nvPr/>
        </p:nvSpPr>
        <p:spPr>
          <a:xfrm>
            <a:off x="4554701" y="5174672"/>
            <a:ext cx="14258598" cy="16215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 anchor="ctr">
            <a:spAutoFit/>
          </a:bodyPr>
          <a:lstStyle>
            <a:lvl1pPr>
              <a:defRPr sz="5600" b="0">
                <a:solidFill>
                  <a:srgbClr val="0066A1"/>
                </a:solidFill>
                <a:latin typeface="+mn-lt"/>
                <a:ea typeface="+mn-ea"/>
                <a:cs typeface="+mn-cs"/>
                <a:sym typeface="Rubik Bold"/>
              </a:defRPr>
            </a:lvl1pPr>
          </a:lstStyle>
          <a:p>
            <a:pPr algn="ctr"/>
            <a:r>
              <a:rPr lang="es-ES" sz="9600" b="1" spc="300">
                <a:cs typeface="Rubik" pitchFamily="2" charset="-79"/>
              </a:rPr>
              <a:t>WELL-BEING</a:t>
            </a:r>
            <a:endParaRPr sz="9600" b="1" spc="300">
              <a:cs typeface="Rubik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464706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fondo_pag.png" descr="fondo_pag.png">
            <a:extLst>
              <a:ext uri="{FF2B5EF4-FFF2-40B4-BE49-F238E27FC236}">
                <a16:creationId xmlns:a16="http://schemas.microsoft.com/office/drawing/2014/main" id="{96D3CC56-57B8-F514-3F22-FA01CA0A536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0538" r="93130"/>
          <a:stretch/>
        </p:blipFill>
        <p:spPr>
          <a:xfrm>
            <a:off x="23466951" y="12768762"/>
            <a:ext cx="917049" cy="947238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A6791C20-F53F-A702-7AD9-451AC007A9D8}"/>
              </a:ext>
            </a:extLst>
          </p:cNvPr>
          <p:cNvSpPr/>
          <p:nvPr/>
        </p:nvSpPr>
        <p:spPr>
          <a:xfrm>
            <a:off x="22428648" y="12768762"/>
            <a:ext cx="930138" cy="947238"/>
          </a:xfrm>
          <a:prstGeom prst="rect">
            <a:avLst/>
          </a:prstGeom>
          <a:solidFill>
            <a:srgbClr val="0065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0" name="Número de diapositiva">
            <a:extLst>
              <a:ext uri="{FF2B5EF4-FFF2-40B4-BE49-F238E27FC236}">
                <a16:creationId xmlns:a16="http://schemas.microsoft.com/office/drawing/2014/main" id="{8F0C4BB8-5B72-6FED-5D30-421587D6A1AC}"/>
              </a:ext>
            </a:extLst>
          </p:cNvPr>
          <p:cNvSpPr txBox="1">
            <a:spLocks/>
          </p:cNvSpPr>
          <p:nvPr/>
        </p:nvSpPr>
        <p:spPr>
          <a:xfrm>
            <a:off x="22428648" y="12768762"/>
            <a:ext cx="930138" cy="947238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marL="0" algn="r" defTabSz="914400" rtl="0" eaLnBrk="1" latinLnBrk="0" hangingPunct="1"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86CB4B4D-7CA3-9044-876B-883B54F8677D}" type="slidenum">
              <a:rPr lang="es-ES" sz="3200" smtClean="0">
                <a:solidFill>
                  <a:srgbClr val="FFA100"/>
                </a:solidFill>
                <a:latin typeface="Rubik" pitchFamily="2" charset="-79"/>
                <a:cs typeface="Rubik" pitchFamily="2" charset="-79"/>
              </a:rPr>
              <a:pPr algn="ctr"/>
              <a:t>19</a:t>
            </a:fld>
            <a:endParaRPr lang="es-ES" sz="3200">
              <a:solidFill>
                <a:srgbClr val="FFA100"/>
              </a:solidFill>
              <a:latin typeface="Rubik" pitchFamily="2" charset="-79"/>
              <a:cs typeface="Rubik" pitchFamily="2" charset="-79"/>
            </a:endParaRPr>
          </a:p>
        </p:txBody>
      </p:sp>
      <p:sp>
        <p:nvSpPr>
          <p:cNvPr id="2" name="Google Shape;563;p37">
            <a:extLst>
              <a:ext uri="{FF2B5EF4-FFF2-40B4-BE49-F238E27FC236}">
                <a16:creationId xmlns:a16="http://schemas.microsoft.com/office/drawing/2014/main" id="{FB963094-51A2-5A18-7F73-38A5E60C8061}"/>
              </a:ext>
            </a:extLst>
          </p:cNvPr>
          <p:cNvSpPr txBox="1">
            <a:spLocks/>
          </p:cNvSpPr>
          <p:nvPr/>
        </p:nvSpPr>
        <p:spPr>
          <a:xfrm>
            <a:off x="551405" y="-4074"/>
            <a:ext cx="14022400" cy="2043200"/>
          </a:xfrm>
          <a:prstGeom prst="rect">
            <a:avLst/>
          </a:prstGeom>
        </p:spPr>
        <p:txBody>
          <a:bodyPr spcFirstLastPara="1" vert="horz" wrap="square" lIns="243800" tIns="243800" rIns="243800" bIns="243800" rtlCol="0" anchor="ctr" anchorCtr="0">
            <a:noAutofit/>
          </a:bodyPr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4400" b="1">
                <a:solidFill>
                  <a:schemeClr val="accent5">
                    <a:lumMod val="50000"/>
                  </a:schemeClr>
                </a:solidFill>
                <a:latin typeface="+mn-lt"/>
              </a:rPr>
              <a:t>RESULTADOS PRELIMINARES</a:t>
            </a:r>
            <a:endParaRPr lang="es-ES" sz="440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2941C7F2-F3BD-1EA1-1FFE-8157273D850E}"/>
              </a:ext>
            </a:extLst>
          </p:cNvPr>
          <p:cNvSpPr/>
          <p:nvPr/>
        </p:nvSpPr>
        <p:spPr>
          <a:xfrm>
            <a:off x="778141" y="1375826"/>
            <a:ext cx="7436655" cy="145354"/>
          </a:xfrm>
          <a:prstGeom prst="rect">
            <a:avLst/>
          </a:prstGeom>
          <a:solidFill>
            <a:srgbClr val="FFA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8D9AF992-D24D-96AE-99E3-3753074CF679}"/>
              </a:ext>
            </a:extLst>
          </p:cNvPr>
          <p:cNvGrpSpPr/>
          <p:nvPr/>
        </p:nvGrpSpPr>
        <p:grpSpPr>
          <a:xfrm>
            <a:off x="11244436" y="2039126"/>
            <a:ext cx="12681039" cy="8977366"/>
            <a:chOff x="304799" y="3564379"/>
            <a:chExt cx="13593304" cy="7255486"/>
          </a:xfrm>
          <a:noFill/>
        </p:grpSpPr>
        <p:grpSp>
          <p:nvGrpSpPr>
            <p:cNvPr id="6" name="Grupo 5">
              <a:extLst>
                <a:ext uri="{FF2B5EF4-FFF2-40B4-BE49-F238E27FC236}">
                  <a16:creationId xmlns:a16="http://schemas.microsoft.com/office/drawing/2014/main" id="{210293A2-2EA7-1752-F825-32DD319C45AF}"/>
                </a:ext>
              </a:extLst>
            </p:cNvPr>
            <p:cNvGrpSpPr/>
            <p:nvPr/>
          </p:nvGrpSpPr>
          <p:grpSpPr>
            <a:xfrm>
              <a:off x="304799" y="3564379"/>
              <a:ext cx="11454965" cy="6200964"/>
              <a:chOff x="-1245617" y="-5518527"/>
              <a:chExt cx="3525843" cy="12539364"/>
            </a:xfrm>
            <a:grpFill/>
          </p:grpSpPr>
          <p:sp>
            <p:nvSpPr>
              <p:cNvPr id="11" name="Freeform 3">
                <a:extLst>
                  <a:ext uri="{FF2B5EF4-FFF2-40B4-BE49-F238E27FC236}">
                    <a16:creationId xmlns:a16="http://schemas.microsoft.com/office/drawing/2014/main" id="{6ED4753B-2CB2-8250-C3BB-13691F3B4F9B}"/>
                  </a:ext>
                </a:extLst>
              </p:cNvPr>
              <p:cNvSpPr/>
              <p:nvPr/>
            </p:nvSpPr>
            <p:spPr>
              <a:xfrm>
                <a:off x="-1245617" y="-5518527"/>
                <a:ext cx="3525843" cy="11332562"/>
              </a:xfrm>
              <a:custGeom>
                <a:avLst/>
                <a:gdLst/>
                <a:ahLst/>
                <a:cxnLst/>
                <a:rect l="l" t="t" r="r" b="b"/>
                <a:pathLst>
                  <a:path w="1176543" h="965032">
                    <a:moveTo>
                      <a:pt x="0" y="0"/>
                    </a:moveTo>
                    <a:lnTo>
                      <a:pt x="1176543" y="0"/>
                    </a:lnTo>
                    <a:lnTo>
                      <a:pt x="1176543" y="965032"/>
                    </a:lnTo>
                    <a:lnTo>
                      <a:pt x="0" y="96503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2" name="Freeform 21">
                <a:extLst>
                  <a:ext uri="{FF2B5EF4-FFF2-40B4-BE49-F238E27FC236}">
                    <a16:creationId xmlns:a16="http://schemas.microsoft.com/office/drawing/2014/main" id="{9EC26978-5D7F-3499-43D1-528618F1900F}"/>
                  </a:ext>
                </a:extLst>
              </p:cNvPr>
              <p:cNvSpPr/>
              <p:nvPr/>
            </p:nvSpPr>
            <p:spPr>
              <a:xfrm>
                <a:off x="-1099922" y="5722806"/>
                <a:ext cx="273712" cy="1298031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>
                    <a:moveTo>
                      <a:pt x="406400" y="711200"/>
                    </a:moveTo>
                    <a:lnTo>
                      <a:pt x="812800" y="0"/>
                    </a:lnTo>
                    <a:lnTo>
                      <a:pt x="0" y="0"/>
                    </a:lnTo>
                    <a:lnTo>
                      <a:pt x="406400" y="71120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endParaRPr lang="es-ES"/>
              </a:p>
            </p:txBody>
          </p:sp>
        </p:grpSp>
        <p:sp>
          <p:nvSpPr>
            <p:cNvPr id="7" name="CuadroTexto 6">
              <a:extLst>
                <a:ext uri="{FF2B5EF4-FFF2-40B4-BE49-F238E27FC236}">
                  <a16:creationId xmlns:a16="http://schemas.microsoft.com/office/drawing/2014/main" id="{0AA79AED-E0B0-8D53-9CC3-DFE3F11CD8CC}"/>
                </a:ext>
              </a:extLst>
            </p:cNvPr>
            <p:cNvSpPr txBox="1"/>
            <p:nvPr/>
          </p:nvSpPr>
          <p:spPr>
            <a:xfrm>
              <a:off x="1964011" y="4556209"/>
              <a:ext cx="11934092" cy="6263656"/>
            </a:xfrm>
            <a:custGeom>
              <a:avLst/>
              <a:gdLst>
                <a:gd name="connsiteX0" fmla="*/ 0 w 11934092"/>
                <a:gd name="connsiteY0" fmla="*/ 0 h 6263656"/>
                <a:gd name="connsiteX1" fmla="*/ 238682 w 11934092"/>
                <a:gd name="connsiteY1" fmla="*/ 0 h 6263656"/>
                <a:gd name="connsiteX2" fmla="*/ 835386 w 11934092"/>
                <a:gd name="connsiteY2" fmla="*/ 0 h 6263656"/>
                <a:gd name="connsiteX3" fmla="*/ 1432091 w 11934092"/>
                <a:gd name="connsiteY3" fmla="*/ 0 h 6263656"/>
                <a:gd name="connsiteX4" fmla="*/ 2028796 w 11934092"/>
                <a:gd name="connsiteY4" fmla="*/ 0 h 6263656"/>
                <a:gd name="connsiteX5" fmla="*/ 2864182 w 11934092"/>
                <a:gd name="connsiteY5" fmla="*/ 0 h 6263656"/>
                <a:gd name="connsiteX6" fmla="*/ 3699569 w 11934092"/>
                <a:gd name="connsiteY6" fmla="*/ 0 h 6263656"/>
                <a:gd name="connsiteX7" fmla="*/ 4415614 w 11934092"/>
                <a:gd name="connsiteY7" fmla="*/ 0 h 6263656"/>
                <a:gd name="connsiteX8" fmla="*/ 4773637 w 11934092"/>
                <a:gd name="connsiteY8" fmla="*/ 0 h 6263656"/>
                <a:gd name="connsiteX9" fmla="*/ 5012319 w 11934092"/>
                <a:gd name="connsiteY9" fmla="*/ 0 h 6263656"/>
                <a:gd name="connsiteX10" fmla="*/ 5728364 w 11934092"/>
                <a:gd name="connsiteY10" fmla="*/ 0 h 6263656"/>
                <a:gd name="connsiteX11" fmla="*/ 6086387 w 11934092"/>
                <a:gd name="connsiteY11" fmla="*/ 0 h 6263656"/>
                <a:gd name="connsiteX12" fmla="*/ 6563751 w 11934092"/>
                <a:gd name="connsiteY12" fmla="*/ 0 h 6263656"/>
                <a:gd name="connsiteX13" fmla="*/ 7160455 w 11934092"/>
                <a:gd name="connsiteY13" fmla="*/ 0 h 6263656"/>
                <a:gd name="connsiteX14" fmla="*/ 7399137 w 11934092"/>
                <a:gd name="connsiteY14" fmla="*/ 0 h 6263656"/>
                <a:gd name="connsiteX15" fmla="*/ 8234523 w 11934092"/>
                <a:gd name="connsiteY15" fmla="*/ 0 h 6263656"/>
                <a:gd name="connsiteX16" fmla="*/ 8592546 w 11934092"/>
                <a:gd name="connsiteY16" fmla="*/ 0 h 6263656"/>
                <a:gd name="connsiteX17" fmla="*/ 9189251 w 11934092"/>
                <a:gd name="connsiteY17" fmla="*/ 0 h 6263656"/>
                <a:gd name="connsiteX18" fmla="*/ 10024637 w 11934092"/>
                <a:gd name="connsiteY18" fmla="*/ 0 h 6263656"/>
                <a:gd name="connsiteX19" fmla="*/ 10502001 w 11934092"/>
                <a:gd name="connsiteY19" fmla="*/ 0 h 6263656"/>
                <a:gd name="connsiteX20" fmla="*/ 10740683 w 11934092"/>
                <a:gd name="connsiteY20" fmla="*/ 0 h 6263656"/>
                <a:gd name="connsiteX21" fmla="*/ 11218046 w 11934092"/>
                <a:gd name="connsiteY21" fmla="*/ 0 h 6263656"/>
                <a:gd name="connsiteX22" fmla="*/ 11934092 w 11934092"/>
                <a:gd name="connsiteY22" fmla="*/ 0 h 6263656"/>
                <a:gd name="connsiteX23" fmla="*/ 11934092 w 11934092"/>
                <a:gd name="connsiteY23" fmla="*/ 694696 h 6263656"/>
                <a:gd name="connsiteX24" fmla="*/ 11934092 w 11934092"/>
                <a:gd name="connsiteY24" fmla="*/ 1264120 h 6263656"/>
                <a:gd name="connsiteX25" fmla="*/ 11934092 w 11934092"/>
                <a:gd name="connsiteY25" fmla="*/ 1896179 h 6263656"/>
                <a:gd name="connsiteX26" fmla="*/ 11934092 w 11934092"/>
                <a:gd name="connsiteY26" fmla="*/ 2402966 h 6263656"/>
                <a:gd name="connsiteX27" fmla="*/ 11934092 w 11934092"/>
                <a:gd name="connsiteY27" fmla="*/ 2972389 h 6263656"/>
                <a:gd name="connsiteX28" fmla="*/ 11934092 w 11934092"/>
                <a:gd name="connsiteY28" fmla="*/ 3353903 h 6263656"/>
                <a:gd name="connsiteX29" fmla="*/ 11934092 w 11934092"/>
                <a:gd name="connsiteY29" fmla="*/ 3923326 h 6263656"/>
                <a:gd name="connsiteX30" fmla="*/ 11934092 w 11934092"/>
                <a:gd name="connsiteY30" fmla="*/ 4367477 h 6263656"/>
                <a:gd name="connsiteX31" fmla="*/ 11934092 w 11934092"/>
                <a:gd name="connsiteY31" fmla="*/ 4811627 h 6263656"/>
                <a:gd name="connsiteX32" fmla="*/ 11934092 w 11934092"/>
                <a:gd name="connsiteY32" fmla="*/ 5506323 h 6263656"/>
                <a:gd name="connsiteX33" fmla="*/ 11934092 w 11934092"/>
                <a:gd name="connsiteY33" fmla="*/ 6263656 h 6263656"/>
                <a:gd name="connsiteX34" fmla="*/ 11337387 w 11934092"/>
                <a:gd name="connsiteY34" fmla="*/ 6263656 h 6263656"/>
                <a:gd name="connsiteX35" fmla="*/ 10740683 w 11934092"/>
                <a:gd name="connsiteY35" fmla="*/ 6263656 h 6263656"/>
                <a:gd name="connsiteX36" fmla="*/ 10382660 w 11934092"/>
                <a:gd name="connsiteY36" fmla="*/ 6263656 h 6263656"/>
                <a:gd name="connsiteX37" fmla="*/ 9785955 w 11934092"/>
                <a:gd name="connsiteY37" fmla="*/ 6263656 h 6263656"/>
                <a:gd name="connsiteX38" fmla="*/ 9069910 w 11934092"/>
                <a:gd name="connsiteY38" fmla="*/ 6263656 h 6263656"/>
                <a:gd name="connsiteX39" fmla="*/ 8592546 w 11934092"/>
                <a:gd name="connsiteY39" fmla="*/ 6263656 h 6263656"/>
                <a:gd name="connsiteX40" fmla="*/ 8353864 w 11934092"/>
                <a:gd name="connsiteY40" fmla="*/ 6263656 h 6263656"/>
                <a:gd name="connsiteX41" fmla="*/ 7637819 w 11934092"/>
                <a:gd name="connsiteY41" fmla="*/ 6263656 h 6263656"/>
                <a:gd name="connsiteX42" fmla="*/ 7041114 w 11934092"/>
                <a:gd name="connsiteY42" fmla="*/ 6263656 h 6263656"/>
                <a:gd name="connsiteX43" fmla="*/ 6802432 w 11934092"/>
                <a:gd name="connsiteY43" fmla="*/ 6263656 h 6263656"/>
                <a:gd name="connsiteX44" fmla="*/ 6563751 w 11934092"/>
                <a:gd name="connsiteY44" fmla="*/ 6263656 h 6263656"/>
                <a:gd name="connsiteX45" fmla="*/ 6205728 w 11934092"/>
                <a:gd name="connsiteY45" fmla="*/ 6263656 h 6263656"/>
                <a:gd name="connsiteX46" fmla="*/ 5609023 w 11934092"/>
                <a:gd name="connsiteY46" fmla="*/ 6263656 h 6263656"/>
                <a:gd name="connsiteX47" fmla="*/ 5370341 w 11934092"/>
                <a:gd name="connsiteY47" fmla="*/ 6263656 h 6263656"/>
                <a:gd name="connsiteX48" fmla="*/ 4654296 w 11934092"/>
                <a:gd name="connsiteY48" fmla="*/ 6263656 h 6263656"/>
                <a:gd name="connsiteX49" fmla="*/ 3938250 w 11934092"/>
                <a:gd name="connsiteY49" fmla="*/ 6263656 h 6263656"/>
                <a:gd name="connsiteX50" fmla="*/ 3341546 w 11934092"/>
                <a:gd name="connsiteY50" fmla="*/ 6263656 h 6263656"/>
                <a:gd name="connsiteX51" fmla="*/ 2864182 w 11934092"/>
                <a:gd name="connsiteY51" fmla="*/ 6263656 h 6263656"/>
                <a:gd name="connsiteX52" fmla="*/ 2625500 w 11934092"/>
                <a:gd name="connsiteY52" fmla="*/ 6263656 h 6263656"/>
                <a:gd name="connsiteX53" fmla="*/ 1790114 w 11934092"/>
                <a:gd name="connsiteY53" fmla="*/ 6263656 h 6263656"/>
                <a:gd name="connsiteX54" fmla="*/ 1193409 w 11934092"/>
                <a:gd name="connsiteY54" fmla="*/ 6263656 h 6263656"/>
                <a:gd name="connsiteX55" fmla="*/ 954727 w 11934092"/>
                <a:gd name="connsiteY55" fmla="*/ 6263656 h 6263656"/>
                <a:gd name="connsiteX56" fmla="*/ 0 w 11934092"/>
                <a:gd name="connsiteY56" fmla="*/ 6263656 h 6263656"/>
                <a:gd name="connsiteX57" fmla="*/ 0 w 11934092"/>
                <a:gd name="connsiteY57" fmla="*/ 5882142 h 6263656"/>
                <a:gd name="connsiteX58" fmla="*/ 0 w 11934092"/>
                <a:gd name="connsiteY58" fmla="*/ 5375356 h 6263656"/>
                <a:gd name="connsiteX59" fmla="*/ 0 w 11934092"/>
                <a:gd name="connsiteY59" fmla="*/ 4993842 h 6263656"/>
                <a:gd name="connsiteX60" fmla="*/ 0 w 11934092"/>
                <a:gd name="connsiteY60" fmla="*/ 4361782 h 6263656"/>
                <a:gd name="connsiteX61" fmla="*/ 0 w 11934092"/>
                <a:gd name="connsiteY61" fmla="*/ 3980269 h 6263656"/>
                <a:gd name="connsiteX62" fmla="*/ 0 w 11934092"/>
                <a:gd name="connsiteY62" fmla="*/ 3410845 h 6263656"/>
                <a:gd name="connsiteX63" fmla="*/ 0 w 11934092"/>
                <a:gd name="connsiteY63" fmla="*/ 2778786 h 6263656"/>
                <a:gd name="connsiteX64" fmla="*/ 0 w 11934092"/>
                <a:gd name="connsiteY64" fmla="*/ 2146726 h 6263656"/>
                <a:gd name="connsiteX65" fmla="*/ 0 w 11934092"/>
                <a:gd name="connsiteY65" fmla="*/ 1765212 h 6263656"/>
                <a:gd name="connsiteX66" fmla="*/ 0 w 11934092"/>
                <a:gd name="connsiteY66" fmla="*/ 1321062 h 6263656"/>
                <a:gd name="connsiteX67" fmla="*/ 0 w 11934092"/>
                <a:gd name="connsiteY67" fmla="*/ 689002 h 6263656"/>
                <a:gd name="connsiteX68" fmla="*/ 0 w 11934092"/>
                <a:gd name="connsiteY68" fmla="*/ 0 h 6263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</a:cxnLst>
              <a:rect l="l" t="t" r="r" b="b"/>
              <a:pathLst>
                <a:path w="11934092" h="6263656" fill="none" extrusionOk="0">
                  <a:moveTo>
                    <a:pt x="0" y="0"/>
                  </a:moveTo>
                  <a:cubicBezTo>
                    <a:pt x="82404" y="-2442"/>
                    <a:pt x="172623" y="13763"/>
                    <a:pt x="238682" y="0"/>
                  </a:cubicBezTo>
                  <a:cubicBezTo>
                    <a:pt x="304741" y="-13763"/>
                    <a:pt x="631574" y="16090"/>
                    <a:pt x="835386" y="0"/>
                  </a:cubicBezTo>
                  <a:cubicBezTo>
                    <a:pt x="1039198" y="-16090"/>
                    <a:pt x="1185110" y="67290"/>
                    <a:pt x="1432091" y="0"/>
                  </a:cubicBezTo>
                  <a:cubicBezTo>
                    <a:pt x="1679072" y="-67290"/>
                    <a:pt x="1745316" y="70928"/>
                    <a:pt x="2028796" y="0"/>
                  </a:cubicBezTo>
                  <a:cubicBezTo>
                    <a:pt x="2312277" y="-70928"/>
                    <a:pt x="2631284" y="7559"/>
                    <a:pt x="2864182" y="0"/>
                  </a:cubicBezTo>
                  <a:cubicBezTo>
                    <a:pt x="3097080" y="-7559"/>
                    <a:pt x="3530072" y="44933"/>
                    <a:pt x="3699569" y="0"/>
                  </a:cubicBezTo>
                  <a:cubicBezTo>
                    <a:pt x="3869066" y="-44933"/>
                    <a:pt x="4162513" y="75992"/>
                    <a:pt x="4415614" y="0"/>
                  </a:cubicBezTo>
                  <a:cubicBezTo>
                    <a:pt x="4668716" y="-75992"/>
                    <a:pt x="4672204" y="16989"/>
                    <a:pt x="4773637" y="0"/>
                  </a:cubicBezTo>
                  <a:cubicBezTo>
                    <a:pt x="4875070" y="-16989"/>
                    <a:pt x="4929707" y="16450"/>
                    <a:pt x="5012319" y="0"/>
                  </a:cubicBezTo>
                  <a:cubicBezTo>
                    <a:pt x="5094931" y="-16450"/>
                    <a:pt x="5487994" y="1008"/>
                    <a:pt x="5728364" y="0"/>
                  </a:cubicBezTo>
                  <a:cubicBezTo>
                    <a:pt x="5968734" y="-1008"/>
                    <a:pt x="5931892" y="35104"/>
                    <a:pt x="6086387" y="0"/>
                  </a:cubicBezTo>
                  <a:cubicBezTo>
                    <a:pt x="6240882" y="-35104"/>
                    <a:pt x="6338863" y="24668"/>
                    <a:pt x="6563751" y="0"/>
                  </a:cubicBezTo>
                  <a:cubicBezTo>
                    <a:pt x="6788639" y="-24668"/>
                    <a:pt x="6989424" y="71206"/>
                    <a:pt x="7160455" y="0"/>
                  </a:cubicBezTo>
                  <a:cubicBezTo>
                    <a:pt x="7331486" y="-71206"/>
                    <a:pt x="7288132" y="26937"/>
                    <a:pt x="7399137" y="0"/>
                  </a:cubicBezTo>
                  <a:cubicBezTo>
                    <a:pt x="7510142" y="-26937"/>
                    <a:pt x="8013578" y="98882"/>
                    <a:pt x="8234523" y="0"/>
                  </a:cubicBezTo>
                  <a:cubicBezTo>
                    <a:pt x="8455468" y="-98882"/>
                    <a:pt x="8510132" y="14386"/>
                    <a:pt x="8592546" y="0"/>
                  </a:cubicBezTo>
                  <a:cubicBezTo>
                    <a:pt x="8674960" y="-14386"/>
                    <a:pt x="8989069" y="66558"/>
                    <a:pt x="9189251" y="0"/>
                  </a:cubicBezTo>
                  <a:cubicBezTo>
                    <a:pt x="9389434" y="-66558"/>
                    <a:pt x="9688361" y="78371"/>
                    <a:pt x="10024637" y="0"/>
                  </a:cubicBezTo>
                  <a:cubicBezTo>
                    <a:pt x="10360913" y="-78371"/>
                    <a:pt x="10324810" y="9170"/>
                    <a:pt x="10502001" y="0"/>
                  </a:cubicBezTo>
                  <a:cubicBezTo>
                    <a:pt x="10679192" y="-9170"/>
                    <a:pt x="10660617" y="27885"/>
                    <a:pt x="10740683" y="0"/>
                  </a:cubicBezTo>
                  <a:cubicBezTo>
                    <a:pt x="10820749" y="-27885"/>
                    <a:pt x="11012914" y="47688"/>
                    <a:pt x="11218046" y="0"/>
                  </a:cubicBezTo>
                  <a:cubicBezTo>
                    <a:pt x="11423178" y="-47688"/>
                    <a:pt x="11724241" y="7535"/>
                    <a:pt x="11934092" y="0"/>
                  </a:cubicBezTo>
                  <a:cubicBezTo>
                    <a:pt x="11993129" y="272778"/>
                    <a:pt x="11871747" y="474085"/>
                    <a:pt x="11934092" y="694696"/>
                  </a:cubicBezTo>
                  <a:cubicBezTo>
                    <a:pt x="11996437" y="915307"/>
                    <a:pt x="11887302" y="1068062"/>
                    <a:pt x="11934092" y="1264120"/>
                  </a:cubicBezTo>
                  <a:cubicBezTo>
                    <a:pt x="11980882" y="1460178"/>
                    <a:pt x="11916943" y="1668967"/>
                    <a:pt x="11934092" y="1896179"/>
                  </a:cubicBezTo>
                  <a:cubicBezTo>
                    <a:pt x="11951241" y="2123391"/>
                    <a:pt x="11887450" y="2158238"/>
                    <a:pt x="11934092" y="2402966"/>
                  </a:cubicBezTo>
                  <a:cubicBezTo>
                    <a:pt x="11980734" y="2647694"/>
                    <a:pt x="11886687" y="2737521"/>
                    <a:pt x="11934092" y="2972389"/>
                  </a:cubicBezTo>
                  <a:cubicBezTo>
                    <a:pt x="11981497" y="3207257"/>
                    <a:pt x="11901774" y="3267969"/>
                    <a:pt x="11934092" y="3353903"/>
                  </a:cubicBezTo>
                  <a:cubicBezTo>
                    <a:pt x="11966410" y="3439837"/>
                    <a:pt x="11871724" y="3755620"/>
                    <a:pt x="11934092" y="3923326"/>
                  </a:cubicBezTo>
                  <a:cubicBezTo>
                    <a:pt x="11996460" y="4091032"/>
                    <a:pt x="11920394" y="4151615"/>
                    <a:pt x="11934092" y="4367477"/>
                  </a:cubicBezTo>
                  <a:cubicBezTo>
                    <a:pt x="11947790" y="4583339"/>
                    <a:pt x="11921318" y="4720966"/>
                    <a:pt x="11934092" y="4811627"/>
                  </a:cubicBezTo>
                  <a:cubicBezTo>
                    <a:pt x="11946866" y="4902288"/>
                    <a:pt x="11853684" y="5244990"/>
                    <a:pt x="11934092" y="5506323"/>
                  </a:cubicBezTo>
                  <a:cubicBezTo>
                    <a:pt x="12014500" y="5767656"/>
                    <a:pt x="11851189" y="5962045"/>
                    <a:pt x="11934092" y="6263656"/>
                  </a:cubicBezTo>
                  <a:cubicBezTo>
                    <a:pt x="11735417" y="6311260"/>
                    <a:pt x="11460197" y="6260990"/>
                    <a:pt x="11337387" y="6263656"/>
                  </a:cubicBezTo>
                  <a:cubicBezTo>
                    <a:pt x="11214578" y="6266322"/>
                    <a:pt x="11001963" y="6193307"/>
                    <a:pt x="10740683" y="6263656"/>
                  </a:cubicBezTo>
                  <a:cubicBezTo>
                    <a:pt x="10479403" y="6334005"/>
                    <a:pt x="10535347" y="6247760"/>
                    <a:pt x="10382660" y="6263656"/>
                  </a:cubicBezTo>
                  <a:cubicBezTo>
                    <a:pt x="10229973" y="6279552"/>
                    <a:pt x="10005028" y="6212395"/>
                    <a:pt x="9785955" y="6263656"/>
                  </a:cubicBezTo>
                  <a:cubicBezTo>
                    <a:pt x="9566882" y="6314917"/>
                    <a:pt x="9222959" y="6221727"/>
                    <a:pt x="9069910" y="6263656"/>
                  </a:cubicBezTo>
                  <a:cubicBezTo>
                    <a:pt x="8916862" y="6305585"/>
                    <a:pt x="8764438" y="6245172"/>
                    <a:pt x="8592546" y="6263656"/>
                  </a:cubicBezTo>
                  <a:cubicBezTo>
                    <a:pt x="8420654" y="6282140"/>
                    <a:pt x="8459638" y="6249515"/>
                    <a:pt x="8353864" y="6263656"/>
                  </a:cubicBezTo>
                  <a:cubicBezTo>
                    <a:pt x="8248090" y="6277797"/>
                    <a:pt x="7921401" y="6196380"/>
                    <a:pt x="7637819" y="6263656"/>
                  </a:cubicBezTo>
                  <a:cubicBezTo>
                    <a:pt x="7354237" y="6330932"/>
                    <a:pt x="7209694" y="6229803"/>
                    <a:pt x="7041114" y="6263656"/>
                  </a:cubicBezTo>
                  <a:cubicBezTo>
                    <a:pt x="6872534" y="6297509"/>
                    <a:pt x="6889386" y="6258542"/>
                    <a:pt x="6802432" y="6263656"/>
                  </a:cubicBezTo>
                  <a:cubicBezTo>
                    <a:pt x="6715478" y="6268770"/>
                    <a:pt x="6661799" y="6243084"/>
                    <a:pt x="6563751" y="6263656"/>
                  </a:cubicBezTo>
                  <a:cubicBezTo>
                    <a:pt x="6465703" y="6284228"/>
                    <a:pt x="6297117" y="6233340"/>
                    <a:pt x="6205728" y="6263656"/>
                  </a:cubicBezTo>
                  <a:cubicBezTo>
                    <a:pt x="6114339" y="6293972"/>
                    <a:pt x="5730732" y="6222627"/>
                    <a:pt x="5609023" y="6263656"/>
                  </a:cubicBezTo>
                  <a:cubicBezTo>
                    <a:pt x="5487314" y="6304685"/>
                    <a:pt x="5435318" y="6243080"/>
                    <a:pt x="5370341" y="6263656"/>
                  </a:cubicBezTo>
                  <a:cubicBezTo>
                    <a:pt x="5305364" y="6284232"/>
                    <a:pt x="4983710" y="6224585"/>
                    <a:pt x="4654296" y="6263656"/>
                  </a:cubicBezTo>
                  <a:cubicBezTo>
                    <a:pt x="4324883" y="6302727"/>
                    <a:pt x="4281333" y="6249026"/>
                    <a:pt x="3938250" y="6263656"/>
                  </a:cubicBezTo>
                  <a:cubicBezTo>
                    <a:pt x="3595167" y="6278286"/>
                    <a:pt x="3468013" y="6236789"/>
                    <a:pt x="3341546" y="6263656"/>
                  </a:cubicBezTo>
                  <a:cubicBezTo>
                    <a:pt x="3215079" y="6290523"/>
                    <a:pt x="3001348" y="6234167"/>
                    <a:pt x="2864182" y="6263656"/>
                  </a:cubicBezTo>
                  <a:cubicBezTo>
                    <a:pt x="2727016" y="6293145"/>
                    <a:pt x="2684899" y="6258786"/>
                    <a:pt x="2625500" y="6263656"/>
                  </a:cubicBezTo>
                  <a:cubicBezTo>
                    <a:pt x="2566101" y="6268526"/>
                    <a:pt x="2158414" y="6172765"/>
                    <a:pt x="1790114" y="6263656"/>
                  </a:cubicBezTo>
                  <a:cubicBezTo>
                    <a:pt x="1421814" y="6354547"/>
                    <a:pt x="1407399" y="6223978"/>
                    <a:pt x="1193409" y="6263656"/>
                  </a:cubicBezTo>
                  <a:cubicBezTo>
                    <a:pt x="979420" y="6303334"/>
                    <a:pt x="1004135" y="6259178"/>
                    <a:pt x="954727" y="6263656"/>
                  </a:cubicBezTo>
                  <a:cubicBezTo>
                    <a:pt x="905319" y="6268134"/>
                    <a:pt x="323972" y="6190519"/>
                    <a:pt x="0" y="6263656"/>
                  </a:cubicBezTo>
                  <a:cubicBezTo>
                    <a:pt x="-41700" y="6175913"/>
                    <a:pt x="44581" y="6072770"/>
                    <a:pt x="0" y="5882142"/>
                  </a:cubicBezTo>
                  <a:cubicBezTo>
                    <a:pt x="-44581" y="5691514"/>
                    <a:pt x="59794" y="5509216"/>
                    <a:pt x="0" y="5375356"/>
                  </a:cubicBezTo>
                  <a:cubicBezTo>
                    <a:pt x="-59794" y="5241496"/>
                    <a:pt x="17461" y="5088748"/>
                    <a:pt x="0" y="4993842"/>
                  </a:cubicBezTo>
                  <a:cubicBezTo>
                    <a:pt x="-17461" y="4898936"/>
                    <a:pt x="32550" y="4533897"/>
                    <a:pt x="0" y="4361782"/>
                  </a:cubicBezTo>
                  <a:cubicBezTo>
                    <a:pt x="-32550" y="4189667"/>
                    <a:pt x="17646" y="4121855"/>
                    <a:pt x="0" y="3980269"/>
                  </a:cubicBezTo>
                  <a:cubicBezTo>
                    <a:pt x="-17646" y="3838683"/>
                    <a:pt x="64593" y="3675773"/>
                    <a:pt x="0" y="3410845"/>
                  </a:cubicBezTo>
                  <a:cubicBezTo>
                    <a:pt x="-64593" y="3145917"/>
                    <a:pt x="20646" y="2919509"/>
                    <a:pt x="0" y="2778786"/>
                  </a:cubicBezTo>
                  <a:cubicBezTo>
                    <a:pt x="-20646" y="2638063"/>
                    <a:pt x="60080" y="2284006"/>
                    <a:pt x="0" y="2146726"/>
                  </a:cubicBezTo>
                  <a:cubicBezTo>
                    <a:pt x="-60080" y="2009446"/>
                    <a:pt x="35162" y="1951732"/>
                    <a:pt x="0" y="1765212"/>
                  </a:cubicBezTo>
                  <a:cubicBezTo>
                    <a:pt x="-35162" y="1578692"/>
                    <a:pt x="39683" y="1512269"/>
                    <a:pt x="0" y="1321062"/>
                  </a:cubicBezTo>
                  <a:cubicBezTo>
                    <a:pt x="-39683" y="1129855"/>
                    <a:pt x="29567" y="879531"/>
                    <a:pt x="0" y="689002"/>
                  </a:cubicBezTo>
                  <a:cubicBezTo>
                    <a:pt x="-29567" y="498473"/>
                    <a:pt x="30567" y="190511"/>
                    <a:pt x="0" y="0"/>
                  </a:cubicBezTo>
                  <a:close/>
                </a:path>
                <a:path w="11934092" h="6263656" stroke="0" extrusionOk="0">
                  <a:moveTo>
                    <a:pt x="0" y="0"/>
                  </a:moveTo>
                  <a:cubicBezTo>
                    <a:pt x="124340" y="-66081"/>
                    <a:pt x="322600" y="38505"/>
                    <a:pt x="596705" y="0"/>
                  </a:cubicBezTo>
                  <a:cubicBezTo>
                    <a:pt x="870810" y="-38505"/>
                    <a:pt x="761228" y="6483"/>
                    <a:pt x="835386" y="0"/>
                  </a:cubicBezTo>
                  <a:cubicBezTo>
                    <a:pt x="909544" y="-6483"/>
                    <a:pt x="1194061" y="50116"/>
                    <a:pt x="1312750" y="0"/>
                  </a:cubicBezTo>
                  <a:cubicBezTo>
                    <a:pt x="1431439" y="-50116"/>
                    <a:pt x="1846116" y="82374"/>
                    <a:pt x="2028796" y="0"/>
                  </a:cubicBezTo>
                  <a:cubicBezTo>
                    <a:pt x="2211476" y="-82374"/>
                    <a:pt x="2176616" y="12462"/>
                    <a:pt x="2267477" y="0"/>
                  </a:cubicBezTo>
                  <a:cubicBezTo>
                    <a:pt x="2358338" y="-12462"/>
                    <a:pt x="2416450" y="6404"/>
                    <a:pt x="2506159" y="0"/>
                  </a:cubicBezTo>
                  <a:cubicBezTo>
                    <a:pt x="2595868" y="-6404"/>
                    <a:pt x="3060622" y="39080"/>
                    <a:pt x="3222205" y="0"/>
                  </a:cubicBezTo>
                  <a:cubicBezTo>
                    <a:pt x="3383788" y="-39080"/>
                    <a:pt x="3775650" y="38454"/>
                    <a:pt x="4057591" y="0"/>
                  </a:cubicBezTo>
                  <a:cubicBezTo>
                    <a:pt x="4339532" y="-38454"/>
                    <a:pt x="4397010" y="44079"/>
                    <a:pt x="4654296" y="0"/>
                  </a:cubicBezTo>
                  <a:cubicBezTo>
                    <a:pt x="4911582" y="-44079"/>
                    <a:pt x="4889154" y="30804"/>
                    <a:pt x="5012319" y="0"/>
                  </a:cubicBezTo>
                  <a:cubicBezTo>
                    <a:pt x="5135484" y="-30804"/>
                    <a:pt x="5540785" y="73817"/>
                    <a:pt x="5728364" y="0"/>
                  </a:cubicBezTo>
                  <a:cubicBezTo>
                    <a:pt x="5915944" y="-73817"/>
                    <a:pt x="6161964" y="1472"/>
                    <a:pt x="6325069" y="0"/>
                  </a:cubicBezTo>
                  <a:cubicBezTo>
                    <a:pt x="6488174" y="-1472"/>
                    <a:pt x="6800687" y="77866"/>
                    <a:pt x="7041114" y="0"/>
                  </a:cubicBezTo>
                  <a:cubicBezTo>
                    <a:pt x="7281541" y="-77866"/>
                    <a:pt x="7493283" y="14282"/>
                    <a:pt x="7876501" y="0"/>
                  </a:cubicBezTo>
                  <a:cubicBezTo>
                    <a:pt x="8259719" y="-14282"/>
                    <a:pt x="8142117" y="33584"/>
                    <a:pt x="8234523" y="0"/>
                  </a:cubicBezTo>
                  <a:cubicBezTo>
                    <a:pt x="8326929" y="-33584"/>
                    <a:pt x="8511500" y="50785"/>
                    <a:pt x="8711887" y="0"/>
                  </a:cubicBezTo>
                  <a:cubicBezTo>
                    <a:pt x="8912274" y="-50785"/>
                    <a:pt x="8885951" y="16064"/>
                    <a:pt x="8950569" y="0"/>
                  </a:cubicBezTo>
                  <a:cubicBezTo>
                    <a:pt x="9015187" y="-16064"/>
                    <a:pt x="9579855" y="63013"/>
                    <a:pt x="9785955" y="0"/>
                  </a:cubicBezTo>
                  <a:cubicBezTo>
                    <a:pt x="9992055" y="-63013"/>
                    <a:pt x="10058011" y="34615"/>
                    <a:pt x="10143978" y="0"/>
                  </a:cubicBezTo>
                  <a:cubicBezTo>
                    <a:pt x="10229945" y="-34615"/>
                    <a:pt x="10585230" y="58522"/>
                    <a:pt x="10740683" y="0"/>
                  </a:cubicBezTo>
                  <a:cubicBezTo>
                    <a:pt x="10896136" y="-58522"/>
                    <a:pt x="11613264" y="3747"/>
                    <a:pt x="11934092" y="0"/>
                  </a:cubicBezTo>
                  <a:cubicBezTo>
                    <a:pt x="11978559" y="187383"/>
                    <a:pt x="11923251" y="258579"/>
                    <a:pt x="11934092" y="381514"/>
                  </a:cubicBezTo>
                  <a:cubicBezTo>
                    <a:pt x="11944933" y="504449"/>
                    <a:pt x="11872298" y="719060"/>
                    <a:pt x="11934092" y="950937"/>
                  </a:cubicBezTo>
                  <a:cubicBezTo>
                    <a:pt x="11995886" y="1182814"/>
                    <a:pt x="11898446" y="1419049"/>
                    <a:pt x="11934092" y="1582997"/>
                  </a:cubicBezTo>
                  <a:cubicBezTo>
                    <a:pt x="11969738" y="1746945"/>
                    <a:pt x="11907079" y="1815759"/>
                    <a:pt x="11934092" y="1964510"/>
                  </a:cubicBezTo>
                  <a:cubicBezTo>
                    <a:pt x="11961105" y="2113261"/>
                    <a:pt x="11931431" y="2254561"/>
                    <a:pt x="11934092" y="2471297"/>
                  </a:cubicBezTo>
                  <a:cubicBezTo>
                    <a:pt x="11936753" y="2688033"/>
                    <a:pt x="11897460" y="2715151"/>
                    <a:pt x="11934092" y="2915447"/>
                  </a:cubicBezTo>
                  <a:cubicBezTo>
                    <a:pt x="11970724" y="3115743"/>
                    <a:pt x="11871324" y="3419277"/>
                    <a:pt x="11934092" y="3547507"/>
                  </a:cubicBezTo>
                  <a:cubicBezTo>
                    <a:pt x="11996860" y="3675737"/>
                    <a:pt x="11930439" y="3803067"/>
                    <a:pt x="11934092" y="4054294"/>
                  </a:cubicBezTo>
                  <a:cubicBezTo>
                    <a:pt x="11937745" y="4305521"/>
                    <a:pt x="11916094" y="4576548"/>
                    <a:pt x="11934092" y="4748990"/>
                  </a:cubicBezTo>
                  <a:cubicBezTo>
                    <a:pt x="11952090" y="4921432"/>
                    <a:pt x="11923512" y="5003880"/>
                    <a:pt x="11934092" y="5193140"/>
                  </a:cubicBezTo>
                  <a:cubicBezTo>
                    <a:pt x="11944672" y="5382400"/>
                    <a:pt x="11913789" y="5560484"/>
                    <a:pt x="11934092" y="5762564"/>
                  </a:cubicBezTo>
                  <a:cubicBezTo>
                    <a:pt x="11954395" y="5964644"/>
                    <a:pt x="11911439" y="6071378"/>
                    <a:pt x="11934092" y="6263656"/>
                  </a:cubicBezTo>
                  <a:cubicBezTo>
                    <a:pt x="11748561" y="6306358"/>
                    <a:pt x="11677035" y="6246216"/>
                    <a:pt x="11456728" y="6263656"/>
                  </a:cubicBezTo>
                  <a:cubicBezTo>
                    <a:pt x="11236421" y="6281096"/>
                    <a:pt x="11336772" y="6260187"/>
                    <a:pt x="11218046" y="6263656"/>
                  </a:cubicBezTo>
                  <a:cubicBezTo>
                    <a:pt x="11099320" y="6267125"/>
                    <a:pt x="11094050" y="6244610"/>
                    <a:pt x="10979365" y="6263656"/>
                  </a:cubicBezTo>
                  <a:cubicBezTo>
                    <a:pt x="10864680" y="6282702"/>
                    <a:pt x="10721585" y="6232810"/>
                    <a:pt x="10502001" y="6263656"/>
                  </a:cubicBezTo>
                  <a:cubicBezTo>
                    <a:pt x="10282417" y="6294502"/>
                    <a:pt x="9940653" y="6227440"/>
                    <a:pt x="9785955" y="6263656"/>
                  </a:cubicBezTo>
                  <a:cubicBezTo>
                    <a:pt x="9631257" y="6299872"/>
                    <a:pt x="9329680" y="6251501"/>
                    <a:pt x="9069910" y="6263656"/>
                  </a:cubicBezTo>
                  <a:cubicBezTo>
                    <a:pt x="8810140" y="6275811"/>
                    <a:pt x="8600342" y="6192578"/>
                    <a:pt x="8234523" y="6263656"/>
                  </a:cubicBezTo>
                  <a:cubicBezTo>
                    <a:pt x="7868704" y="6334734"/>
                    <a:pt x="8060772" y="6237106"/>
                    <a:pt x="7995842" y="6263656"/>
                  </a:cubicBezTo>
                  <a:cubicBezTo>
                    <a:pt x="7930912" y="6290206"/>
                    <a:pt x="7799122" y="6256826"/>
                    <a:pt x="7637819" y="6263656"/>
                  </a:cubicBezTo>
                  <a:cubicBezTo>
                    <a:pt x="7476516" y="6270486"/>
                    <a:pt x="7428366" y="6234845"/>
                    <a:pt x="7279796" y="6263656"/>
                  </a:cubicBezTo>
                  <a:cubicBezTo>
                    <a:pt x="7131226" y="6292467"/>
                    <a:pt x="7002239" y="6233435"/>
                    <a:pt x="6921773" y="6263656"/>
                  </a:cubicBezTo>
                  <a:cubicBezTo>
                    <a:pt x="6841307" y="6293877"/>
                    <a:pt x="6680129" y="6245267"/>
                    <a:pt x="6563751" y="6263656"/>
                  </a:cubicBezTo>
                  <a:cubicBezTo>
                    <a:pt x="6447373" y="6282045"/>
                    <a:pt x="6433076" y="6256447"/>
                    <a:pt x="6325069" y="6263656"/>
                  </a:cubicBezTo>
                  <a:cubicBezTo>
                    <a:pt x="6217062" y="6270865"/>
                    <a:pt x="5953944" y="6233346"/>
                    <a:pt x="5847705" y="6263656"/>
                  </a:cubicBezTo>
                  <a:cubicBezTo>
                    <a:pt x="5741466" y="6293966"/>
                    <a:pt x="5725332" y="6253044"/>
                    <a:pt x="5609023" y="6263656"/>
                  </a:cubicBezTo>
                  <a:cubicBezTo>
                    <a:pt x="5492714" y="6274268"/>
                    <a:pt x="5429234" y="6254160"/>
                    <a:pt x="5370341" y="6263656"/>
                  </a:cubicBezTo>
                  <a:cubicBezTo>
                    <a:pt x="5311448" y="6273152"/>
                    <a:pt x="4959985" y="6178662"/>
                    <a:pt x="4654296" y="6263656"/>
                  </a:cubicBezTo>
                  <a:cubicBezTo>
                    <a:pt x="4348608" y="6348650"/>
                    <a:pt x="3993990" y="6224813"/>
                    <a:pt x="3818909" y="6263656"/>
                  </a:cubicBezTo>
                  <a:cubicBezTo>
                    <a:pt x="3643828" y="6302499"/>
                    <a:pt x="3251435" y="6188040"/>
                    <a:pt x="3102864" y="6263656"/>
                  </a:cubicBezTo>
                  <a:cubicBezTo>
                    <a:pt x="2954293" y="6339272"/>
                    <a:pt x="2628838" y="6255275"/>
                    <a:pt x="2506159" y="6263656"/>
                  </a:cubicBezTo>
                  <a:cubicBezTo>
                    <a:pt x="2383481" y="6272037"/>
                    <a:pt x="2386708" y="6254970"/>
                    <a:pt x="2267477" y="6263656"/>
                  </a:cubicBezTo>
                  <a:cubicBezTo>
                    <a:pt x="2148246" y="6272342"/>
                    <a:pt x="1703332" y="6180688"/>
                    <a:pt x="1551432" y="6263656"/>
                  </a:cubicBezTo>
                  <a:cubicBezTo>
                    <a:pt x="1399533" y="6346624"/>
                    <a:pt x="1030592" y="6208296"/>
                    <a:pt x="716046" y="6263656"/>
                  </a:cubicBezTo>
                  <a:cubicBezTo>
                    <a:pt x="401500" y="6319016"/>
                    <a:pt x="303593" y="6217958"/>
                    <a:pt x="0" y="6263656"/>
                  </a:cubicBezTo>
                  <a:cubicBezTo>
                    <a:pt x="-55177" y="6012454"/>
                    <a:pt x="26808" y="5900249"/>
                    <a:pt x="0" y="5694233"/>
                  </a:cubicBezTo>
                  <a:cubicBezTo>
                    <a:pt x="-26808" y="5488217"/>
                    <a:pt x="20312" y="5193542"/>
                    <a:pt x="0" y="5062173"/>
                  </a:cubicBezTo>
                  <a:cubicBezTo>
                    <a:pt x="-20312" y="4930804"/>
                    <a:pt x="23003" y="4721839"/>
                    <a:pt x="0" y="4492750"/>
                  </a:cubicBezTo>
                  <a:cubicBezTo>
                    <a:pt x="-23003" y="4263661"/>
                    <a:pt x="35258" y="4152968"/>
                    <a:pt x="0" y="4048599"/>
                  </a:cubicBezTo>
                  <a:cubicBezTo>
                    <a:pt x="-35258" y="3944230"/>
                    <a:pt x="34786" y="3679706"/>
                    <a:pt x="0" y="3479176"/>
                  </a:cubicBezTo>
                  <a:cubicBezTo>
                    <a:pt x="-34786" y="3278646"/>
                    <a:pt x="6430" y="3016692"/>
                    <a:pt x="0" y="2784480"/>
                  </a:cubicBezTo>
                  <a:cubicBezTo>
                    <a:pt x="-6430" y="2552268"/>
                    <a:pt x="23536" y="2354035"/>
                    <a:pt x="0" y="2215057"/>
                  </a:cubicBezTo>
                  <a:cubicBezTo>
                    <a:pt x="-23536" y="2076079"/>
                    <a:pt x="18616" y="1925925"/>
                    <a:pt x="0" y="1770906"/>
                  </a:cubicBezTo>
                  <a:cubicBezTo>
                    <a:pt x="-18616" y="1615887"/>
                    <a:pt x="26182" y="1365415"/>
                    <a:pt x="0" y="1201483"/>
                  </a:cubicBezTo>
                  <a:cubicBezTo>
                    <a:pt x="-26182" y="1037551"/>
                    <a:pt x="31197" y="940035"/>
                    <a:pt x="0" y="694696"/>
                  </a:cubicBezTo>
                  <a:cubicBezTo>
                    <a:pt x="-31197" y="449357"/>
                    <a:pt x="10261" y="316465"/>
                    <a:pt x="0" y="0"/>
                  </a:cubicBezTo>
                  <a:close/>
                </a:path>
              </a:pathLst>
            </a:custGeom>
            <a:grpFill/>
            <a:ln>
              <a:noFill/>
              <a:extLst>
                <a:ext uri="{C807C97D-BFC1-408E-A445-0C87EB9F89A2}">
                  <ask:lineSketchStyleProps xmlns:ask="http://schemas.microsoft.com/office/drawing/2018/sketchyshapes" sd="462506535">
                    <a:prstGeom prst="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txBody>
            <a:bodyPr wrap="square" lIns="360000" tIns="180000" rIns="360000" bIns="180000" rtlCol="0">
              <a:spAutoFit/>
            </a:bodyPr>
            <a:lstStyle/>
            <a:p>
              <a:pPr algn="r"/>
              <a:r>
                <a:rPr lang="es-ES" sz="3400" i="1" noProof="1">
                  <a:cs typeface="Times New Roman" panose="02020603050405020304" pitchFamily="18" charset="0"/>
                </a:rPr>
                <a:t>“I think that more than growth, we need stability, because we have a lot of very powerful researchers, and I don’t know how these people are going to be established.” </a:t>
              </a:r>
            </a:p>
            <a:p>
              <a:pPr algn="r"/>
              <a:endParaRPr lang="es-ES" sz="3400" i="1" noProof="1"/>
            </a:p>
            <a:p>
              <a:pPr algn="r"/>
              <a:endParaRPr lang="es-ES" sz="3400" i="1" noProof="1"/>
            </a:p>
            <a:p>
              <a:pPr algn="r"/>
              <a:endParaRPr lang="es-ES" sz="3400" i="1" noProof="1"/>
            </a:p>
            <a:p>
              <a:pPr algn="r"/>
              <a:r>
                <a:rPr lang="es-ES" sz="3400" i="1" noProof="1"/>
                <a:t>“The problem of stability is there, because you know that if you are going to research, you will not have a permanent position until you are in your thirties or forties.”</a:t>
              </a:r>
            </a:p>
            <a:p>
              <a:pPr algn="r"/>
              <a:endParaRPr lang="es-ES" sz="3400" i="1" noProof="1"/>
            </a:p>
            <a:p>
              <a:pPr algn="r"/>
              <a:endParaRPr lang="es-ES" sz="3400" i="1" noProof="1"/>
            </a:p>
            <a:p>
              <a:pPr algn="r"/>
              <a:r>
                <a:rPr lang="es-ES" sz="3600" i="1" noProof="1">
                  <a:ea typeface="Times New Roman" panose="02020603050405020304" pitchFamily="18" charset="0"/>
                  <a:cs typeface="Times New Roman" panose="02020603050405020304" pitchFamily="18" charset="0"/>
                </a:rPr>
                <a:t>“It is a complicated issue. The system frustrates people a lot and makes them quit.” </a:t>
              </a:r>
            </a:p>
            <a:p>
              <a:pPr algn="r"/>
              <a:endParaRPr lang="es-ES" sz="3400" i="1" noProof="1"/>
            </a:p>
          </p:txBody>
        </p:sp>
      </p:grpSp>
      <p:sp>
        <p:nvSpPr>
          <p:cNvPr id="4" name="CuadroTexto 3">
            <a:extLst>
              <a:ext uri="{FF2B5EF4-FFF2-40B4-BE49-F238E27FC236}">
                <a16:creationId xmlns:a16="http://schemas.microsoft.com/office/drawing/2014/main" id="{CE60BED5-63BA-69AB-B620-54155157E42D}"/>
              </a:ext>
            </a:extLst>
          </p:cNvPr>
          <p:cNvSpPr txBox="1"/>
          <p:nvPr/>
        </p:nvSpPr>
        <p:spPr>
          <a:xfrm>
            <a:off x="716739" y="4798530"/>
            <a:ext cx="11245516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i="1" noProof="1"/>
              <a:t>“It is very frustrating. In my case, I have had a lot of mental breakdowns when I want to quit. And so do a lot of people.” </a:t>
            </a:r>
          </a:p>
          <a:p>
            <a:endParaRPr lang="es-ES" sz="3600" i="1" noProof="1"/>
          </a:p>
          <a:p>
            <a:endParaRPr lang="es-ES" sz="3600" i="1" noProof="1"/>
          </a:p>
          <a:p>
            <a:r>
              <a:rPr lang="es-ES" sz="3600" i="1" noProof="1"/>
              <a:t>“People sometimes forget how difficult it is, but we have a hard time being postdocs, because it is difficult to get a permanent position.”</a:t>
            </a:r>
          </a:p>
          <a:p>
            <a:endParaRPr lang="es-ES" sz="3600" i="1" noProof="1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ES" sz="3600" i="1" noProof="1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ES" sz="3600" i="1" noProof="1">
                <a:ea typeface="Times New Roman" panose="02020603050405020304" pitchFamily="18" charset="0"/>
                <a:cs typeface="Times New Roman" panose="02020603050405020304" pitchFamily="18" charset="0"/>
              </a:rPr>
              <a:t>“There is no time, and for mental health you have to delegate and trust your people.”</a:t>
            </a:r>
          </a:p>
          <a:p>
            <a:endParaRPr lang="es-ES" sz="3600" i="1" noProof="1"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A3DB5F91-2026-46D8-5FB9-FE91F9474BDF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7728348" y="1314865"/>
            <a:ext cx="1665316" cy="1665316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06339D28-9158-7C14-B8D1-83BCFFACEE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35385" y="2081990"/>
            <a:ext cx="1998281" cy="1998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816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fondo_pag.png" descr="fondo_pag.png">
            <a:extLst>
              <a:ext uri="{FF2B5EF4-FFF2-40B4-BE49-F238E27FC236}">
                <a16:creationId xmlns:a16="http://schemas.microsoft.com/office/drawing/2014/main" id="{03C4713F-8DF4-7E0B-FE57-47FCBC4313D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0538" r="93130"/>
          <a:stretch/>
        </p:blipFill>
        <p:spPr>
          <a:xfrm>
            <a:off x="23466951" y="12768762"/>
            <a:ext cx="917049" cy="947238"/>
          </a:xfrm>
          <a:prstGeom prst="rect">
            <a:avLst/>
          </a:prstGeom>
          <a:ln w="12700">
            <a:miter lim="400000"/>
          </a:ln>
        </p:spPr>
      </p:pic>
      <p:sp>
        <p:nvSpPr>
          <p:cNvPr id="23" name="Rectángulo 22">
            <a:extLst>
              <a:ext uri="{FF2B5EF4-FFF2-40B4-BE49-F238E27FC236}">
                <a16:creationId xmlns:a16="http://schemas.microsoft.com/office/drawing/2014/main" id="{F1CC10E1-4B43-3696-D38F-602FFB732911}"/>
              </a:ext>
            </a:extLst>
          </p:cNvPr>
          <p:cNvSpPr/>
          <p:nvPr/>
        </p:nvSpPr>
        <p:spPr>
          <a:xfrm>
            <a:off x="22428648" y="12768762"/>
            <a:ext cx="930138" cy="947238"/>
          </a:xfrm>
          <a:prstGeom prst="rect">
            <a:avLst/>
          </a:prstGeom>
          <a:solidFill>
            <a:srgbClr val="0065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4" name="Número de diapositiva">
            <a:extLst>
              <a:ext uri="{FF2B5EF4-FFF2-40B4-BE49-F238E27FC236}">
                <a16:creationId xmlns:a16="http://schemas.microsoft.com/office/drawing/2014/main" id="{A6EF0E1F-4E52-844B-DF89-750EEF076B9C}"/>
              </a:ext>
            </a:extLst>
          </p:cNvPr>
          <p:cNvSpPr txBox="1">
            <a:spLocks noGrp="1"/>
          </p:cNvSpPr>
          <p:nvPr>
            <p:ph type="sldNum" sz="quarter" idx="12"/>
          </p:nvPr>
        </p:nvSpPr>
        <p:spPr>
          <a:xfrm>
            <a:off x="22428648" y="12768762"/>
            <a:ext cx="930138" cy="947238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 algn="ctr"/>
            <a:fld id="{86CB4B4D-7CA3-9044-876B-883B54F8677D}" type="slidenum">
              <a:rPr sz="3200">
                <a:solidFill>
                  <a:srgbClr val="FFA100"/>
                </a:solidFill>
                <a:latin typeface="Rubik" pitchFamily="2" charset="-79"/>
                <a:cs typeface="Rubik" pitchFamily="2" charset="-79"/>
              </a:rPr>
              <a:pPr algn="ctr"/>
              <a:t>2</a:t>
            </a:fld>
            <a:endParaRPr sz="3200">
              <a:solidFill>
                <a:srgbClr val="FFA100"/>
              </a:solidFill>
              <a:latin typeface="Rubik" pitchFamily="2" charset="-79"/>
              <a:cs typeface="Rubik" pitchFamily="2" charset="-79"/>
            </a:endParaRPr>
          </a:p>
        </p:txBody>
      </p:sp>
      <p:grpSp>
        <p:nvGrpSpPr>
          <p:cNvPr id="2" name="Group 4">
            <a:extLst>
              <a:ext uri="{FF2B5EF4-FFF2-40B4-BE49-F238E27FC236}">
                <a16:creationId xmlns:a16="http://schemas.microsoft.com/office/drawing/2014/main" id="{CFE8B10B-249B-CB4D-F543-5E4706F07606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020679" y="1770884"/>
            <a:ext cx="21407969" cy="10384368"/>
            <a:chOff x="20" y="554"/>
            <a:chExt cx="5057" cy="2453"/>
          </a:xfrm>
        </p:grpSpPr>
        <p:sp>
          <p:nvSpPr>
            <p:cNvPr id="3" name="AutoShape 3">
              <a:extLst>
                <a:ext uri="{FF2B5EF4-FFF2-40B4-BE49-F238E27FC236}">
                  <a16:creationId xmlns:a16="http://schemas.microsoft.com/office/drawing/2014/main" id="{3DE32DD3-0D67-6B42-F404-9FA8A8ADB3C2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0" y="554"/>
              <a:ext cx="5057" cy="24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243840" tIns="121920" rIns="243840" bIns="121920" numCol="1" anchor="t" anchorCtr="0" compatLnSpc="1">
              <a:prstTxWarp prst="textNoShape">
                <a:avLst/>
              </a:prstTxWarp>
            </a:bodyPr>
            <a:lstStyle/>
            <a:p>
              <a:endParaRPr lang="en-GB" sz="4800"/>
            </a:p>
          </p:txBody>
        </p:sp>
        <p:sp>
          <p:nvSpPr>
            <p:cNvPr id="4" name="Rectangle 5">
              <a:extLst>
                <a:ext uri="{FF2B5EF4-FFF2-40B4-BE49-F238E27FC236}">
                  <a16:creationId xmlns:a16="http://schemas.microsoft.com/office/drawing/2014/main" id="{2128A26C-110A-F426-85AD-D32FCDEBC1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78" y="1989"/>
              <a:ext cx="216" cy="45"/>
            </a:xfrm>
            <a:prstGeom prst="rect">
              <a:avLst/>
            </a:prstGeom>
            <a:solidFill>
              <a:srgbClr val="5F70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243840" tIns="121920" rIns="243840" bIns="121920" numCol="1" anchor="t" anchorCtr="0" compatLnSpc="1">
              <a:prstTxWarp prst="textNoShape">
                <a:avLst/>
              </a:prstTxWarp>
            </a:bodyPr>
            <a:lstStyle/>
            <a:p>
              <a:endParaRPr lang="en-GB" sz="4800"/>
            </a:p>
          </p:txBody>
        </p:sp>
        <p:sp>
          <p:nvSpPr>
            <p:cNvPr id="5" name="Freeform 6">
              <a:extLst>
                <a:ext uri="{FF2B5EF4-FFF2-40B4-BE49-F238E27FC236}">
                  <a16:creationId xmlns:a16="http://schemas.microsoft.com/office/drawing/2014/main" id="{E973DF5D-118C-D0C0-95FB-338D0261D5BA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1" y="1992"/>
              <a:ext cx="210" cy="39"/>
            </a:xfrm>
            <a:custGeom>
              <a:avLst/>
              <a:gdLst>
                <a:gd name="T0" fmla="*/ 564 w 608"/>
                <a:gd name="T1" fmla="*/ 0 h 112"/>
                <a:gd name="T2" fmla="*/ 45 w 608"/>
                <a:gd name="T3" fmla="*/ 0 h 112"/>
                <a:gd name="T4" fmla="*/ 0 w 608"/>
                <a:gd name="T5" fmla="*/ 46 h 112"/>
                <a:gd name="T6" fmla="*/ 0 w 608"/>
                <a:gd name="T7" fmla="*/ 67 h 112"/>
                <a:gd name="T8" fmla="*/ 45 w 608"/>
                <a:gd name="T9" fmla="*/ 112 h 112"/>
                <a:gd name="T10" fmla="*/ 564 w 608"/>
                <a:gd name="T11" fmla="*/ 112 h 112"/>
                <a:gd name="T12" fmla="*/ 608 w 608"/>
                <a:gd name="T13" fmla="*/ 67 h 112"/>
                <a:gd name="T14" fmla="*/ 608 w 608"/>
                <a:gd name="T15" fmla="*/ 46 h 112"/>
                <a:gd name="T16" fmla="*/ 564 w 608"/>
                <a:gd name="T17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8" h="112">
                  <a:moveTo>
                    <a:pt x="564" y="0"/>
                  </a:moveTo>
                  <a:lnTo>
                    <a:pt x="45" y="0"/>
                  </a:lnTo>
                  <a:cubicBezTo>
                    <a:pt x="20" y="0"/>
                    <a:pt x="0" y="21"/>
                    <a:pt x="0" y="46"/>
                  </a:cubicBezTo>
                  <a:lnTo>
                    <a:pt x="0" y="67"/>
                  </a:lnTo>
                  <a:cubicBezTo>
                    <a:pt x="0" y="92"/>
                    <a:pt x="20" y="112"/>
                    <a:pt x="45" y="112"/>
                  </a:cubicBezTo>
                  <a:lnTo>
                    <a:pt x="564" y="112"/>
                  </a:lnTo>
                  <a:cubicBezTo>
                    <a:pt x="589" y="112"/>
                    <a:pt x="608" y="92"/>
                    <a:pt x="608" y="67"/>
                  </a:cubicBezTo>
                  <a:lnTo>
                    <a:pt x="608" y="46"/>
                  </a:lnTo>
                  <a:cubicBezTo>
                    <a:pt x="608" y="21"/>
                    <a:pt x="589" y="0"/>
                    <a:pt x="564" y="0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243840" tIns="121920" rIns="243840" bIns="121920" numCol="1" anchor="t" anchorCtr="0" compatLnSpc="1">
              <a:prstTxWarp prst="textNoShape">
                <a:avLst/>
              </a:prstTxWarp>
            </a:bodyPr>
            <a:lstStyle/>
            <a:p>
              <a:endParaRPr lang="en-GB" sz="4800"/>
            </a:p>
          </p:txBody>
        </p:sp>
        <p:sp>
          <p:nvSpPr>
            <p:cNvPr id="6" name="Rectangle 7">
              <a:extLst>
                <a:ext uri="{FF2B5EF4-FFF2-40B4-BE49-F238E27FC236}">
                  <a16:creationId xmlns:a16="http://schemas.microsoft.com/office/drawing/2014/main" id="{D411F850-5DFB-3B73-9496-95F35D34DE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78" y="1989"/>
              <a:ext cx="216" cy="45"/>
            </a:xfrm>
            <a:prstGeom prst="rect">
              <a:avLst/>
            </a:prstGeom>
            <a:solidFill>
              <a:srgbClr val="5F70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243840" tIns="121920" rIns="243840" bIns="121920" numCol="1" anchor="t" anchorCtr="0" compatLnSpc="1">
              <a:prstTxWarp prst="textNoShape">
                <a:avLst/>
              </a:prstTxWarp>
            </a:bodyPr>
            <a:lstStyle/>
            <a:p>
              <a:endParaRPr lang="en-GB" sz="4800"/>
            </a:p>
          </p:txBody>
        </p:sp>
        <p:sp>
          <p:nvSpPr>
            <p:cNvPr id="8" name="Rectangle 8">
              <a:extLst>
                <a:ext uri="{FF2B5EF4-FFF2-40B4-BE49-F238E27FC236}">
                  <a16:creationId xmlns:a16="http://schemas.microsoft.com/office/drawing/2014/main" id="{8A345C1B-2A63-81F4-C4D4-D25DC42B0C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0" y="2095"/>
              <a:ext cx="172" cy="67"/>
            </a:xfrm>
            <a:prstGeom prst="rect">
              <a:avLst/>
            </a:prstGeom>
            <a:solidFill>
              <a:srgbClr val="5F70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243840" tIns="121920" rIns="243840" bIns="121920" numCol="1" anchor="t" anchorCtr="0" compatLnSpc="1">
              <a:prstTxWarp prst="textNoShape">
                <a:avLst/>
              </a:prstTxWarp>
            </a:bodyPr>
            <a:lstStyle/>
            <a:p>
              <a:endParaRPr lang="en-GB" sz="4800"/>
            </a:p>
          </p:txBody>
        </p:sp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AE0AF18B-2516-DC22-286B-20AE0413C989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3" y="2098"/>
              <a:ext cx="166" cy="61"/>
            </a:xfrm>
            <a:custGeom>
              <a:avLst/>
              <a:gdLst>
                <a:gd name="T0" fmla="*/ 480 w 480"/>
                <a:gd name="T1" fmla="*/ 0 h 176"/>
                <a:gd name="T2" fmla="*/ 0 w 480"/>
                <a:gd name="T3" fmla="*/ 0 h 176"/>
                <a:gd name="T4" fmla="*/ 0 w 480"/>
                <a:gd name="T5" fmla="*/ 88 h 176"/>
                <a:gd name="T6" fmla="*/ 240 w 480"/>
                <a:gd name="T7" fmla="*/ 176 h 176"/>
                <a:gd name="T8" fmla="*/ 480 w 480"/>
                <a:gd name="T9" fmla="*/ 88 h 176"/>
                <a:gd name="T10" fmla="*/ 480 w 480"/>
                <a:gd name="T11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0" h="176">
                  <a:moveTo>
                    <a:pt x="480" y="0"/>
                  </a:moveTo>
                  <a:lnTo>
                    <a:pt x="0" y="0"/>
                  </a:lnTo>
                  <a:lnTo>
                    <a:pt x="0" y="88"/>
                  </a:lnTo>
                  <a:cubicBezTo>
                    <a:pt x="0" y="137"/>
                    <a:pt x="108" y="176"/>
                    <a:pt x="240" y="176"/>
                  </a:cubicBezTo>
                  <a:cubicBezTo>
                    <a:pt x="373" y="176"/>
                    <a:pt x="480" y="137"/>
                    <a:pt x="480" y="88"/>
                  </a:cubicBezTo>
                  <a:lnTo>
                    <a:pt x="48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243840" tIns="121920" rIns="243840" bIns="121920" numCol="1" anchor="t" anchorCtr="0" compatLnSpc="1">
              <a:prstTxWarp prst="textNoShape">
                <a:avLst/>
              </a:prstTxWarp>
            </a:bodyPr>
            <a:lstStyle/>
            <a:p>
              <a:endParaRPr lang="en-GB" sz="4800"/>
            </a:p>
          </p:txBody>
        </p:sp>
        <p:sp>
          <p:nvSpPr>
            <p:cNvPr id="10" name="Rectangle 10">
              <a:extLst>
                <a:ext uri="{FF2B5EF4-FFF2-40B4-BE49-F238E27FC236}">
                  <a16:creationId xmlns:a16="http://schemas.microsoft.com/office/drawing/2014/main" id="{9EDC0FEC-F533-3240-CDA6-ECF7AA459D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0" y="2095"/>
              <a:ext cx="172" cy="67"/>
            </a:xfrm>
            <a:prstGeom prst="rect">
              <a:avLst/>
            </a:prstGeom>
            <a:solidFill>
              <a:srgbClr val="5F70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243840" tIns="121920" rIns="243840" bIns="121920" numCol="1" anchor="t" anchorCtr="0" compatLnSpc="1">
              <a:prstTxWarp prst="textNoShape">
                <a:avLst/>
              </a:prstTxWarp>
            </a:bodyPr>
            <a:lstStyle/>
            <a:p>
              <a:endParaRPr lang="en-GB" sz="4800"/>
            </a:p>
          </p:txBody>
        </p:sp>
        <p:sp>
          <p:nvSpPr>
            <p:cNvPr id="11" name="Rectangle 11">
              <a:extLst>
                <a:ext uri="{FF2B5EF4-FFF2-40B4-BE49-F238E27FC236}">
                  <a16:creationId xmlns:a16="http://schemas.microsoft.com/office/drawing/2014/main" id="{FF6549AC-C963-AEB3-9245-7682820D4E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9" y="2045"/>
              <a:ext cx="200" cy="39"/>
            </a:xfrm>
            <a:prstGeom prst="rect">
              <a:avLst/>
            </a:prstGeom>
            <a:solidFill>
              <a:srgbClr val="5F70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243840" tIns="121920" rIns="243840" bIns="121920" numCol="1" anchor="t" anchorCtr="0" compatLnSpc="1">
              <a:prstTxWarp prst="textNoShape">
                <a:avLst/>
              </a:prstTxWarp>
            </a:bodyPr>
            <a:lstStyle/>
            <a:p>
              <a:endParaRPr lang="en-GB" sz="4800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9D632EF2-5125-9484-A95E-83BEB8CF0DEF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2" y="2048"/>
              <a:ext cx="194" cy="33"/>
            </a:xfrm>
            <a:custGeom>
              <a:avLst/>
              <a:gdLst>
                <a:gd name="T0" fmla="*/ 516 w 560"/>
                <a:gd name="T1" fmla="*/ 0 h 96"/>
                <a:gd name="T2" fmla="*/ 45 w 560"/>
                <a:gd name="T3" fmla="*/ 0 h 96"/>
                <a:gd name="T4" fmla="*/ 0 w 560"/>
                <a:gd name="T5" fmla="*/ 40 h 96"/>
                <a:gd name="T6" fmla="*/ 0 w 560"/>
                <a:gd name="T7" fmla="*/ 57 h 96"/>
                <a:gd name="T8" fmla="*/ 45 w 560"/>
                <a:gd name="T9" fmla="*/ 96 h 96"/>
                <a:gd name="T10" fmla="*/ 516 w 560"/>
                <a:gd name="T11" fmla="*/ 96 h 96"/>
                <a:gd name="T12" fmla="*/ 560 w 560"/>
                <a:gd name="T13" fmla="*/ 57 h 96"/>
                <a:gd name="T14" fmla="*/ 560 w 560"/>
                <a:gd name="T15" fmla="*/ 40 h 96"/>
                <a:gd name="T16" fmla="*/ 516 w 560"/>
                <a:gd name="T17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60" h="96">
                  <a:moveTo>
                    <a:pt x="516" y="0"/>
                  </a:moveTo>
                  <a:lnTo>
                    <a:pt x="45" y="0"/>
                  </a:lnTo>
                  <a:cubicBezTo>
                    <a:pt x="20" y="0"/>
                    <a:pt x="0" y="18"/>
                    <a:pt x="0" y="40"/>
                  </a:cubicBezTo>
                  <a:lnTo>
                    <a:pt x="0" y="57"/>
                  </a:lnTo>
                  <a:cubicBezTo>
                    <a:pt x="0" y="79"/>
                    <a:pt x="20" y="96"/>
                    <a:pt x="45" y="96"/>
                  </a:cubicBezTo>
                  <a:lnTo>
                    <a:pt x="516" y="96"/>
                  </a:lnTo>
                  <a:cubicBezTo>
                    <a:pt x="541" y="96"/>
                    <a:pt x="560" y="79"/>
                    <a:pt x="560" y="57"/>
                  </a:cubicBezTo>
                  <a:lnTo>
                    <a:pt x="560" y="40"/>
                  </a:lnTo>
                  <a:cubicBezTo>
                    <a:pt x="560" y="18"/>
                    <a:pt x="541" y="0"/>
                    <a:pt x="516" y="0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243840" tIns="121920" rIns="243840" bIns="121920" numCol="1" anchor="t" anchorCtr="0" compatLnSpc="1">
              <a:prstTxWarp prst="textNoShape">
                <a:avLst/>
              </a:prstTxWarp>
            </a:bodyPr>
            <a:lstStyle/>
            <a:p>
              <a:endParaRPr lang="en-GB" sz="480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EB5FFCE-7EAA-E094-4037-CFA90DF5A1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9" y="2045"/>
              <a:ext cx="200" cy="39"/>
            </a:xfrm>
            <a:prstGeom prst="rect">
              <a:avLst/>
            </a:prstGeom>
            <a:solidFill>
              <a:srgbClr val="5F70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243840" tIns="121920" rIns="243840" bIns="121920" numCol="1" anchor="t" anchorCtr="0" compatLnSpc="1">
              <a:prstTxWarp prst="textNoShape">
                <a:avLst/>
              </a:prstTxWarp>
            </a:bodyPr>
            <a:lstStyle/>
            <a:p>
              <a:endParaRPr lang="en-GB" sz="480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B2FF48FA-3F0C-A78F-4D58-3E867A7A9F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72" y="1939"/>
              <a:ext cx="228" cy="45"/>
            </a:xfrm>
            <a:prstGeom prst="rect">
              <a:avLst/>
            </a:prstGeom>
            <a:solidFill>
              <a:srgbClr val="5F70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243840" tIns="121920" rIns="243840" bIns="121920" numCol="1" anchor="t" anchorCtr="0" compatLnSpc="1">
              <a:prstTxWarp prst="textNoShape">
                <a:avLst/>
              </a:prstTxWarp>
            </a:bodyPr>
            <a:lstStyle/>
            <a:p>
              <a:endParaRPr lang="en-GB" sz="4800"/>
            </a:p>
          </p:txBody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id="{7C7B5279-7093-0896-DF4A-F5DF3D0EB347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5" y="1942"/>
              <a:ext cx="222" cy="39"/>
            </a:xfrm>
            <a:custGeom>
              <a:avLst/>
              <a:gdLst>
                <a:gd name="T0" fmla="*/ 597 w 640"/>
                <a:gd name="T1" fmla="*/ 0 h 112"/>
                <a:gd name="T2" fmla="*/ 44 w 640"/>
                <a:gd name="T3" fmla="*/ 0 h 112"/>
                <a:gd name="T4" fmla="*/ 0 w 640"/>
                <a:gd name="T5" fmla="*/ 46 h 112"/>
                <a:gd name="T6" fmla="*/ 0 w 640"/>
                <a:gd name="T7" fmla="*/ 67 h 112"/>
                <a:gd name="T8" fmla="*/ 44 w 640"/>
                <a:gd name="T9" fmla="*/ 112 h 112"/>
                <a:gd name="T10" fmla="*/ 597 w 640"/>
                <a:gd name="T11" fmla="*/ 112 h 112"/>
                <a:gd name="T12" fmla="*/ 640 w 640"/>
                <a:gd name="T13" fmla="*/ 67 h 112"/>
                <a:gd name="T14" fmla="*/ 640 w 640"/>
                <a:gd name="T15" fmla="*/ 46 h 112"/>
                <a:gd name="T16" fmla="*/ 597 w 640"/>
                <a:gd name="T17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0" h="112">
                  <a:moveTo>
                    <a:pt x="597" y="0"/>
                  </a:moveTo>
                  <a:lnTo>
                    <a:pt x="44" y="0"/>
                  </a:lnTo>
                  <a:cubicBezTo>
                    <a:pt x="20" y="0"/>
                    <a:pt x="0" y="21"/>
                    <a:pt x="0" y="46"/>
                  </a:cubicBezTo>
                  <a:lnTo>
                    <a:pt x="0" y="67"/>
                  </a:lnTo>
                  <a:cubicBezTo>
                    <a:pt x="0" y="92"/>
                    <a:pt x="20" y="112"/>
                    <a:pt x="44" y="112"/>
                  </a:cubicBezTo>
                  <a:lnTo>
                    <a:pt x="597" y="112"/>
                  </a:lnTo>
                  <a:cubicBezTo>
                    <a:pt x="621" y="112"/>
                    <a:pt x="640" y="92"/>
                    <a:pt x="640" y="67"/>
                  </a:cubicBezTo>
                  <a:lnTo>
                    <a:pt x="640" y="46"/>
                  </a:lnTo>
                  <a:cubicBezTo>
                    <a:pt x="640" y="21"/>
                    <a:pt x="621" y="0"/>
                    <a:pt x="597" y="0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243840" tIns="121920" rIns="243840" bIns="121920" numCol="1" anchor="t" anchorCtr="0" compatLnSpc="1">
              <a:prstTxWarp prst="textNoShape">
                <a:avLst/>
              </a:prstTxWarp>
            </a:bodyPr>
            <a:lstStyle/>
            <a:p>
              <a:endParaRPr lang="en-GB" sz="4800"/>
            </a:p>
          </p:txBody>
        </p:sp>
        <p:sp>
          <p:nvSpPr>
            <p:cNvPr id="18" name="Rectangle 16">
              <a:extLst>
                <a:ext uri="{FF2B5EF4-FFF2-40B4-BE49-F238E27FC236}">
                  <a16:creationId xmlns:a16="http://schemas.microsoft.com/office/drawing/2014/main" id="{37759BEF-107E-C0DB-C66C-6876DB6B1E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72" y="1939"/>
              <a:ext cx="228" cy="45"/>
            </a:xfrm>
            <a:prstGeom prst="rect">
              <a:avLst/>
            </a:prstGeom>
            <a:solidFill>
              <a:srgbClr val="5F70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243840" tIns="121920" rIns="243840" bIns="121920" numCol="1" anchor="t" anchorCtr="0" compatLnSpc="1">
              <a:prstTxWarp prst="textNoShape">
                <a:avLst/>
              </a:prstTxWarp>
            </a:bodyPr>
            <a:lstStyle/>
            <a:p>
              <a:endParaRPr lang="en-GB" sz="4800"/>
            </a:p>
          </p:txBody>
        </p:sp>
        <p:sp>
          <p:nvSpPr>
            <p:cNvPr id="19" name="Freeform 17">
              <a:extLst>
                <a:ext uri="{FF2B5EF4-FFF2-40B4-BE49-F238E27FC236}">
                  <a16:creationId xmlns:a16="http://schemas.microsoft.com/office/drawing/2014/main" id="{11F7941D-13F2-2AAC-EE63-C0DAC5417939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0" y="1324"/>
              <a:ext cx="532" cy="596"/>
            </a:xfrm>
            <a:custGeom>
              <a:avLst/>
              <a:gdLst>
                <a:gd name="T0" fmla="*/ 767 w 1536"/>
                <a:gd name="T1" fmla="*/ 0 h 1712"/>
                <a:gd name="T2" fmla="*/ 768 w 1536"/>
                <a:gd name="T3" fmla="*/ 1 h 1712"/>
                <a:gd name="T4" fmla="*/ 770 w 1536"/>
                <a:gd name="T5" fmla="*/ 0 h 1712"/>
                <a:gd name="T6" fmla="*/ 1536 w 1536"/>
                <a:gd name="T7" fmla="*/ 775 h 1712"/>
                <a:gd name="T8" fmla="*/ 1171 w 1536"/>
                <a:gd name="T9" fmla="*/ 1480 h 1712"/>
                <a:gd name="T10" fmla="*/ 1134 w 1536"/>
                <a:gd name="T11" fmla="*/ 1638 h 1712"/>
                <a:gd name="T12" fmla="*/ 1036 w 1536"/>
                <a:gd name="T13" fmla="*/ 1712 h 1712"/>
                <a:gd name="T14" fmla="*/ 768 w 1536"/>
                <a:gd name="T15" fmla="*/ 1712 h 1712"/>
                <a:gd name="T16" fmla="*/ 501 w 1536"/>
                <a:gd name="T17" fmla="*/ 1712 h 1712"/>
                <a:gd name="T18" fmla="*/ 403 w 1536"/>
                <a:gd name="T19" fmla="*/ 1638 h 1712"/>
                <a:gd name="T20" fmla="*/ 366 w 1536"/>
                <a:gd name="T21" fmla="*/ 1480 h 1712"/>
                <a:gd name="T22" fmla="*/ 0 w 1536"/>
                <a:gd name="T23" fmla="*/ 775 h 1712"/>
                <a:gd name="T24" fmla="*/ 767 w 1536"/>
                <a:gd name="T25" fmla="*/ 0 h 1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36" h="1712">
                  <a:moveTo>
                    <a:pt x="767" y="0"/>
                  </a:moveTo>
                  <a:lnTo>
                    <a:pt x="768" y="1"/>
                  </a:lnTo>
                  <a:lnTo>
                    <a:pt x="770" y="0"/>
                  </a:lnTo>
                  <a:cubicBezTo>
                    <a:pt x="1193" y="0"/>
                    <a:pt x="1536" y="347"/>
                    <a:pt x="1536" y="775"/>
                  </a:cubicBezTo>
                  <a:cubicBezTo>
                    <a:pt x="1536" y="1064"/>
                    <a:pt x="1332" y="1350"/>
                    <a:pt x="1171" y="1480"/>
                  </a:cubicBezTo>
                  <a:cubicBezTo>
                    <a:pt x="1123" y="1536"/>
                    <a:pt x="1144" y="1566"/>
                    <a:pt x="1134" y="1638"/>
                  </a:cubicBezTo>
                  <a:cubicBezTo>
                    <a:pt x="1107" y="1695"/>
                    <a:pt x="1083" y="1712"/>
                    <a:pt x="1036" y="1712"/>
                  </a:cubicBezTo>
                  <a:lnTo>
                    <a:pt x="768" y="1712"/>
                  </a:lnTo>
                  <a:lnTo>
                    <a:pt x="501" y="1712"/>
                  </a:lnTo>
                  <a:cubicBezTo>
                    <a:pt x="454" y="1712"/>
                    <a:pt x="430" y="1695"/>
                    <a:pt x="403" y="1638"/>
                  </a:cubicBezTo>
                  <a:cubicBezTo>
                    <a:pt x="393" y="1566"/>
                    <a:pt x="414" y="1536"/>
                    <a:pt x="366" y="1480"/>
                  </a:cubicBezTo>
                  <a:cubicBezTo>
                    <a:pt x="205" y="1350"/>
                    <a:pt x="0" y="1064"/>
                    <a:pt x="0" y="775"/>
                  </a:cubicBezTo>
                  <a:cubicBezTo>
                    <a:pt x="0" y="347"/>
                    <a:pt x="344" y="0"/>
                    <a:pt x="767" y="0"/>
                  </a:cubicBezTo>
                  <a:close/>
                </a:path>
              </a:pathLst>
            </a:custGeom>
            <a:solidFill>
              <a:schemeClr val="accent4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243840" tIns="121920" rIns="243840" bIns="121920" numCol="1" anchor="t" anchorCtr="0" compatLnSpc="1">
              <a:prstTxWarp prst="textNoShape">
                <a:avLst/>
              </a:prstTxWarp>
            </a:bodyPr>
            <a:lstStyle/>
            <a:p>
              <a:endParaRPr lang="en-GB" sz="4800"/>
            </a:p>
          </p:txBody>
        </p:sp>
        <p:sp>
          <p:nvSpPr>
            <p:cNvPr id="25" name="Rectangle 18">
              <a:extLst>
                <a:ext uri="{FF2B5EF4-FFF2-40B4-BE49-F238E27FC236}">
                  <a16:creationId xmlns:a16="http://schemas.microsoft.com/office/drawing/2014/main" id="{127F94F6-105F-4249-B63F-FB309D115B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57" y="1989"/>
              <a:ext cx="217" cy="45"/>
            </a:xfrm>
            <a:prstGeom prst="rect">
              <a:avLst/>
            </a:prstGeom>
            <a:solidFill>
              <a:srgbClr val="5F70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243840" tIns="121920" rIns="243840" bIns="121920" numCol="1" anchor="t" anchorCtr="0" compatLnSpc="1">
              <a:prstTxWarp prst="textNoShape">
                <a:avLst/>
              </a:prstTxWarp>
            </a:bodyPr>
            <a:lstStyle/>
            <a:p>
              <a:endParaRPr lang="en-GB" sz="4800"/>
            </a:p>
          </p:txBody>
        </p:sp>
        <p:sp>
          <p:nvSpPr>
            <p:cNvPr id="26" name="Freeform 19">
              <a:extLst>
                <a:ext uri="{FF2B5EF4-FFF2-40B4-BE49-F238E27FC236}">
                  <a16:creationId xmlns:a16="http://schemas.microsoft.com/office/drawing/2014/main" id="{11CE9A67-1082-61D8-3063-1BF78A3C9B56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0" y="1992"/>
              <a:ext cx="211" cy="39"/>
            </a:xfrm>
            <a:custGeom>
              <a:avLst/>
              <a:gdLst>
                <a:gd name="T0" fmla="*/ 564 w 608"/>
                <a:gd name="T1" fmla="*/ 0 h 112"/>
                <a:gd name="T2" fmla="*/ 45 w 608"/>
                <a:gd name="T3" fmla="*/ 0 h 112"/>
                <a:gd name="T4" fmla="*/ 0 w 608"/>
                <a:gd name="T5" fmla="*/ 46 h 112"/>
                <a:gd name="T6" fmla="*/ 0 w 608"/>
                <a:gd name="T7" fmla="*/ 67 h 112"/>
                <a:gd name="T8" fmla="*/ 45 w 608"/>
                <a:gd name="T9" fmla="*/ 112 h 112"/>
                <a:gd name="T10" fmla="*/ 564 w 608"/>
                <a:gd name="T11" fmla="*/ 112 h 112"/>
                <a:gd name="T12" fmla="*/ 608 w 608"/>
                <a:gd name="T13" fmla="*/ 67 h 112"/>
                <a:gd name="T14" fmla="*/ 608 w 608"/>
                <a:gd name="T15" fmla="*/ 46 h 112"/>
                <a:gd name="T16" fmla="*/ 564 w 608"/>
                <a:gd name="T17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8" h="112">
                  <a:moveTo>
                    <a:pt x="564" y="0"/>
                  </a:moveTo>
                  <a:lnTo>
                    <a:pt x="45" y="0"/>
                  </a:lnTo>
                  <a:cubicBezTo>
                    <a:pt x="20" y="0"/>
                    <a:pt x="0" y="21"/>
                    <a:pt x="0" y="46"/>
                  </a:cubicBezTo>
                  <a:lnTo>
                    <a:pt x="0" y="67"/>
                  </a:lnTo>
                  <a:cubicBezTo>
                    <a:pt x="0" y="92"/>
                    <a:pt x="20" y="112"/>
                    <a:pt x="45" y="112"/>
                  </a:cubicBezTo>
                  <a:lnTo>
                    <a:pt x="564" y="112"/>
                  </a:lnTo>
                  <a:cubicBezTo>
                    <a:pt x="589" y="112"/>
                    <a:pt x="608" y="92"/>
                    <a:pt x="608" y="67"/>
                  </a:cubicBezTo>
                  <a:lnTo>
                    <a:pt x="608" y="46"/>
                  </a:lnTo>
                  <a:cubicBezTo>
                    <a:pt x="608" y="21"/>
                    <a:pt x="589" y="0"/>
                    <a:pt x="564" y="0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243840" tIns="121920" rIns="243840" bIns="121920" numCol="1" anchor="t" anchorCtr="0" compatLnSpc="1">
              <a:prstTxWarp prst="textNoShape">
                <a:avLst/>
              </a:prstTxWarp>
            </a:bodyPr>
            <a:lstStyle/>
            <a:p>
              <a:endParaRPr lang="en-GB" sz="4800"/>
            </a:p>
          </p:txBody>
        </p:sp>
        <p:sp>
          <p:nvSpPr>
            <p:cNvPr id="27" name="Rectangle 20">
              <a:extLst>
                <a:ext uri="{FF2B5EF4-FFF2-40B4-BE49-F238E27FC236}">
                  <a16:creationId xmlns:a16="http://schemas.microsoft.com/office/drawing/2014/main" id="{8AE3224F-546C-45C7-7ACC-3EFCCCC63C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57" y="1989"/>
              <a:ext cx="217" cy="45"/>
            </a:xfrm>
            <a:prstGeom prst="rect">
              <a:avLst/>
            </a:prstGeom>
            <a:solidFill>
              <a:srgbClr val="5F70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243840" tIns="121920" rIns="243840" bIns="121920" numCol="1" anchor="t" anchorCtr="0" compatLnSpc="1">
              <a:prstTxWarp prst="textNoShape">
                <a:avLst/>
              </a:prstTxWarp>
            </a:bodyPr>
            <a:lstStyle/>
            <a:p>
              <a:endParaRPr lang="en-GB" sz="4800"/>
            </a:p>
          </p:txBody>
        </p:sp>
        <p:sp>
          <p:nvSpPr>
            <p:cNvPr id="32" name="Rectangle 21">
              <a:extLst>
                <a:ext uri="{FF2B5EF4-FFF2-40B4-BE49-F238E27FC236}">
                  <a16:creationId xmlns:a16="http://schemas.microsoft.com/office/drawing/2014/main" id="{E40F40ED-3945-F923-3136-553DE78046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0" y="2095"/>
              <a:ext cx="172" cy="67"/>
            </a:xfrm>
            <a:prstGeom prst="rect">
              <a:avLst/>
            </a:prstGeom>
            <a:solidFill>
              <a:srgbClr val="5F70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243840" tIns="121920" rIns="243840" bIns="121920" numCol="1" anchor="t" anchorCtr="0" compatLnSpc="1">
              <a:prstTxWarp prst="textNoShape">
                <a:avLst/>
              </a:prstTxWarp>
            </a:bodyPr>
            <a:lstStyle/>
            <a:p>
              <a:endParaRPr lang="en-GB" sz="4800"/>
            </a:p>
          </p:txBody>
        </p:sp>
        <p:sp>
          <p:nvSpPr>
            <p:cNvPr id="33" name="Freeform 22">
              <a:extLst>
                <a:ext uri="{FF2B5EF4-FFF2-40B4-BE49-F238E27FC236}">
                  <a16:creationId xmlns:a16="http://schemas.microsoft.com/office/drawing/2014/main" id="{9974FDC5-5672-B22D-1F3E-6D799A1FF2C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2" y="2098"/>
              <a:ext cx="167" cy="61"/>
            </a:xfrm>
            <a:custGeom>
              <a:avLst/>
              <a:gdLst>
                <a:gd name="T0" fmla="*/ 480 w 480"/>
                <a:gd name="T1" fmla="*/ 0 h 176"/>
                <a:gd name="T2" fmla="*/ 0 w 480"/>
                <a:gd name="T3" fmla="*/ 0 h 176"/>
                <a:gd name="T4" fmla="*/ 0 w 480"/>
                <a:gd name="T5" fmla="*/ 88 h 176"/>
                <a:gd name="T6" fmla="*/ 240 w 480"/>
                <a:gd name="T7" fmla="*/ 176 h 176"/>
                <a:gd name="T8" fmla="*/ 480 w 480"/>
                <a:gd name="T9" fmla="*/ 88 h 176"/>
                <a:gd name="T10" fmla="*/ 480 w 480"/>
                <a:gd name="T11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0" h="176">
                  <a:moveTo>
                    <a:pt x="480" y="0"/>
                  </a:moveTo>
                  <a:lnTo>
                    <a:pt x="0" y="0"/>
                  </a:lnTo>
                  <a:lnTo>
                    <a:pt x="0" y="88"/>
                  </a:lnTo>
                  <a:cubicBezTo>
                    <a:pt x="0" y="137"/>
                    <a:pt x="108" y="176"/>
                    <a:pt x="240" y="176"/>
                  </a:cubicBezTo>
                  <a:cubicBezTo>
                    <a:pt x="373" y="176"/>
                    <a:pt x="480" y="137"/>
                    <a:pt x="480" y="88"/>
                  </a:cubicBezTo>
                  <a:lnTo>
                    <a:pt x="48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243840" tIns="121920" rIns="243840" bIns="121920" numCol="1" anchor="t" anchorCtr="0" compatLnSpc="1">
              <a:prstTxWarp prst="textNoShape">
                <a:avLst/>
              </a:prstTxWarp>
            </a:bodyPr>
            <a:lstStyle/>
            <a:p>
              <a:endParaRPr lang="en-GB" sz="4800"/>
            </a:p>
          </p:txBody>
        </p:sp>
        <p:sp>
          <p:nvSpPr>
            <p:cNvPr id="35" name="Rectangle 23">
              <a:extLst>
                <a:ext uri="{FF2B5EF4-FFF2-40B4-BE49-F238E27FC236}">
                  <a16:creationId xmlns:a16="http://schemas.microsoft.com/office/drawing/2014/main" id="{2A8654C2-F648-D868-4F64-3A2492EBCD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0" y="2095"/>
              <a:ext cx="172" cy="67"/>
            </a:xfrm>
            <a:prstGeom prst="rect">
              <a:avLst/>
            </a:prstGeom>
            <a:solidFill>
              <a:srgbClr val="5F70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243840" tIns="121920" rIns="243840" bIns="121920" numCol="1" anchor="t" anchorCtr="0" compatLnSpc="1">
              <a:prstTxWarp prst="textNoShape">
                <a:avLst/>
              </a:prstTxWarp>
            </a:bodyPr>
            <a:lstStyle/>
            <a:p>
              <a:endParaRPr lang="en-GB" sz="4800"/>
            </a:p>
          </p:txBody>
        </p:sp>
        <p:sp>
          <p:nvSpPr>
            <p:cNvPr id="37" name="Rectangle 24">
              <a:extLst>
                <a:ext uri="{FF2B5EF4-FFF2-40B4-BE49-F238E27FC236}">
                  <a16:creationId xmlns:a16="http://schemas.microsoft.com/office/drawing/2014/main" id="{6642FFCE-B288-6158-E8B4-38B0FDCF35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63" y="2045"/>
              <a:ext cx="200" cy="39"/>
            </a:xfrm>
            <a:prstGeom prst="rect">
              <a:avLst/>
            </a:prstGeom>
            <a:solidFill>
              <a:srgbClr val="5F70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243840" tIns="121920" rIns="243840" bIns="121920" numCol="1" anchor="t" anchorCtr="0" compatLnSpc="1">
              <a:prstTxWarp prst="textNoShape">
                <a:avLst/>
              </a:prstTxWarp>
            </a:bodyPr>
            <a:lstStyle/>
            <a:p>
              <a:endParaRPr lang="en-GB" sz="4800"/>
            </a:p>
          </p:txBody>
        </p:sp>
        <p:sp>
          <p:nvSpPr>
            <p:cNvPr id="38" name="Freeform 25">
              <a:extLst>
                <a:ext uri="{FF2B5EF4-FFF2-40B4-BE49-F238E27FC236}">
                  <a16:creationId xmlns:a16="http://schemas.microsoft.com/office/drawing/2014/main" id="{1F1F5F8F-300A-B8EB-4EF8-5233416E4F3C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6" y="2048"/>
              <a:ext cx="194" cy="33"/>
            </a:xfrm>
            <a:custGeom>
              <a:avLst/>
              <a:gdLst>
                <a:gd name="T0" fmla="*/ 516 w 560"/>
                <a:gd name="T1" fmla="*/ 0 h 96"/>
                <a:gd name="T2" fmla="*/ 45 w 560"/>
                <a:gd name="T3" fmla="*/ 0 h 96"/>
                <a:gd name="T4" fmla="*/ 0 w 560"/>
                <a:gd name="T5" fmla="*/ 40 h 96"/>
                <a:gd name="T6" fmla="*/ 0 w 560"/>
                <a:gd name="T7" fmla="*/ 57 h 96"/>
                <a:gd name="T8" fmla="*/ 45 w 560"/>
                <a:gd name="T9" fmla="*/ 96 h 96"/>
                <a:gd name="T10" fmla="*/ 516 w 560"/>
                <a:gd name="T11" fmla="*/ 96 h 96"/>
                <a:gd name="T12" fmla="*/ 560 w 560"/>
                <a:gd name="T13" fmla="*/ 57 h 96"/>
                <a:gd name="T14" fmla="*/ 560 w 560"/>
                <a:gd name="T15" fmla="*/ 40 h 96"/>
                <a:gd name="T16" fmla="*/ 516 w 560"/>
                <a:gd name="T17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60" h="96">
                  <a:moveTo>
                    <a:pt x="516" y="0"/>
                  </a:moveTo>
                  <a:lnTo>
                    <a:pt x="45" y="0"/>
                  </a:lnTo>
                  <a:cubicBezTo>
                    <a:pt x="20" y="0"/>
                    <a:pt x="0" y="18"/>
                    <a:pt x="0" y="40"/>
                  </a:cubicBezTo>
                  <a:lnTo>
                    <a:pt x="0" y="57"/>
                  </a:lnTo>
                  <a:cubicBezTo>
                    <a:pt x="0" y="79"/>
                    <a:pt x="20" y="96"/>
                    <a:pt x="45" y="96"/>
                  </a:cubicBezTo>
                  <a:lnTo>
                    <a:pt x="516" y="96"/>
                  </a:lnTo>
                  <a:cubicBezTo>
                    <a:pt x="541" y="96"/>
                    <a:pt x="560" y="79"/>
                    <a:pt x="560" y="57"/>
                  </a:cubicBezTo>
                  <a:lnTo>
                    <a:pt x="560" y="40"/>
                  </a:lnTo>
                  <a:cubicBezTo>
                    <a:pt x="560" y="18"/>
                    <a:pt x="541" y="0"/>
                    <a:pt x="516" y="0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243840" tIns="121920" rIns="243840" bIns="121920" numCol="1" anchor="t" anchorCtr="0" compatLnSpc="1">
              <a:prstTxWarp prst="textNoShape">
                <a:avLst/>
              </a:prstTxWarp>
            </a:bodyPr>
            <a:lstStyle/>
            <a:p>
              <a:endParaRPr lang="en-GB" sz="4800"/>
            </a:p>
          </p:txBody>
        </p:sp>
        <p:sp>
          <p:nvSpPr>
            <p:cNvPr id="39" name="Rectangle 26">
              <a:extLst>
                <a:ext uri="{FF2B5EF4-FFF2-40B4-BE49-F238E27FC236}">
                  <a16:creationId xmlns:a16="http://schemas.microsoft.com/office/drawing/2014/main" id="{974B1A14-09F0-876C-DD35-0F1B200671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63" y="2045"/>
              <a:ext cx="200" cy="39"/>
            </a:xfrm>
            <a:prstGeom prst="rect">
              <a:avLst/>
            </a:prstGeom>
            <a:solidFill>
              <a:srgbClr val="5F70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243840" tIns="121920" rIns="243840" bIns="121920" numCol="1" anchor="t" anchorCtr="0" compatLnSpc="1">
              <a:prstTxWarp prst="textNoShape">
                <a:avLst/>
              </a:prstTxWarp>
            </a:bodyPr>
            <a:lstStyle/>
            <a:p>
              <a:endParaRPr lang="en-GB" sz="4800"/>
            </a:p>
          </p:txBody>
        </p:sp>
        <p:sp>
          <p:nvSpPr>
            <p:cNvPr id="40" name="Rectangle 27">
              <a:extLst>
                <a:ext uri="{FF2B5EF4-FFF2-40B4-BE49-F238E27FC236}">
                  <a16:creationId xmlns:a16="http://schemas.microsoft.com/office/drawing/2014/main" id="{2E445B40-4842-6BC3-A9B8-ACE89A0C1B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52" y="1939"/>
              <a:ext cx="227" cy="45"/>
            </a:xfrm>
            <a:prstGeom prst="rect">
              <a:avLst/>
            </a:prstGeom>
            <a:solidFill>
              <a:srgbClr val="5F70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243840" tIns="121920" rIns="243840" bIns="121920" numCol="1" anchor="t" anchorCtr="0" compatLnSpc="1">
              <a:prstTxWarp prst="textNoShape">
                <a:avLst/>
              </a:prstTxWarp>
            </a:bodyPr>
            <a:lstStyle/>
            <a:p>
              <a:endParaRPr lang="en-GB" sz="4800"/>
            </a:p>
          </p:txBody>
        </p:sp>
        <p:sp>
          <p:nvSpPr>
            <p:cNvPr id="48" name="Freeform 28">
              <a:extLst>
                <a:ext uri="{FF2B5EF4-FFF2-40B4-BE49-F238E27FC236}">
                  <a16:creationId xmlns:a16="http://schemas.microsoft.com/office/drawing/2014/main" id="{B3B1D66B-0C7B-2EFD-E704-D4ACF4134FF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55" y="1942"/>
              <a:ext cx="222" cy="39"/>
            </a:xfrm>
            <a:custGeom>
              <a:avLst/>
              <a:gdLst>
                <a:gd name="T0" fmla="*/ 597 w 640"/>
                <a:gd name="T1" fmla="*/ 0 h 112"/>
                <a:gd name="T2" fmla="*/ 44 w 640"/>
                <a:gd name="T3" fmla="*/ 0 h 112"/>
                <a:gd name="T4" fmla="*/ 0 w 640"/>
                <a:gd name="T5" fmla="*/ 46 h 112"/>
                <a:gd name="T6" fmla="*/ 0 w 640"/>
                <a:gd name="T7" fmla="*/ 67 h 112"/>
                <a:gd name="T8" fmla="*/ 44 w 640"/>
                <a:gd name="T9" fmla="*/ 112 h 112"/>
                <a:gd name="T10" fmla="*/ 597 w 640"/>
                <a:gd name="T11" fmla="*/ 112 h 112"/>
                <a:gd name="T12" fmla="*/ 640 w 640"/>
                <a:gd name="T13" fmla="*/ 67 h 112"/>
                <a:gd name="T14" fmla="*/ 640 w 640"/>
                <a:gd name="T15" fmla="*/ 46 h 112"/>
                <a:gd name="T16" fmla="*/ 597 w 640"/>
                <a:gd name="T17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0" h="112">
                  <a:moveTo>
                    <a:pt x="597" y="0"/>
                  </a:moveTo>
                  <a:lnTo>
                    <a:pt x="44" y="0"/>
                  </a:lnTo>
                  <a:cubicBezTo>
                    <a:pt x="20" y="0"/>
                    <a:pt x="0" y="21"/>
                    <a:pt x="0" y="46"/>
                  </a:cubicBezTo>
                  <a:lnTo>
                    <a:pt x="0" y="67"/>
                  </a:lnTo>
                  <a:cubicBezTo>
                    <a:pt x="0" y="92"/>
                    <a:pt x="20" y="112"/>
                    <a:pt x="44" y="112"/>
                  </a:cubicBezTo>
                  <a:lnTo>
                    <a:pt x="597" y="112"/>
                  </a:lnTo>
                  <a:cubicBezTo>
                    <a:pt x="621" y="112"/>
                    <a:pt x="640" y="92"/>
                    <a:pt x="640" y="67"/>
                  </a:cubicBezTo>
                  <a:lnTo>
                    <a:pt x="640" y="46"/>
                  </a:lnTo>
                  <a:cubicBezTo>
                    <a:pt x="640" y="21"/>
                    <a:pt x="621" y="0"/>
                    <a:pt x="597" y="0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243840" tIns="121920" rIns="243840" bIns="121920" numCol="1" anchor="t" anchorCtr="0" compatLnSpc="1">
              <a:prstTxWarp prst="textNoShape">
                <a:avLst/>
              </a:prstTxWarp>
            </a:bodyPr>
            <a:lstStyle/>
            <a:p>
              <a:endParaRPr lang="en-GB" sz="4800"/>
            </a:p>
          </p:txBody>
        </p:sp>
        <p:sp>
          <p:nvSpPr>
            <p:cNvPr id="50" name="Rectangle 29">
              <a:extLst>
                <a:ext uri="{FF2B5EF4-FFF2-40B4-BE49-F238E27FC236}">
                  <a16:creationId xmlns:a16="http://schemas.microsoft.com/office/drawing/2014/main" id="{FEB0F077-DBCE-0AC0-D75A-51497A0525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52" y="1939"/>
              <a:ext cx="227" cy="45"/>
            </a:xfrm>
            <a:prstGeom prst="rect">
              <a:avLst/>
            </a:prstGeom>
            <a:solidFill>
              <a:srgbClr val="5F70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243840" tIns="121920" rIns="243840" bIns="121920" numCol="1" anchor="t" anchorCtr="0" compatLnSpc="1">
              <a:prstTxWarp prst="textNoShape">
                <a:avLst/>
              </a:prstTxWarp>
            </a:bodyPr>
            <a:lstStyle/>
            <a:p>
              <a:endParaRPr lang="en-GB" sz="4800"/>
            </a:p>
          </p:txBody>
        </p:sp>
        <p:sp>
          <p:nvSpPr>
            <p:cNvPr id="52" name="Freeform 30">
              <a:extLst>
                <a:ext uri="{FF2B5EF4-FFF2-40B4-BE49-F238E27FC236}">
                  <a16:creationId xmlns:a16="http://schemas.microsoft.com/office/drawing/2014/main" id="{85C59ED6-00BB-EB3D-4AB4-241AD3D44102}"/>
                </a:ext>
              </a:extLst>
            </p:cNvPr>
            <p:cNvSpPr>
              <a:spLocks/>
            </p:cNvSpPr>
            <p:nvPr/>
          </p:nvSpPr>
          <p:spPr bwMode="auto">
            <a:xfrm>
              <a:off x="1794" y="1308"/>
              <a:ext cx="349" cy="200"/>
            </a:xfrm>
            <a:custGeom>
              <a:avLst/>
              <a:gdLst>
                <a:gd name="T0" fmla="*/ 0 w 1008"/>
                <a:gd name="T1" fmla="*/ 576 h 576"/>
                <a:gd name="T2" fmla="*/ 504 w 1008"/>
                <a:gd name="T3" fmla="*/ 0 h 576"/>
                <a:gd name="T4" fmla="*/ 1008 w 1008"/>
                <a:gd name="T5" fmla="*/ 576 h 576"/>
                <a:gd name="T6" fmla="*/ 756 w 1008"/>
                <a:gd name="T7" fmla="*/ 576 h 576"/>
                <a:gd name="T8" fmla="*/ 504 w 1008"/>
                <a:gd name="T9" fmla="*/ 252 h 576"/>
                <a:gd name="T10" fmla="*/ 252 w 1008"/>
                <a:gd name="T11" fmla="*/ 576 h 576"/>
                <a:gd name="T12" fmla="*/ 0 w 1008"/>
                <a:gd name="T13" fmla="*/ 576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8" h="576">
                  <a:moveTo>
                    <a:pt x="0" y="576"/>
                  </a:moveTo>
                  <a:cubicBezTo>
                    <a:pt x="0" y="258"/>
                    <a:pt x="226" y="0"/>
                    <a:pt x="504" y="0"/>
                  </a:cubicBezTo>
                  <a:cubicBezTo>
                    <a:pt x="783" y="0"/>
                    <a:pt x="1008" y="258"/>
                    <a:pt x="1008" y="576"/>
                  </a:cubicBezTo>
                  <a:lnTo>
                    <a:pt x="756" y="576"/>
                  </a:lnTo>
                  <a:cubicBezTo>
                    <a:pt x="756" y="398"/>
                    <a:pt x="644" y="252"/>
                    <a:pt x="504" y="252"/>
                  </a:cubicBezTo>
                  <a:cubicBezTo>
                    <a:pt x="365" y="252"/>
                    <a:pt x="252" y="398"/>
                    <a:pt x="252" y="576"/>
                  </a:cubicBezTo>
                  <a:lnTo>
                    <a:pt x="0" y="576"/>
                  </a:lnTo>
                  <a:close/>
                </a:path>
              </a:pathLst>
            </a:custGeom>
            <a:solidFill>
              <a:schemeClr val="accent4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243840" tIns="121920" rIns="243840" bIns="121920" numCol="1" anchor="t" anchorCtr="0" compatLnSpc="1">
              <a:prstTxWarp prst="textNoShape">
                <a:avLst/>
              </a:prstTxWarp>
            </a:bodyPr>
            <a:lstStyle/>
            <a:p>
              <a:endParaRPr lang="en-GB" sz="4800"/>
            </a:p>
          </p:txBody>
        </p:sp>
        <p:sp>
          <p:nvSpPr>
            <p:cNvPr id="53" name="Freeform 31">
              <a:extLst>
                <a:ext uri="{FF2B5EF4-FFF2-40B4-BE49-F238E27FC236}">
                  <a16:creationId xmlns:a16="http://schemas.microsoft.com/office/drawing/2014/main" id="{79D4A9D3-1A7A-E7A4-37A8-E463D8A8B904}"/>
                </a:ext>
              </a:extLst>
            </p:cNvPr>
            <p:cNvSpPr>
              <a:spLocks/>
            </p:cNvSpPr>
            <p:nvPr/>
          </p:nvSpPr>
          <p:spPr bwMode="auto">
            <a:xfrm>
              <a:off x="1794" y="1502"/>
              <a:ext cx="88" cy="401"/>
            </a:xfrm>
            <a:custGeom>
              <a:avLst/>
              <a:gdLst>
                <a:gd name="T0" fmla="*/ 128 w 256"/>
                <a:gd name="T1" fmla="*/ 1152 h 1152"/>
                <a:gd name="T2" fmla="*/ 128 w 256"/>
                <a:gd name="T3" fmla="*/ 1152 h 1152"/>
                <a:gd name="T4" fmla="*/ 0 w 256"/>
                <a:gd name="T5" fmla="*/ 1024 h 1152"/>
                <a:gd name="T6" fmla="*/ 0 w 256"/>
                <a:gd name="T7" fmla="*/ 0 h 1152"/>
                <a:gd name="T8" fmla="*/ 256 w 256"/>
                <a:gd name="T9" fmla="*/ 0 h 1152"/>
                <a:gd name="T10" fmla="*/ 256 w 256"/>
                <a:gd name="T11" fmla="*/ 1024 h 1152"/>
                <a:gd name="T12" fmla="*/ 128 w 256"/>
                <a:gd name="T13" fmla="*/ 1152 h 1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6" h="1152">
                  <a:moveTo>
                    <a:pt x="128" y="1152"/>
                  </a:moveTo>
                  <a:lnTo>
                    <a:pt x="128" y="1152"/>
                  </a:lnTo>
                  <a:cubicBezTo>
                    <a:pt x="58" y="1152"/>
                    <a:pt x="0" y="1095"/>
                    <a:pt x="0" y="1024"/>
                  </a:cubicBezTo>
                  <a:lnTo>
                    <a:pt x="0" y="0"/>
                  </a:lnTo>
                  <a:lnTo>
                    <a:pt x="256" y="0"/>
                  </a:lnTo>
                  <a:lnTo>
                    <a:pt x="256" y="1024"/>
                  </a:lnTo>
                  <a:cubicBezTo>
                    <a:pt x="256" y="1095"/>
                    <a:pt x="199" y="1152"/>
                    <a:pt x="128" y="1152"/>
                  </a:cubicBezTo>
                  <a:close/>
                </a:path>
              </a:pathLst>
            </a:custGeom>
            <a:solidFill>
              <a:schemeClr val="accent4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243840" tIns="121920" rIns="243840" bIns="121920" numCol="1" anchor="t" anchorCtr="0" compatLnSpc="1">
              <a:prstTxWarp prst="textNoShape">
                <a:avLst/>
              </a:prstTxWarp>
            </a:bodyPr>
            <a:lstStyle/>
            <a:p>
              <a:endParaRPr lang="en-GB" sz="4800"/>
            </a:p>
          </p:txBody>
        </p:sp>
        <p:sp>
          <p:nvSpPr>
            <p:cNvPr id="54" name="Freeform 32">
              <a:extLst>
                <a:ext uri="{FF2B5EF4-FFF2-40B4-BE49-F238E27FC236}">
                  <a16:creationId xmlns:a16="http://schemas.microsoft.com/office/drawing/2014/main" id="{7C0E577E-0731-AA84-A14E-08891E7A77F1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4" y="1502"/>
              <a:ext cx="89" cy="401"/>
            </a:xfrm>
            <a:custGeom>
              <a:avLst/>
              <a:gdLst>
                <a:gd name="T0" fmla="*/ 128 w 256"/>
                <a:gd name="T1" fmla="*/ 1152 h 1152"/>
                <a:gd name="T2" fmla="*/ 128 w 256"/>
                <a:gd name="T3" fmla="*/ 1152 h 1152"/>
                <a:gd name="T4" fmla="*/ 0 w 256"/>
                <a:gd name="T5" fmla="*/ 1024 h 1152"/>
                <a:gd name="T6" fmla="*/ 0 w 256"/>
                <a:gd name="T7" fmla="*/ 0 h 1152"/>
                <a:gd name="T8" fmla="*/ 256 w 256"/>
                <a:gd name="T9" fmla="*/ 0 h 1152"/>
                <a:gd name="T10" fmla="*/ 256 w 256"/>
                <a:gd name="T11" fmla="*/ 1024 h 1152"/>
                <a:gd name="T12" fmla="*/ 128 w 256"/>
                <a:gd name="T13" fmla="*/ 1152 h 1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6" h="1152">
                  <a:moveTo>
                    <a:pt x="128" y="1152"/>
                  </a:moveTo>
                  <a:lnTo>
                    <a:pt x="128" y="1152"/>
                  </a:lnTo>
                  <a:cubicBezTo>
                    <a:pt x="58" y="1152"/>
                    <a:pt x="0" y="1095"/>
                    <a:pt x="0" y="1024"/>
                  </a:cubicBezTo>
                  <a:lnTo>
                    <a:pt x="0" y="0"/>
                  </a:lnTo>
                  <a:lnTo>
                    <a:pt x="256" y="0"/>
                  </a:lnTo>
                  <a:lnTo>
                    <a:pt x="256" y="1024"/>
                  </a:lnTo>
                  <a:cubicBezTo>
                    <a:pt x="256" y="1095"/>
                    <a:pt x="199" y="1152"/>
                    <a:pt x="128" y="1152"/>
                  </a:cubicBezTo>
                  <a:close/>
                </a:path>
              </a:pathLst>
            </a:custGeom>
            <a:solidFill>
              <a:schemeClr val="accent4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243840" tIns="121920" rIns="243840" bIns="121920" numCol="1" anchor="t" anchorCtr="0" compatLnSpc="1">
              <a:prstTxWarp prst="textNoShape">
                <a:avLst/>
              </a:prstTxWarp>
            </a:bodyPr>
            <a:lstStyle/>
            <a:p>
              <a:endParaRPr lang="en-GB" sz="4800"/>
            </a:p>
          </p:txBody>
        </p:sp>
        <p:sp>
          <p:nvSpPr>
            <p:cNvPr id="55" name="Rectangle 33">
              <a:extLst>
                <a:ext uri="{FF2B5EF4-FFF2-40B4-BE49-F238E27FC236}">
                  <a16:creationId xmlns:a16="http://schemas.microsoft.com/office/drawing/2014/main" id="{7E362DF2-4825-105E-46DA-938AEEE50F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3" y="1989"/>
              <a:ext cx="211" cy="45"/>
            </a:xfrm>
            <a:prstGeom prst="rect">
              <a:avLst/>
            </a:prstGeom>
            <a:solidFill>
              <a:srgbClr val="5F70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243840" tIns="121920" rIns="243840" bIns="121920" numCol="1" anchor="t" anchorCtr="0" compatLnSpc="1">
              <a:prstTxWarp prst="textNoShape">
                <a:avLst/>
              </a:prstTxWarp>
            </a:bodyPr>
            <a:lstStyle/>
            <a:p>
              <a:endParaRPr lang="en-GB" sz="4800"/>
            </a:p>
          </p:txBody>
        </p:sp>
        <p:sp>
          <p:nvSpPr>
            <p:cNvPr id="56" name="Freeform 34">
              <a:extLst>
                <a:ext uri="{FF2B5EF4-FFF2-40B4-BE49-F238E27FC236}">
                  <a16:creationId xmlns:a16="http://schemas.microsoft.com/office/drawing/2014/main" id="{328369CF-818F-FA4F-F5B5-1DAF2B52082D}"/>
                </a:ext>
              </a:extLst>
            </p:cNvPr>
            <p:cNvSpPr>
              <a:spLocks/>
            </p:cNvSpPr>
            <p:nvPr/>
          </p:nvSpPr>
          <p:spPr bwMode="auto">
            <a:xfrm>
              <a:off x="706" y="1992"/>
              <a:ext cx="205" cy="39"/>
            </a:xfrm>
            <a:custGeom>
              <a:avLst/>
              <a:gdLst>
                <a:gd name="T0" fmla="*/ 549 w 592"/>
                <a:gd name="T1" fmla="*/ 0 h 112"/>
                <a:gd name="T2" fmla="*/ 44 w 592"/>
                <a:gd name="T3" fmla="*/ 0 h 112"/>
                <a:gd name="T4" fmla="*/ 0 w 592"/>
                <a:gd name="T5" fmla="*/ 46 h 112"/>
                <a:gd name="T6" fmla="*/ 0 w 592"/>
                <a:gd name="T7" fmla="*/ 67 h 112"/>
                <a:gd name="T8" fmla="*/ 44 w 592"/>
                <a:gd name="T9" fmla="*/ 112 h 112"/>
                <a:gd name="T10" fmla="*/ 549 w 592"/>
                <a:gd name="T11" fmla="*/ 112 h 112"/>
                <a:gd name="T12" fmla="*/ 592 w 592"/>
                <a:gd name="T13" fmla="*/ 67 h 112"/>
                <a:gd name="T14" fmla="*/ 592 w 592"/>
                <a:gd name="T15" fmla="*/ 46 h 112"/>
                <a:gd name="T16" fmla="*/ 549 w 592"/>
                <a:gd name="T17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2" h="112">
                  <a:moveTo>
                    <a:pt x="549" y="0"/>
                  </a:moveTo>
                  <a:lnTo>
                    <a:pt x="44" y="0"/>
                  </a:lnTo>
                  <a:cubicBezTo>
                    <a:pt x="20" y="0"/>
                    <a:pt x="0" y="21"/>
                    <a:pt x="0" y="46"/>
                  </a:cubicBezTo>
                  <a:lnTo>
                    <a:pt x="0" y="67"/>
                  </a:lnTo>
                  <a:cubicBezTo>
                    <a:pt x="0" y="92"/>
                    <a:pt x="20" y="112"/>
                    <a:pt x="44" y="112"/>
                  </a:cubicBezTo>
                  <a:lnTo>
                    <a:pt x="549" y="112"/>
                  </a:lnTo>
                  <a:cubicBezTo>
                    <a:pt x="573" y="112"/>
                    <a:pt x="592" y="92"/>
                    <a:pt x="592" y="67"/>
                  </a:cubicBezTo>
                  <a:lnTo>
                    <a:pt x="592" y="46"/>
                  </a:lnTo>
                  <a:cubicBezTo>
                    <a:pt x="592" y="21"/>
                    <a:pt x="573" y="0"/>
                    <a:pt x="549" y="0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243840" tIns="121920" rIns="243840" bIns="121920" numCol="1" anchor="t" anchorCtr="0" compatLnSpc="1">
              <a:prstTxWarp prst="textNoShape">
                <a:avLst/>
              </a:prstTxWarp>
            </a:bodyPr>
            <a:lstStyle/>
            <a:p>
              <a:endParaRPr lang="en-GB" sz="4800"/>
            </a:p>
          </p:txBody>
        </p:sp>
        <p:sp>
          <p:nvSpPr>
            <p:cNvPr id="57" name="Rectangle 35">
              <a:extLst>
                <a:ext uri="{FF2B5EF4-FFF2-40B4-BE49-F238E27FC236}">
                  <a16:creationId xmlns:a16="http://schemas.microsoft.com/office/drawing/2014/main" id="{FD42401B-63D7-EBF2-B27C-CB0F9F4B21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3" y="1989"/>
              <a:ext cx="211" cy="45"/>
            </a:xfrm>
            <a:prstGeom prst="rect">
              <a:avLst/>
            </a:prstGeom>
            <a:solidFill>
              <a:srgbClr val="5F7086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243840" tIns="121920" rIns="243840" bIns="121920" numCol="1" anchor="t" anchorCtr="0" compatLnSpc="1">
              <a:prstTxWarp prst="textNoShape">
                <a:avLst/>
              </a:prstTxWarp>
            </a:bodyPr>
            <a:lstStyle/>
            <a:p>
              <a:endParaRPr lang="en-GB" sz="4800"/>
            </a:p>
          </p:txBody>
        </p:sp>
        <p:sp>
          <p:nvSpPr>
            <p:cNvPr id="58" name="Rectangle 36">
              <a:extLst>
                <a:ext uri="{FF2B5EF4-FFF2-40B4-BE49-F238E27FC236}">
                  <a16:creationId xmlns:a16="http://schemas.microsoft.com/office/drawing/2014/main" id="{B7754C83-6337-3E3D-2EA0-520F44EF05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5" y="2095"/>
              <a:ext cx="167" cy="67"/>
            </a:xfrm>
            <a:prstGeom prst="rect">
              <a:avLst/>
            </a:prstGeom>
            <a:solidFill>
              <a:srgbClr val="5F70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243840" tIns="121920" rIns="243840" bIns="121920" numCol="1" anchor="t" anchorCtr="0" compatLnSpc="1">
              <a:prstTxWarp prst="textNoShape">
                <a:avLst/>
              </a:prstTxWarp>
            </a:bodyPr>
            <a:lstStyle/>
            <a:p>
              <a:endParaRPr lang="en-GB" sz="4800"/>
            </a:p>
          </p:txBody>
        </p:sp>
        <p:sp>
          <p:nvSpPr>
            <p:cNvPr id="59" name="Freeform 37">
              <a:extLst>
                <a:ext uri="{FF2B5EF4-FFF2-40B4-BE49-F238E27FC236}">
                  <a16:creationId xmlns:a16="http://schemas.microsoft.com/office/drawing/2014/main" id="{7AB1106C-2DFD-283D-4A44-343DC3195131}"/>
                </a:ext>
              </a:extLst>
            </p:cNvPr>
            <p:cNvSpPr>
              <a:spLocks/>
            </p:cNvSpPr>
            <p:nvPr/>
          </p:nvSpPr>
          <p:spPr bwMode="auto">
            <a:xfrm>
              <a:off x="728" y="2098"/>
              <a:ext cx="161" cy="61"/>
            </a:xfrm>
            <a:custGeom>
              <a:avLst/>
              <a:gdLst>
                <a:gd name="T0" fmla="*/ 464 w 464"/>
                <a:gd name="T1" fmla="*/ 0 h 176"/>
                <a:gd name="T2" fmla="*/ 0 w 464"/>
                <a:gd name="T3" fmla="*/ 0 h 176"/>
                <a:gd name="T4" fmla="*/ 0 w 464"/>
                <a:gd name="T5" fmla="*/ 88 h 176"/>
                <a:gd name="T6" fmla="*/ 232 w 464"/>
                <a:gd name="T7" fmla="*/ 176 h 176"/>
                <a:gd name="T8" fmla="*/ 464 w 464"/>
                <a:gd name="T9" fmla="*/ 88 h 176"/>
                <a:gd name="T10" fmla="*/ 464 w 464"/>
                <a:gd name="T11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64" h="176">
                  <a:moveTo>
                    <a:pt x="464" y="0"/>
                  </a:moveTo>
                  <a:lnTo>
                    <a:pt x="0" y="0"/>
                  </a:lnTo>
                  <a:lnTo>
                    <a:pt x="0" y="88"/>
                  </a:lnTo>
                  <a:cubicBezTo>
                    <a:pt x="0" y="137"/>
                    <a:pt x="104" y="176"/>
                    <a:pt x="232" y="176"/>
                  </a:cubicBezTo>
                  <a:cubicBezTo>
                    <a:pt x="361" y="176"/>
                    <a:pt x="464" y="137"/>
                    <a:pt x="464" y="88"/>
                  </a:cubicBezTo>
                  <a:lnTo>
                    <a:pt x="464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243840" tIns="121920" rIns="243840" bIns="121920" numCol="1" anchor="t" anchorCtr="0" compatLnSpc="1">
              <a:prstTxWarp prst="textNoShape">
                <a:avLst/>
              </a:prstTxWarp>
            </a:bodyPr>
            <a:lstStyle/>
            <a:p>
              <a:endParaRPr lang="en-GB" sz="4800"/>
            </a:p>
          </p:txBody>
        </p:sp>
        <p:sp>
          <p:nvSpPr>
            <p:cNvPr id="60" name="Rectangle 38">
              <a:extLst>
                <a:ext uri="{FF2B5EF4-FFF2-40B4-BE49-F238E27FC236}">
                  <a16:creationId xmlns:a16="http://schemas.microsoft.com/office/drawing/2014/main" id="{E30C590F-0D06-5EF1-D14C-5F5BE12C3A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5" y="2095"/>
              <a:ext cx="167" cy="67"/>
            </a:xfrm>
            <a:prstGeom prst="rect">
              <a:avLst/>
            </a:prstGeom>
            <a:solidFill>
              <a:srgbClr val="5F7086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243840" tIns="121920" rIns="243840" bIns="121920" numCol="1" anchor="t" anchorCtr="0" compatLnSpc="1">
              <a:prstTxWarp prst="textNoShape">
                <a:avLst/>
              </a:prstTxWarp>
            </a:bodyPr>
            <a:lstStyle/>
            <a:p>
              <a:endParaRPr lang="en-GB" sz="4800"/>
            </a:p>
          </p:txBody>
        </p:sp>
        <p:sp>
          <p:nvSpPr>
            <p:cNvPr id="61" name="Rectangle 39">
              <a:extLst>
                <a:ext uri="{FF2B5EF4-FFF2-40B4-BE49-F238E27FC236}">
                  <a16:creationId xmlns:a16="http://schemas.microsoft.com/office/drawing/2014/main" id="{F47B1253-54AB-D5D1-8D24-542CF80421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8" y="2045"/>
              <a:ext cx="200" cy="39"/>
            </a:xfrm>
            <a:prstGeom prst="rect">
              <a:avLst/>
            </a:prstGeom>
            <a:solidFill>
              <a:srgbClr val="5F70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243840" tIns="121920" rIns="243840" bIns="121920" numCol="1" anchor="t" anchorCtr="0" compatLnSpc="1">
              <a:prstTxWarp prst="textNoShape">
                <a:avLst/>
              </a:prstTxWarp>
            </a:bodyPr>
            <a:lstStyle/>
            <a:p>
              <a:endParaRPr lang="en-GB" sz="4800"/>
            </a:p>
          </p:txBody>
        </p:sp>
        <p:sp>
          <p:nvSpPr>
            <p:cNvPr id="62" name="Freeform 40">
              <a:extLst>
                <a:ext uri="{FF2B5EF4-FFF2-40B4-BE49-F238E27FC236}">
                  <a16:creationId xmlns:a16="http://schemas.microsoft.com/office/drawing/2014/main" id="{9F0759F8-BE85-2FF2-1314-CF43EDB0E967}"/>
                </a:ext>
              </a:extLst>
            </p:cNvPr>
            <p:cNvSpPr>
              <a:spLocks/>
            </p:cNvSpPr>
            <p:nvPr/>
          </p:nvSpPr>
          <p:spPr bwMode="auto">
            <a:xfrm>
              <a:off x="711" y="2048"/>
              <a:ext cx="194" cy="33"/>
            </a:xfrm>
            <a:custGeom>
              <a:avLst/>
              <a:gdLst>
                <a:gd name="T0" fmla="*/ 516 w 560"/>
                <a:gd name="T1" fmla="*/ 0 h 96"/>
                <a:gd name="T2" fmla="*/ 45 w 560"/>
                <a:gd name="T3" fmla="*/ 0 h 96"/>
                <a:gd name="T4" fmla="*/ 0 w 560"/>
                <a:gd name="T5" fmla="*/ 40 h 96"/>
                <a:gd name="T6" fmla="*/ 0 w 560"/>
                <a:gd name="T7" fmla="*/ 57 h 96"/>
                <a:gd name="T8" fmla="*/ 45 w 560"/>
                <a:gd name="T9" fmla="*/ 96 h 96"/>
                <a:gd name="T10" fmla="*/ 516 w 560"/>
                <a:gd name="T11" fmla="*/ 96 h 96"/>
                <a:gd name="T12" fmla="*/ 560 w 560"/>
                <a:gd name="T13" fmla="*/ 57 h 96"/>
                <a:gd name="T14" fmla="*/ 560 w 560"/>
                <a:gd name="T15" fmla="*/ 40 h 96"/>
                <a:gd name="T16" fmla="*/ 516 w 560"/>
                <a:gd name="T17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60" h="96">
                  <a:moveTo>
                    <a:pt x="516" y="0"/>
                  </a:moveTo>
                  <a:lnTo>
                    <a:pt x="45" y="0"/>
                  </a:lnTo>
                  <a:cubicBezTo>
                    <a:pt x="20" y="0"/>
                    <a:pt x="0" y="18"/>
                    <a:pt x="0" y="40"/>
                  </a:cubicBezTo>
                  <a:lnTo>
                    <a:pt x="0" y="57"/>
                  </a:lnTo>
                  <a:cubicBezTo>
                    <a:pt x="0" y="79"/>
                    <a:pt x="20" y="96"/>
                    <a:pt x="45" y="96"/>
                  </a:cubicBezTo>
                  <a:lnTo>
                    <a:pt x="516" y="96"/>
                  </a:lnTo>
                  <a:cubicBezTo>
                    <a:pt x="541" y="96"/>
                    <a:pt x="560" y="79"/>
                    <a:pt x="560" y="57"/>
                  </a:cubicBezTo>
                  <a:lnTo>
                    <a:pt x="560" y="40"/>
                  </a:lnTo>
                  <a:cubicBezTo>
                    <a:pt x="560" y="18"/>
                    <a:pt x="541" y="0"/>
                    <a:pt x="516" y="0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243840" tIns="121920" rIns="243840" bIns="121920" numCol="1" anchor="t" anchorCtr="0" compatLnSpc="1">
              <a:prstTxWarp prst="textNoShape">
                <a:avLst/>
              </a:prstTxWarp>
            </a:bodyPr>
            <a:lstStyle/>
            <a:p>
              <a:endParaRPr lang="en-GB" sz="4800"/>
            </a:p>
          </p:txBody>
        </p:sp>
        <p:sp>
          <p:nvSpPr>
            <p:cNvPr id="63" name="Rectangle 41">
              <a:extLst>
                <a:ext uri="{FF2B5EF4-FFF2-40B4-BE49-F238E27FC236}">
                  <a16:creationId xmlns:a16="http://schemas.microsoft.com/office/drawing/2014/main" id="{1E7F23BE-554A-23D6-ACFC-50191825A3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8" y="2045"/>
              <a:ext cx="200" cy="39"/>
            </a:xfrm>
            <a:prstGeom prst="rect">
              <a:avLst/>
            </a:prstGeom>
            <a:solidFill>
              <a:srgbClr val="5F7086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243840" tIns="121920" rIns="243840" bIns="121920" numCol="1" anchor="t" anchorCtr="0" compatLnSpc="1">
              <a:prstTxWarp prst="textNoShape">
                <a:avLst/>
              </a:prstTxWarp>
            </a:bodyPr>
            <a:lstStyle/>
            <a:p>
              <a:endParaRPr lang="en-GB" sz="4800"/>
            </a:p>
          </p:txBody>
        </p:sp>
        <p:sp>
          <p:nvSpPr>
            <p:cNvPr id="64" name="Rectangle 42">
              <a:extLst>
                <a:ext uri="{FF2B5EF4-FFF2-40B4-BE49-F238E27FC236}">
                  <a16:creationId xmlns:a16="http://schemas.microsoft.com/office/drawing/2014/main" id="{EF696CA2-938A-C4A2-B899-1FFFC5B185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2" y="1939"/>
              <a:ext cx="227" cy="45"/>
            </a:xfrm>
            <a:prstGeom prst="rect">
              <a:avLst/>
            </a:prstGeom>
            <a:solidFill>
              <a:srgbClr val="5F70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243840" tIns="121920" rIns="243840" bIns="121920" numCol="1" anchor="t" anchorCtr="0" compatLnSpc="1">
              <a:prstTxWarp prst="textNoShape">
                <a:avLst/>
              </a:prstTxWarp>
            </a:bodyPr>
            <a:lstStyle/>
            <a:p>
              <a:endParaRPr lang="en-GB" sz="4800"/>
            </a:p>
          </p:txBody>
        </p:sp>
        <p:sp>
          <p:nvSpPr>
            <p:cNvPr id="65" name="Freeform 43">
              <a:extLst>
                <a:ext uri="{FF2B5EF4-FFF2-40B4-BE49-F238E27FC236}">
                  <a16:creationId xmlns:a16="http://schemas.microsoft.com/office/drawing/2014/main" id="{55DD333C-1FAE-031F-FA9A-27F30273968B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" y="1942"/>
              <a:ext cx="223" cy="39"/>
            </a:xfrm>
            <a:custGeom>
              <a:avLst/>
              <a:gdLst>
                <a:gd name="T0" fmla="*/ 597 w 640"/>
                <a:gd name="T1" fmla="*/ 0 h 112"/>
                <a:gd name="T2" fmla="*/ 44 w 640"/>
                <a:gd name="T3" fmla="*/ 0 h 112"/>
                <a:gd name="T4" fmla="*/ 0 w 640"/>
                <a:gd name="T5" fmla="*/ 46 h 112"/>
                <a:gd name="T6" fmla="*/ 0 w 640"/>
                <a:gd name="T7" fmla="*/ 67 h 112"/>
                <a:gd name="T8" fmla="*/ 44 w 640"/>
                <a:gd name="T9" fmla="*/ 112 h 112"/>
                <a:gd name="T10" fmla="*/ 597 w 640"/>
                <a:gd name="T11" fmla="*/ 112 h 112"/>
                <a:gd name="T12" fmla="*/ 640 w 640"/>
                <a:gd name="T13" fmla="*/ 67 h 112"/>
                <a:gd name="T14" fmla="*/ 640 w 640"/>
                <a:gd name="T15" fmla="*/ 46 h 112"/>
                <a:gd name="T16" fmla="*/ 597 w 640"/>
                <a:gd name="T17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0" h="112">
                  <a:moveTo>
                    <a:pt x="597" y="0"/>
                  </a:moveTo>
                  <a:lnTo>
                    <a:pt x="44" y="0"/>
                  </a:lnTo>
                  <a:cubicBezTo>
                    <a:pt x="20" y="0"/>
                    <a:pt x="0" y="21"/>
                    <a:pt x="0" y="46"/>
                  </a:cubicBezTo>
                  <a:lnTo>
                    <a:pt x="0" y="67"/>
                  </a:lnTo>
                  <a:cubicBezTo>
                    <a:pt x="0" y="92"/>
                    <a:pt x="20" y="112"/>
                    <a:pt x="44" y="112"/>
                  </a:cubicBezTo>
                  <a:lnTo>
                    <a:pt x="597" y="112"/>
                  </a:lnTo>
                  <a:cubicBezTo>
                    <a:pt x="621" y="112"/>
                    <a:pt x="640" y="92"/>
                    <a:pt x="640" y="67"/>
                  </a:cubicBezTo>
                  <a:lnTo>
                    <a:pt x="640" y="46"/>
                  </a:lnTo>
                  <a:cubicBezTo>
                    <a:pt x="640" y="21"/>
                    <a:pt x="621" y="0"/>
                    <a:pt x="597" y="0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243840" tIns="121920" rIns="243840" bIns="121920" numCol="1" anchor="t" anchorCtr="0" compatLnSpc="1">
              <a:prstTxWarp prst="textNoShape">
                <a:avLst/>
              </a:prstTxWarp>
            </a:bodyPr>
            <a:lstStyle/>
            <a:p>
              <a:endParaRPr lang="en-GB" sz="4800"/>
            </a:p>
          </p:txBody>
        </p:sp>
        <p:sp>
          <p:nvSpPr>
            <p:cNvPr id="66" name="Rectangle 44">
              <a:extLst>
                <a:ext uri="{FF2B5EF4-FFF2-40B4-BE49-F238E27FC236}">
                  <a16:creationId xmlns:a16="http://schemas.microsoft.com/office/drawing/2014/main" id="{07A73239-0F6C-9375-2AD0-33C91F4DC0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2" y="1939"/>
              <a:ext cx="227" cy="45"/>
            </a:xfrm>
            <a:prstGeom prst="rect">
              <a:avLst/>
            </a:prstGeom>
            <a:solidFill>
              <a:srgbClr val="5F7086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243840" tIns="121920" rIns="243840" bIns="121920" numCol="1" anchor="t" anchorCtr="0" compatLnSpc="1">
              <a:prstTxWarp prst="textNoShape">
                <a:avLst/>
              </a:prstTxWarp>
            </a:bodyPr>
            <a:lstStyle/>
            <a:p>
              <a:endParaRPr lang="en-GB" sz="4800"/>
            </a:p>
          </p:txBody>
        </p:sp>
        <p:sp>
          <p:nvSpPr>
            <p:cNvPr id="67" name="Freeform 45">
              <a:extLst>
                <a:ext uri="{FF2B5EF4-FFF2-40B4-BE49-F238E27FC236}">
                  <a16:creationId xmlns:a16="http://schemas.microsoft.com/office/drawing/2014/main" id="{FD444B14-A93B-010E-1CB7-FFB717628700}"/>
                </a:ext>
              </a:extLst>
            </p:cNvPr>
            <p:cNvSpPr>
              <a:spLocks/>
            </p:cNvSpPr>
            <p:nvPr/>
          </p:nvSpPr>
          <p:spPr bwMode="auto">
            <a:xfrm>
              <a:off x="600" y="1306"/>
              <a:ext cx="481" cy="609"/>
            </a:xfrm>
            <a:custGeom>
              <a:avLst/>
              <a:gdLst>
                <a:gd name="T0" fmla="*/ 654 w 1385"/>
                <a:gd name="T1" fmla="*/ 6 h 1752"/>
                <a:gd name="T2" fmla="*/ 1313 w 1385"/>
                <a:gd name="T3" fmla="*/ 527 h 1752"/>
                <a:gd name="T4" fmla="*/ 910 w 1385"/>
                <a:gd name="T5" fmla="*/ 1295 h 1752"/>
                <a:gd name="T6" fmla="*/ 669 w 1385"/>
                <a:gd name="T7" fmla="*/ 1632 h 1752"/>
                <a:gd name="T8" fmla="*/ 512 w 1385"/>
                <a:gd name="T9" fmla="*/ 1749 h 1752"/>
                <a:gd name="T10" fmla="*/ 352 w 1385"/>
                <a:gd name="T11" fmla="*/ 1617 h 1752"/>
                <a:gd name="T12" fmla="*/ 354 w 1385"/>
                <a:gd name="T13" fmla="*/ 1535 h 1752"/>
                <a:gd name="T14" fmla="*/ 773 w 1385"/>
                <a:gd name="T15" fmla="*/ 990 h 1752"/>
                <a:gd name="T16" fmla="*/ 989 w 1385"/>
                <a:gd name="T17" fmla="*/ 601 h 1752"/>
                <a:gd name="T18" fmla="*/ 628 w 1385"/>
                <a:gd name="T19" fmla="*/ 343 h 1752"/>
                <a:gd name="T20" fmla="*/ 333 w 1385"/>
                <a:gd name="T21" fmla="*/ 674 h 1752"/>
                <a:gd name="T22" fmla="*/ 330 w 1385"/>
                <a:gd name="T23" fmla="*/ 674 h 1752"/>
                <a:gd name="T24" fmla="*/ 330 w 1385"/>
                <a:gd name="T25" fmla="*/ 678 h 1752"/>
                <a:gd name="T26" fmla="*/ 165 w 1385"/>
                <a:gd name="T27" fmla="*/ 832 h 1752"/>
                <a:gd name="T28" fmla="*/ 0 w 1385"/>
                <a:gd name="T29" fmla="*/ 678 h 1752"/>
                <a:gd name="T30" fmla="*/ 1 w 1385"/>
                <a:gd name="T31" fmla="*/ 674 h 1752"/>
                <a:gd name="T32" fmla="*/ 0 w 1385"/>
                <a:gd name="T33" fmla="*/ 674 h 1752"/>
                <a:gd name="T34" fmla="*/ 591 w 1385"/>
                <a:gd name="T35" fmla="*/ 10 h 1752"/>
                <a:gd name="T36" fmla="*/ 654 w 1385"/>
                <a:gd name="T37" fmla="*/ 6 h 17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385" h="1752">
                  <a:moveTo>
                    <a:pt x="654" y="6"/>
                  </a:moveTo>
                  <a:cubicBezTo>
                    <a:pt x="966" y="0"/>
                    <a:pt x="1243" y="216"/>
                    <a:pt x="1313" y="527"/>
                  </a:cubicBezTo>
                  <a:cubicBezTo>
                    <a:pt x="1385" y="849"/>
                    <a:pt x="1193" y="1105"/>
                    <a:pt x="910" y="1295"/>
                  </a:cubicBezTo>
                  <a:cubicBezTo>
                    <a:pt x="788" y="1386"/>
                    <a:pt x="741" y="1501"/>
                    <a:pt x="669" y="1632"/>
                  </a:cubicBezTo>
                  <a:cubicBezTo>
                    <a:pt x="625" y="1719"/>
                    <a:pt x="565" y="1752"/>
                    <a:pt x="512" y="1749"/>
                  </a:cubicBezTo>
                  <a:cubicBezTo>
                    <a:pt x="459" y="1747"/>
                    <a:pt x="366" y="1693"/>
                    <a:pt x="352" y="1617"/>
                  </a:cubicBezTo>
                  <a:lnTo>
                    <a:pt x="354" y="1535"/>
                  </a:lnTo>
                  <a:cubicBezTo>
                    <a:pt x="396" y="1395"/>
                    <a:pt x="558" y="1195"/>
                    <a:pt x="773" y="990"/>
                  </a:cubicBezTo>
                  <a:cubicBezTo>
                    <a:pt x="879" y="834"/>
                    <a:pt x="1026" y="767"/>
                    <a:pt x="989" y="601"/>
                  </a:cubicBezTo>
                  <a:cubicBezTo>
                    <a:pt x="951" y="435"/>
                    <a:pt x="796" y="324"/>
                    <a:pt x="628" y="343"/>
                  </a:cubicBezTo>
                  <a:cubicBezTo>
                    <a:pt x="460" y="361"/>
                    <a:pt x="333" y="504"/>
                    <a:pt x="333" y="674"/>
                  </a:cubicBezTo>
                  <a:lnTo>
                    <a:pt x="330" y="674"/>
                  </a:lnTo>
                  <a:cubicBezTo>
                    <a:pt x="330" y="676"/>
                    <a:pt x="330" y="677"/>
                    <a:pt x="330" y="678"/>
                  </a:cubicBezTo>
                  <a:cubicBezTo>
                    <a:pt x="330" y="763"/>
                    <a:pt x="256" y="832"/>
                    <a:pt x="165" y="832"/>
                  </a:cubicBezTo>
                  <a:cubicBezTo>
                    <a:pt x="74" y="832"/>
                    <a:pt x="0" y="763"/>
                    <a:pt x="0" y="678"/>
                  </a:cubicBezTo>
                  <a:lnTo>
                    <a:pt x="1" y="674"/>
                  </a:lnTo>
                  <a:lnTo>
                    <a:pt x="0" y="674"/>
                  </a:lnTo>
                  <a:cubicBezTo>
                    <a:pt x="0" y="334"/>
                    <a:pt x="255" y="47"/>
                    <a:pt x="591" y="10"/>
                  </a:cubicBezTo>
                  <a:cubicBezTo>
                    <a:pt x="612" y="7"/>
                    <a:pt x="633" y="6"/>
                    <a:pt x="654" y="6"/>
                  </a:cubicBez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243840" tIns="121920" rIns="243840" bIns="121920" numCol="1" anchor="t" anchorCtr="0" compatLnSpc="1">
              <a:prstTxWarp prst="textNoShape">
                <a:avLst/>
              </a:prstTxWarp>
            </a:bodyPr>
            <a:lstStyle/>
            <a:p>
              <a:endParaRPr lang="en-GB" sz="4800"/>
            </a:p>
          </p:txBody>
        </p:sp>
        <p:sp>
          <p:nvSpPr>
            <p:cNvPr id="68" name="Rectangle 46">
              <a:extLst>
                <a:ext uri="{FF2B5EF4-FFF2-40B4-BE49-F238E27FC236}">
                  <a16:creationId xmlns:a16="http://schemas.microsoft.com/office/drawing/2014/main" id="{A28F064B-245A-EB53-C42A-3CF2C71871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62" y="1989"/>
              <a:ext cx="217" cy="45"/>
            </a:xfrm>
            <a:prstGeom prst="rect">
              <a:avLst/>
            </a:prstGeom>
            <a:solidFill>
              <a:srgbClr val="5F70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243840" tIns="121920" rIns="243840" bIns="121920" numCol="1" anchor="t" anchorCtr="0" compatLnSpc="1">
              <a:prstTxWarp prst="textNoShape">
                <a:avLst/>
              </a:prstTxWarp>
            </a:bodyPr>
            <a:lstStyle/>
            <a:p>
              <a:endParaRPr lang="en-GB" sz="4800"/>
            </a:p>
          </p:txBody>
        </p:sp>
        <p:sp>
          <p:nvSpPr>
            <p:cNvPr id="69" name="Freeform 47">
              <a:extLst>
                <a:ext uri="{FF2B5EF4-FFF2-40B4-BE49-F238E27FC236}">
                  <a16:creationId xmlns:a16="http://schemas.microsoft.com/office/drawing/2014/main" id="{692F79A1-D55F-60F8-623A-BD532AF44B3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5" y="1992"/>
              <a:ext cx="211" cy="39"/>
            </a:xfrm>
            <a:custGeom>
              <a:avLst/>
              <a:gdLst>
                <a:gd name="T0" fmla="*/ 564 w 608"/>
                <a:gd name="T1" fmla="*/ 0 h 112"/>
                <a:gd name="T2" fmla="*/ 45 w 608"/>
                <a:gd name="T3" fmla="*/ 0 h 112"/>
                <a:gd name="T4" fmla="*/ 0 w 608"/>
                <a:gd name="T5" fmla="*/ 46 h 112"/>
                <a:gd name="T6" fmla="*/ 0 w 608"/>
                <a:gd name="T7" fmla="*/ 67 h 112"/>
                <a:gd name="T8" fmla="*/ 45 w 608"/>
                <a:gd name="T9" fmla="*/ 112 h 112"/>
                <a:gd name="T10" fmla="*/ 564 w 608"/>
                <a:gd name="T11" fmla="*/ 112 h 112"/>
                <a:gd name="T12" fmla="*/ 608 w 608"/>
                <a:gd name="T13" fmla="*/ 67 h 112"/>
                <a:gd name="T14" fmla="*/ 608 w 608"/>
                <a:gd name="T15" fmla="*/ 46 h 112"/>
                <a:gd name="T16" fmla="*/ 564 w 608"/>
                <a:gd name="T17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8" h="112">
                  <a:moveTo>
                    <a:pt x="564" y="0"/>
                  </a:moveTo>
                  <a:lnTo>
                    <a:pt x="45" y="0"/>
                  </a:lnTo>
                  <a:cubicBezTo>
                    <a:pt x="20" y="0"/>
                    <a:pt x="0" y="21"/>
                    <a:pt x="0" y="46"/>
                  </a:cubicBezTo>
                  <a:lnTo>
                    <a:pt x="0" y="67"/>
                  </a:lnTo>
                  <a:cubicBezTo>
                    <a:pt x="0" y="92"/>
                    <a:pt x="20" y="112"/>
                    <a:pt x="45" y="112"/>
                  </a:cubicBezTo>
                  <a:lnTo>
                    <a:pt x="564" y="112"/>
                  </a:lnTo>
                  <a:cubicBezTo>
                    <a:pt x="589" y="112"/>
                    <a:pt x="608" y="92"/>
                    <a:pt x="608" y="67"/>
                  </a:cubicBezTo>
                  <a:lnTo>
                    <a:pt x="608" y="46"/>
                  </a:lnTo>
                  <a:cubicBezTo>
                    <a:pt x="608" y="21"/>
                    <a:pt x="589" y="0"/>
                    <a:pt x="564" y="0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243840" tIns="121920" rIns="243840" bIns="121920" numCol="1" anchor="t" anchorCtr="0" compatLnSpc="1">
              <a:prstTxWarp prst="textNoShape">
                <a:avLst/>
              </a:prstTxWarp>
            </a:bodyPr>
            <a:lstStyle/>
            <a:p>
              <a:endParaRPr lang="en-GB" sz="4800"/>
            </a:p>
          </p:txBody>
        </p:sp>
        <p:sp>
          <p:nvSpPr>
            <p:cNvPr id="70" name="Rectangle 48">
              <a:extLst>
                <a:ext uri="{FF2B5EF4-FFF2-40B4-BE49-F238E27FC236}">
                  <a16:creationId xmlns:a16="http://schemas.microsoft.com/office/drawing/2014/main" id="{D7DAD407-EF6B-F4D7-8A90-9B0F971CFC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62" y="1989"/>
              <a:ext cx="217" cy="45"/>
            </a:xfrm>
            <a:prstGeom prst="rect">
              <a:avLst/>
            </a:prstGeom>
            <a:solidFill>
              <a:srgbClr val="5F70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243840" tIns="121920" rIns="243840" bIns="121920" numCol="1" anchor="t" anchorCtr="0" compatLnSpc="1">
              <a:prstTxWarp prst="textNoShape">
                <a:avLst/>
              </a:prstTxWarp>
            </a:bodyPr>
            <a:lstStyle/>
            <a:p>
              <a:endParaRPr lang="en-GB" sz="4800"/>
            </a:p>
          </p:txBody>
        </p:sp>
        <p:sp>
          <p:nvSpPr>
            <p:cNvPr id="71" name="Rectangle 49">
              <a:extLst>
                <a:ext uri="{FF2B5EF4-FFF2-40B4-BE49-F238E27FC236}">
                  <a16:creationId xmlns:a16="http://schemas.microsoft.com/office/drawing/2014/main" id="{A717CD4C-01FC-A69C-632C-BB8B5B04E3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84" y="2095"/>
              <a:ext cx="172" cy="67"/>
            </a:xfrm>
            <a:prstGeom prst="rect">
              <a:avLst/>
            </a:prstGeom>
            <a:solidFill>
              <a:srgbClr val="5F70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243840" tIns="121920" rIns="243840" bIns="121920" numCol="1" anchor="t" anchorCtr="0" compatLnSpc="1">
              <a:prstTxWarp prst="textNoShape">
                <a:avLst/>
              </a:prstTxWarp>
            </a:bodyPr>
            <a:lstStyle/>
            <a:p>
              <a:endParaRPr lang="en-GB" sz="4800"/>
            </a:p>
          </p:txBody>
        </p:sp>
        <p:sp>
          <p:nvSpPr>
            <p:cNvPr id="72" name="Freeform 50">
              <a:extLst>
                <a:ext uri="{FF2B5EF4-FFF2-40B4-BE49-F238E27FC236}">
                  <a16:creationId xmlns:a16="http://schemas.microsoft.com/office/drawing/2014/main" id="{EBB028D1-AF4F-C90B-3B3F-0D562D1606C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87" y="2098"/>
              <a:ext cx="167" cy="61"/>
            </a:xfrm>
            <a:custGeom>
              <a:avLst/>
              <a:gdLst>
                <a:gd name="T0" fmla="*/ 480 w 480"/>
                <a:gd name="T1" fmla="*/ 0 h 176"/>
                <a:gd name="T2" fmla="*/ 0 w 480"/>
                <a:gd name="T3" fmla="*/ 0 h 176"/>
                <a:gd name="T4" fmla="*/ 0 w 480"/>
                <a:gd name="T5" fmla="*/ 88 h 176"/>
                <a:gd name="T6" fmla="*/ 240 w 480"/>
                <a:gd name="T7" fmla="*/ 176 h 176"/>
                <a:gd name="T8" fmla="*/ 480 w 480"/>
                <a:gd name="T9" fmla="*/ 88 h 176"/>
                <a:gd name="T10" fmla="*/ 480 w 480"/>
                <a:gd name="T11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0" h="176">
                  <a:moveTo>
                    <a:pt x="480" y="0"/>
                  </a:moveTo>
                  <a:lnTo>
                    <a:pt x="0" y="0"/>
                  </a:lnTo>
                  <a:lnTo>
                    <a:pt x="0" y="88"/>
                  </a:lnTo>
                  <a:cubicBezTo>
                    <a:pt x="0" y="137"/>
                    <a:pt x="108" y="176"/>
                    <a:pt x="240" y="176"/>
                  </a:cubicBezTo>
                  <a:cubicBezTo>
                    <a:pt x="373" y="176"/>
                    <a:pt x="480" y="137"/>
                    <a:pt x="480" y="88"/>
                  </a:cubicBezTo>
                  <a:lnTo>
                    <a:pt x="48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243840" tIns="121920" rIns="243840" bIns="121920" numCol="1" anchor="t" anchorCtr="0" compatLnSpc="1">
              <a:prstTxWarp prst="textNoShape">
                <a:avLst/>
              </a:prstTxWarp>
            </a:bodyPr>
            <a:lstStyle/>
            <a:p>
              <a:endParaRPr lang="en-GB" sz="4800"/>
            </a:p>
          </p:txBody>
        </p:sp>
        <p:sp>
          <p:nvSpPr>
            <p:cNvPr id="73" name="Rectangle 51">
              <a:extLst>
                <a:ext uri="{FF2B5EF4-FFF2-40B4-BE49-F238E27FC236}">
                  <a16:creationId xmlns:a16="http://schemas.microsoft.com/office/drawing/2014/main" id="{54F6D53F-813E-CA2B-ED74-8C196F98D7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84" y="2095"/>
              <a:ext cx="172" cy="67"/>
            </a:xfrm>
            <a:prstGeom prst="rect">
              <a:avLst/>
            </a:prstGeom>
            <a:solidFill>
              <a:srgbClr val="5F70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243840" tIns="121920" rIns="243840" bIns="121920" numCol="1" anchor="t" anchorCtr="0" compatLnSpc="1">
              <a:prstTxWarp prst="textNoShape">
                <a:avLst/>
              </a:prstTxWarp>
            </a:bodyPr>
            <a:lstStyle/>
            <a:p>
              <a:endParaRPr lang="en-GB" sz="4800"/>
            </a:p>
          </p:txBody>
        </p:sp>
        <p:sp>
          <p:nvSpPr>
            <p:cNvPr id="74" name="Rectangle 52">
              <a:extLst>
                <a:ext uri="{FF2B5EF4-FFF2-40B4-BE49-F238E27FC236}">
                  <a16:creationId xmlns:a16="http://schemas.microsoft.com/office/drawing/2014/main" id="{D871483B-091D-8A87-E729-8550ED4F72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68" y="2045"/>
              <a:ext cx="199" cy="39"/>
            </a:xfrm>
            <a:prstGeom prst="rect">
              <a:avLst/>
            </a:prstGeom>
            <a:solidFill>
              <a:srgbClr val="5F70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243840" tIns="121920" rIns="243840" bIns="121920" numCol="1" anchor="t" anchorCtr="0" compatLnSpc="1">
              <a:prstTxWarp prst="textNoShape">
                <a:avLst/>
              </a:prstTxWarp>
            </a:bodyPr>
            <a:lstStyle/>
            <a:p>
              <a:endParaRPr lang="en-GB" sz="4800"/>
            </a:p>
          </p:txBody>
        </p:sp>
        <p:sp>
          <p:nvSpPr>
            <p:cNvPr id="75" name="Freeform 53">
              <a:extLst>
                <a:ext uri="{FF2B5EF4-FFF2-40B4-BE49-F238E27FC236}">
                  <a16:creationId xmlns:a16="http://schemas.microsoft.com/office/drawing/2014/main" id="{49623BC8-A4E6-8A0D-7B20-90C82890ABD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0" y="2048"/>
              <a:ext cx="195" cy="33"/>
            </a:xfrm>
            <a:custGeom>
              <a:avLst/>
              <a:gdLst>
                <a:gd name="T0" fmla="*/ 516 w 560"/>
                <a:gd name="T1" fmla="*/ 0 h 96"/>
                <a:gd name="T2" fmla="*/ 45 w 560"/>
                <a:gd name="T3" fmla="*/ 0 h 96"/>
                <a:gd name="T4" fmla="*/ 0 w 560"/>
                <a:gd name="T5" fmla="*/ 40 h 96"/>
                <a:gd name="T6" fmla="*/ 0 w 560"/>
                <a:gd name="T7" fmla="*/ 57 h 96"/>
                <a:gd name="T8" fmla="*/ 45 w 560"/>
                <a:gd name="T9" fmla="*/ 96 h 96"/>
                <a:gd name="T10" fmla="*/ 516 w 560"/>
                <a:gd name="T11" fmla="*/ 96 h 96"/>
                <a:gd name="T12" fmla="*/ 560 w 560"/>
                <a:gd name="T13" fmla="*/ 57 h 96"/>
                <a:gd name="T14" fmla="*/ 560 w 560"/>
                <a:gd name="T15" fmla="*/ 40 h 96"/>
                <a:gd name="T16" fmla="*/ 516 w 560"/>
                <a:gd name="T17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60" h="96">
                  <a:moveTo>
                    <a:pt x="516" y="0"/>
                  </a:moveTo>
                  <a:lnTo>
                    <a:pt x="45" y="0"/>
                  </a:lnTo>
                  <a:cubicBezTo>
                    <a:pt x="20" y="0"/>
                    <a:pt x="0" y="18"/>
                    <a:pt x="0" y="40"/>
                  </a:cubicBezTo>
                  <a:lnTo>
                    <a:pt x="0" y="57"/>
                  </a:lnTo>
                  <a:cubicBezTo>
                    <a:pt x="0" y="79"/>
                    <a:pt x="20" y="96"/>
                    <a:pt x="45" y="96"/>
                  </a:cubicBezTo>
                  <a:lnTo>
                    <a:pt x="516" y="96"/>
                  </a:lnTo>
                  <a:cubicBezTo>
                    <a:pt x="541" y="96"/>
                    <a:pt x="560" y="79"/>
                    <a:pt x="560" y="57"/>
                  </a:cubicBezTo>
                  <a:lnTo>
                    <a:pt x="560" y="40"/>
                  </a:lnTo>
                  <a:cubicBezTo>
                    <a:pt x="560" y="18"/>
                    <a:pt x="541" y="0"/>
                    <a:pt x="516" y="0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243840" tIns="121920" rIns="243840" bIns="121920" numCol="1" anchor="t" anchorCtr="0" compatLnSpc="1">
              <a:prstTxWarp prst="textNoShape">
                <a:avLst/>
              </a:prstTxWarp>
            </a:bodyPr>
            <a:lstStyle/>
            <a:p>
              <a:endParaRPr lang="en-GB" sz="4800"/>
            </a:p>
          </p:txBody>
        </p:sp>
        <p:sp>
          <p:nvSpPr>
            <p:cNvPr id="76" name="Rectangle 54">
              <a:extLst>
                <a:ext uri="{FF2B5EF4-FFF2-40B4-BE49-F238E27FC236}">
                  <a16:creationId xmlns:a16="http://schemas.microsoft.com/office/drawing/2014/main" id="{FFBB41B7-7CDC-E38B-056B-B69FD0E154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68" y="2045"/>
              <a:ext cx="199" cy="39"/>
            </a:xfrm>
            <a:prstGeom prst="rect">
              <a:avLst/>
            </a:prstGeom>
            <a:solidFill>
              <a:srgbClr val="5F70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243840" tIns="121920" rIns="243840" bIns="121920" numCol="1" anchor="t" anchorCtr="0" compatLnSpc="1">
              <a:prstTxWarp prst="textNoShape">
                <a:avLst/>
              </a:prstTxWarp>
            </a:bodyPr>
            <a:lstStyle/>
            <a:p>
              <a:endParaRPr lang="en-GB" sz="4800"/>
            </a:p>
          </p:txBody>
        </p:sp>
        <p:sp>
          <p:nvSpPr>
            <p:cNvPr id="77" name="Rectangle 55">
              <a:extLst>
                <a:ext uri="{FF2B5EF4-FFF2-40B4-BE49-F238E27FC236}">
                  <a16:creationId xmlns:a16="http://schemas.microsoft.com/office/drawing/2014/main" id="{1A65C619-D06F-C8EC-2F9F-67964BF20E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56" y="1939"/>
              <a:ext cx="228" cy="45"/>
            </a:xfrm>
            <a:prstGeom prst="rect">
              <a:avLst/>
            </a:prstGeom>
            <a:solidFill>
              <a:srgbClr val="5F70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243840" tIns="121920" rIns="243840" bIns="121920" numCol="1" anchor="t" anchorCtr="0" compatLnSpc="1">
              <a:prstTxWarp prst="textNoShape">
                <a:avLst/>
              </a:prstTxWarp>
            </a:bodyPr>
            <a:lstStyle/>
            <a:p>
              <a:endParaRPr lang="en-GB" sz="4800"/>
            </a:p>
          </p:txBody>
        </p:sp>
        <p:sp>
          <p:nvSpPr>
            <p:cNvPr id="78" name="Freeform 56">
              <a:extLst>
                <a:ext uri="{FF2B5EF4-FFF2-40B4-BE49-F238E27FC236}">
                  <a16:creationId xmlns:a16="http://schemas.microsoft.com/office/drawing/2014/main" id="{04F89944-7151-6D82-8095-C81D285F2AD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9" y="1942"/>
              <a:ext cx="222" cy="39"/>
            </a:xfrm>
            <a:custGeom>
              <a:avLst/>
              <a:gdLst>
                <a:gd name="T0" fmla="*/ 597 w 640"/>
                <a:gd name="T1" fmla="*/ 0 h 112"/>
                <a:gd name="T2" fmla="*/ 44 w 640"/>
                <a:gd name="T3" fmla="*/ 0 h 112"/>
                <a:gd name="T4" fmla="*/ 0 w 640"/>
                <a:gd name="T5" fmla="*/ 46 h 112"/>
                <a:gd name="T6" fmla="*/ 0 w 640"/>
                <a:gd name="T7" fmla="*/ 67 h 112"/>
                <a:gd name="T8" fmla="*/ 44 w 640"/>
                <a:gd name="T9" fmla="*/ 112 h 112"/>
                <a:gd name="T10" fmla="*/ 597 w 640"/>
                <a:gd name="T11" fmla="*/ 112 h 112"/>
                <a:gd name="T12" fmla="*/ 640 w 640"/>
                <a:gd name="T13" fmla="*/ 67 h 112"/>
                <a:gd name="T14" fmla="*/ 640 w 640"/>
                <a:gd name="T15" fmla="*/ 46 h 112"/>
                <a:gd name="T16" fmla="*/ 597 w 640"/>
                <a:gd name="T17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0" h="112">
                  <a:moveTo>
                    <a:pt x="597" y="0"/>
                  </a:moveTo>
                  <a:lnTo>
                    <a:pt x="44" y="0"/>
                  </a:lnTo>
                  <a:cubicBezTo>
                    <a:pt x="20" y="0"/>
                    <a:pt x="0" y="21"/>
                    <a:pt x="0" y="46"/>
                  </a:cubicBezTo>
                  <a:lnTo>
                    <a:pt x="0" y="67"/>
                  </a:lnTo>
                  <a:cubicBezTo>
                    <a:pt x="0" y="92"/>
                    <a:pt x="20" y="112"/>
                    <a:pt x="44" y="112"/>
                  </a:cubicBezTo>
                  <a:lnTo>
                    <a:pt x="597" y="112"/>
                  </a:lnTo>
                  <a:cubicBezTo>
                    <a:pt x="621" y="112"/>
                    <a:pt x="640" y="92"/>
                    <a:pt x="640" y="67"/>
                  </a:cubicBezTo>
                  <a:lnTo>
                    <a:pt x="640" y="46"/>
                  </a:lnTo>
                  <a:cubicBezTo>
                    <a:pt x="640" y="21"/>
                    <a:pt x="621" y="0"/>
                    <a:pt x="597" y="0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243840" tIns="121920" rIns="243840" bIns="121920" numCol="1" anchor="t" anchorCtr="0" compatLnSpc="1">
              <a:prstTxWarp prst="textNoShape">
                <a:avLst/>
              </a:prstTxWarp>
            </a:bodyPr>
            <a:lstStyle/>
            <a:p>
              <a:endParaRPr lang="en-GB" sz="4800"/>
            </a:p>
          </p:txBody>
        </p:sp>
        <p:sp>
          <p:nvSpPr>
            <p:cNvPr id="79" name="Rectangle 57">
              <a:extLst>
                <a:ext uri="{FF2B5EF4-FFF2-40B4-BE49-F238E27FC236}">
                  <a16:creationId xmlns:a16="http://schemas.microsoft.com/office/drawing/2014/main" id="{BF24D7EB-EFA9-70DB-239B-1567403B6B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57" y="1939"/>
              <a:ext cx="227" cy="45"/>
            </a:xfrm>
            <a:prstGeom prst="rect">
              <a:avLst/>
            </a:prstGeom>
            <a:solidFill>
              <a:srgbClr val="5F70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243840" tIns="121920" rIns="243840" bIns="121920" numCol="1" anchor="t" anchorCtr="0" compatLnSpc="1">
              <a:prstTxWarp prst="textNoShape">
                <a:avLst/>
              </a:prstTxWarp>
            </a:bodyPr>
            <a:lstStyle/>
            <a:p>
              <a:endParaRPr lang="en-GB" sz="4800"/>
            </a:p>
          </p:txBody>
        </p:sp>
        <p:sp>
          <p:nvSpPr>
            <p:cNvPr id="80" name="Freeform 58">
              <a:extLst>
                <a:ext uri="{FF2B5EF4-FFF2-40B4-BE49-F238E27FC236}">
                  <a16:creationId xmlns:a16="http://schemas.microsoft.com/office/drawing/2014/main" id="{B3DD2A46-00B7-8A72-75D5-ECF199B51DB4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8" y="1308"/>
              <a:ext cx="655" cy="606"/>
            </a:xfrm>
            <a:custGeom>
              <a:avLst/>
              <a:gdLst>
                <a:gd name="T0" fmla="*/ 1888 w 1888"/>
                <a:gd name="T1" fmla="*/ 0 h 1744"/>
                <a:gd name="T2" fmla="*/ 777 w 1888"/>
                <a:gd name="T3" fmla="*/ 1744 h 1744"/>
                <a:gd name="T4" fmla="*/ 766 w 1888"/>
                <a:gd name="T5" fmla="*/ 1744 h 1744"/>
                <a:gd name="T6" fmla="*/ 0 w 1888"/>
                <a:gd name="T7" fmla="*/ 983 h 1744"/>
                <a:gd name="T8" fmla="*/ 113 w 1888"/>
                <a:gd name="T9" fmla="*/ 677 h 1744"/>
                <a:gd name="T10" fmla="*/ 763 w 1888"/>
                <a:gd name="T11" fmla="*/ 1140 h 1744"/>
                <a:gd name="T12" fmla="*/ 1446 w 1888"/>
                <a:gd name="T13" fmla="*/ 12 h 1744"/>
                <a:gd name="T14" fmla="*/ 1888 w 1888"/>
                <a:gd name="T15" fmla="*/ 0 h 1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88" h="1744">
                  <a:moveTo>
                    <a:pt x="1888" y="0"/>
                  </a:moveTo>
                  <a:cubicBezTo>
                    <a:pt x="1487" y="347"/>
                    <a:pt x="1074" y="1133"/>
                    <a:pt x="777" y="1744"/>
                  </a:cubicBezTo>
                  <a:lnTo>
                    <a:pt x="766" y="1744"/>
                  </a:lnTo>
                  <a:cubicBezTo>
                    <a:pt x="582" y="1481"/>
                    <a:pt x="397" y="1014"/>
                    <a:pt x="0" y="983"/>
                  </a:cubicBezTo>
                  <a:lnTo>
                    <a:pt x="113" y="677"/>
                  </a:lnTo>
                  <a:cubicBezTo>
                    <a:pt x="480" y="786"/>
                    <a:pt x="580" y="906"/>
                    <a:pt x="763" y="1140"/>
                  </a:cubicBezTo>
                  <a:cubicBezTo>
                    <a:pt x="979" y="703"/>
                    <a:pt x="1074" y="527"/>
                    <a:pt x="1446" y="12"/>
                  </a:cubicBezTo>
                  <a:cubicBezTo>
                    <a:pt x="1593" y="8"/>
                    <a:pt x="1691" y="8"/>
                    <a:pt x="1888" y="0"/>
                  </a:cubicBez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243840" tIns="121920" rIns="243840" bIns="121920" numCol="1" anchor="t" anchorCtr="0" compatLnSpc="1">
              <a:prstTxWarp prst="textNoShape">
                <a:avLst/>
              </a:prstTxWarp>
            </a:bodyPr>
            <a:lstStyle/>
            <a:p>
              <a:endParaRPr lang="en-GB" sz="4800"/>
            </a:p>
          </p:txBody>
        </p:sp>
        <p:sp>
          <p:nvSpPr>
            <p:cNvPr id="90" name="Rectangle 68">
              <a:extLst>
                <a:ext uri="{FF2B5EF4-FFF2-40B4-BE49-F238E27FC236}">
                  <a16:creationId xmlns:a16="http://schemas.microsoft.com/office/drawing/2014/main" id="{C3CCDCAC-69AE-31CC-9F5C-371C64302E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6" y="2532"/>
              <a:ext cx="202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2438430"/>
              <a:r>
                <a:rPr lang="en-US" altLang="en-US" sz="2400" b="1">
                  <a:solidFill>
                    <a:srgbClr val="3F5378"/>
                  </a:solidFill>
                  <a:latin typeface="+mn-lt"/>
                </a:rPr>
                <a:t>KNOW</a:t>
              </a:r>
              <a:endParaRPr lang="en-US" altLang="en-US" sz="5400">
                <a:latin typeface="+mn-lt"/>
              </a:endParaRPr>
            </a:p>
          </p:txBody>
        </p:sp>
        <p:sp>
          <p:nvSpPr>
            <p:cNvPr id="101" name="Rectangle 79">
              <a:extLst>
                <a:ext uri="{FF2B5EF4-FFF2-40B4-BE49-F238E27FC236}">
                  <a16:creationId xmlns:a16="http://schemas.microsoft.com/office/drawing/2014/main" id="{758C8D53-207E-D090-5386-C3AF347650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1" y="2525"/>
              <a:ext cx="267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2438430"/>
              <a:r>
                <a:rPr lang="en-US" altLang="en-US" sz="2400" b="1">
                  <a:solidFill>
                    <a:schemeClr val="accent1">
                      <a:lumMod val="50000"/>
                    </a:schemeClr>
                  </a:solidFill>
                  <a:latin typeface="+mn-lt"/>
                </a:rPr>
                <a:t>ANALYSE</a:t>
              </a:r>
              <a:endParaRPr lang="en-US" altLang="en-US" sz="5400">
                <a:solidFill>
                  <a:schemeClr val="accent1">
                    <a:lumMod val="50000"/>
                  </a:schemeClr>
                </a:solidFill>
                <a:latin typeface="+mn-lt"/>
              </a:endParaRPr>
            </a:p>
          </p:txBody>
        </p:sp>
        <p:sp>
          <p:nvSpPr>
            <p:cNvPr id="106" name="Rectangle 84">
              <a:extLst>
                <a:ext uri="{FF2B5EF4-FFF2-40B4-BE49-F238E27FC236}">
                  <a16:creationId xmlns:a16="http://schemas.microsoft.com/office/drawing/2014/main" id="{BF450DC4-9318-2413-2D44-92DE96623E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87" y="2532"/>
              <a:ext cx="281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2438430"/>
              <a:r>
                <a:rPr lang="en-US" altLang="en-US" sz="2400" b="1">
                  <a:solidFill>
                    <a:srgbClr val="3F5378"/>
                  </a:solidFill>
                  <a:latin typeface="+mn-lt"/>
                </a:rPr>
                <a:t>CAPTURE</a:t>
              </a:r>
              <a:endParaRPr lang="en-US" altLang="en-US" sz="5400">
                <a:latin typeface="+mn-lt"/>
              </a:endParaRPr>
            </a:p>
          </p:txBody>
        </p:sp>
        <p:sp>
          <p:nvSpPr>
            <p:cNvPr id="118" name="Rectangle 96">
              <a:extLst>
                <a:ext uri="{FF2B5EF4-FFF2-40B4-BE49-F238E27FC236}">
                  <a16:creationId xmlns:a16="http://schemas.microsoft.com/office/drawing/2014/main" id="{263F856D-B4F1-9EFF-A81F-BD18BCECBD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64" y="2532"/>
              <a:ext cx="410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2438430"/>
              <a:r>
                <a:rPr lang="en-US" altLang="en-US" sz="2400" b="1">
                  <a:solidFill>
                    <a:srgbClr val="3F5378"/>
                  </a:solidFill>
                  <a:latin typeface="+mn-lt"/>
                </a:rPr>
                <a:t>DISSEMINATE</a:t>
              </a:r>
              <a:endParaRPr lang="en-US" altLang="en-US" sz="5400">
                <a:latin typeface="+mn-lt"/>
              </a:endParaRPr>
            </a:p>
          </p:txBody>
        </p:sp>
        <p:sp>
          <p:nvSpPr>
            <p:cNvPr id="119" name="Freeform 97">
              <a:extLst>
                <a:ext uri="{FF2B5EF4-FFF2-40B4-BE49-F238E27FC236}">
                  <a16:creationId xmlns:a16="http://schemas.microsoft.com/office/drawing/2014/main" id="{9533DDBA-BFB2-342C-11BE-23746B35352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21" y="2242"/>
              <a:ext cx="89" cy="195"/>
            </a:xfrm>
            <a:custGeom>
              <a:avLst/>
              <a:gdLst>
                <a:gd name="T0" fmla="*/ 256 w 256"/>
                <a:gd name="T1" fmla="*/ 271 h 560"/>
                <a:gd name="T2" fmla="*/ 140 w 256"/>
                <a:gd name="T3" fmla="*/ 398 h 560"/>
                <a:gd name="T4" fmla="*/ 140 w 256"/>
                <a:gd name="T5" fmla="*/ 480 h 560"/>
                <a:gd name="T6" fmla="*/ 170 w 256"/>
                <a:gd name="T7" fmla="*/ 484 h 560"/>
                <a:gd name="T8" fmla="*/ 246 w 256"/>
                <a:gd name="T9" fmla="*/ 557 h 560"/>
                <a:gd name="T10" fmla="*/ 10 w 256"/>
                <a:gd name="T11" fmla="*/ 560 h 560"/>
                <a:gd name="T12" fmla="*/ 85 w 256"/>
                <a:gd name="T13" fmla="*/ 485 h 560"/>
                <a:gd name="T14" fmla="*/ 116 w 256"/>
                <a:gd name="T15" fmla="*/ 480 h 560"/>
                <a:gd name="T16" fmla="*/ 116 w 256"/>
                <a:gd name="T17" fmla="*/ 398 h 560"/>
                <a:gd name="T18" fmla="*/ 0 w 256"/>
                <a:gd name="T19" fmla="*/ 280 h 560"/>
                <a:gd name="T20" fmla="*/ 25 w 256"/>
                <a:gd name="T21" fmla="*/ 279 h 560"/>
                <a:gd name="T22" fmla="*/ 132 w 256"/>
                <a:gd name="T23" fmla="*/ 375 h 560"/>
                <a:gd name="T24" fmla="*/ 232 w 256"/>
                <a:gd name="T25" fmla="*/ 271 h 560"/>
                <a:gd name="T26" fmla="*/ 256 w 256"/>
                <a:gd name="T27" fmla="*/ 271 h 560"/>
                <a:gd name="T28" fmla="*/ 128 w 256"/>
                <a:gd name="T29" fmla="*/ 0 h 560"/>
                <a:gd name="T30" fmla="*/ 204 w 256"/>
                <a:gd name="T31" fmla="*/ 76 h 560"/>
                <a:gd name="T32" fmla="*/ 204 w 256"/>
                <a:gd name="T33" fmla="*/ 271 h 560"/>
                <a:gd name="T34" fmla="*/ 128 w 256"/>
                <a:gd name="T35" fmla="*/ 347 h 560"/>
                <a:gd name="T36" fmla="*/ 53 w 256"/>
                <a:gd name="T37" fmla="*/ 271 h 560"/>
                <a:gd name="T38" fmla="*/ 53 w 256"/>
                <a:gd name="T39" fmla="*/ 76 h 560"/>
                <a:gd name="T40" fmla="*/ 128 w 256"/>
                <a:gd name="T41" fmla="*/ 0 h 5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56" h="560">
                  <a:moveTo>
                    <a:pt x="256" y="271"/>
                  </a:moveTo>
                  <a:cubicBezTo>
                    <a:pt x="256" y="337"/>
                    <a:pt x="206" y="392"/>
                    <a:pt x="140" y="398"/>
                  </a:cubicBezTo>
                  <a:lnTo>
                    <a:pt x="140" y="480"/>
                  </a:lnTo>
                  <a:cubicBezTo>
                    <a:pt x="150" y="480"/>
                    <a:pt x="160" y="482"/>
                    <a:pt x="170" y="484"/>
                  </a:cubicBezTo>
                  <a:cubicBezTo>
                    <a:pt x="215" y="496"/>
                    <a:pt x="246" y="525"/>
                    <a:pt x="246" y="557"/>
                  </a:cubicBezTo>
                  <a:lnTo>
                    <a:pt x="10" y="560"/>
                  </a:lnTo>
                  <a:cubicBezTo>
                    <a:pt x="9" y="527"/>
                    <a:pt x="38" y="497"/>
                    <a:pt x="85" y="485"/>
                  </a:cubicBezTo>
                  <a:cubicBezTo>
                    <a:pt x="95" y="482"/>
                    <a:pt x="105" y="480"/>
                    <a:pt x="116" y="480"/>
                  </a:cubicBezTo>
                  <a:lnTo>
                    <a:pt x="116" y="398"/>
                  </a:lnTo>
                  <a:cubicBezTo>
                    <a:pt x="55" y="393"/>
                    <a:pt x="5" y="344"/>
                    <a:pt x="0" y="280"/>
                  </a:cubicBezTo>
                  <a:lnTo>
                    <a:pt x="25" y="279"/>
                  </a:lnTo>
                  <a:cubicBezTo>
                    <a:pt x="29" y="334"/>
                    <a:pt x="77" y="377"/>
                    <a:pt x="132" y="375"/>
                  </a:cubicBezTo>
                  <a:cubicBezTo>
                    <a:pt x="188" y="372"/>
                    <a:pt x="232" y="326"/>
                    <a:pt x="232" y="271"/>
                  </a:cubicBezTo>
                  <a:lnTo>
                    <a:pt x="256" y="271"/>
                  </a:lnTo>
                  <a:close/>
                  <a:moveTo>
                    <a:pt x="128" y="0"/>
                  </a:moveTo>
                  <a:cubicBezTo>
                    <a:pt x="170" y="0"/>
                    <a:pt x="204" y="34"/>
                    <a:pt x="204" y="76"/>
                  </a:cubicBezTo>
                  <a:lnTo>
                    <a:pt x="204" y="271"/>
                  </a:lnTo>
                  <a:cubicBezTo>
                    <a:pt x="204" y="313"/>
                    <a:pt x="170" y="347"/>
                    <a:pt x="128" y="347"/>
                  </a:cubicBezTo>
                  <a:cubicBezTo>
                    <a:pt x="86" y="347"/>
                    <a:pt x="53" y="313"/>
                    <a:pt x="53" y="271"/>
                  </a:cubicBezTo>
                  <a:lnTo>
                    <a:pt x="53" y="76"/>
                  </a:lnTo>
                  <a:cubicBezTo>
                    <a:pt x="53" y="34"/>
                    <a:pt x="86" y="0"/>
                    <a:pt x="128" y="0"/>
                  </a:cubicBezTo>
                  <a:close/>
                </a:path>
              </a:pathLst>
            </a:custGeom>
            <a:solidFill>
              <a:srgbClr val="92A8C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243840" tIns="121920" rIns="243840" bIns="121920" numCol="1" anchor="t" anchorCtr="0" compatLnSpc="1">
              <a:prstTxWarp prst="textNoShape">
                <a:avLst/>
              </a:prstTxWarp>
            </a:bodyPr>
            <a:lstStyle/>
            <a:p>
              <a:endParaRPr lang="en-GB" sz="4800"/>
            </a:p>
          </p:txBody>
        </p:sp>
        <p:sp>
          <p:nvSpPr>
            <p:cNvPr id="120" name="Freeform 98">
              <a:extLst>
                <a:ext uri="{FF2B5EF4-FFF2-40B4-BE49-F238E27FC236}">
                  <a16:creationId xmlns:a16="http://schemas.microsoft.com/office/drawing/2014/main" id="{9B37E4B3-272D-F080-175A-4C8D52E8A0A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28" y="2237"/>
              <a:ext cx="78" cy="267"/>
            </a:xfrm>
            <a:custGeom>
              <a:avLst/>
              <a:gdLst>
                <a:gd name="T0" fmla="*/ 43 w 224"/>
                <a:gd name="T1" fmla="*/ 147 h 768"/>
                <a:gd name="T2" fmla="*/ 182 w 224"/>
                <a:gd name="T3" fmla="*/ 147 h 768"/>
                <a:gd name="T4" fmla="*/ 224 w 224"/>
                <a:gd name="T5" fmla="*/ 202 h 768"/>
                <a:gd name="T6" fmla="*/ 224 w 224"/>
                <a:gd name="T7" fmla="*/ 254 h 768"/>
                <a:gd name="T8" fmla="*/ 224 w 224"/>
                <a:gd name="T9" fmla="*/ 254 h 768"/>
                <a:gd name="T10" fmla="*/ 224 w 224"/>
                <a:gd name="T11" fmla="*/ 404 h 768"/>
                <a:gd name="T12" fmla="*/ 203 w 224"/>
                <a:gd name="T13" fmla="*/ 433 h 768"/>
                <a:gd name="T14" fmla="*/ 181 w 224"/>
                <a:gd name="T15" fmla="*/ 404 h 768"/>
                <a:gd name="T16" fmla="*/ 181 w 224"/>
                <a:gd name="T17" fmla="*/ 273 h 768"/>
                <a:gd name="T18" fmla="*/ 175 w 224"/>
                <a:gd name="T19" fmla="*/ 273 h 768"/>
                <a:gd name="T20" fmla="*/ 174 w 224"/>
                <a:gd name="T21" fmla="*/ 733 h 768"/>
                <a:gd name="T22" fmla="*/ 147 w 224"/>
                <a:gd name="T23" fmla="*/ 768 h 768"/>
                <a:gd name="T24" fmla="*/ 120 w 224"/>
                <a:gd name="T25" fmla="*/ 733 h 768"/>
                <a:gd name="T26" fmla="*/ 120 w 224"/>
                <a:gd name="T27" fmla="*/ 452 h 768"/>
                <a:gd name="T28" fmla="*/ 103 w 224"/>
                <a:gd name="T29" fmla="*/ 452 h 768"/>
                <a:gd name="T30" fmla="*/ 103 w 224"/>
                <a:gd name="T31" fmla="*/ 733 h 768"/>
                <a:gd name="T32" fmla="*/ 76 w 224"/>
                <a:gd name="T33" fmla="*/ 768 h 768"/>
                <a:gd name="T34" fmla="*/ 49 w 224"/>
                <a:gd name="T35" fmla="*/ 733 h 768"/>
                <a:gd name="T36" fmla="*/ 50 w 224"/>
                <a:gd name="T37" fmla="*/ 273 h 768"/>
                <a:gd name="T38" fmla="*/ 44 w 224"/>
                <a:gd name="T39" fmla="*/ 273 h 768"/>
                <a:gd name="T40" fmla="*/ 44 w 224"/>
                <a:gd name="T41" fmla="*/ 404 h 768"/>
                <a:gd name="T42" fmla="*/ 22 w 224"/>
                <a:gd name="T43" fmla="*/ 433 h 768"/>
                <a:gd name="T44" fmla="*/ 0 w 224"/>
                <a:gd name="T45" fmla="*/ 404 h 768"/>
                <a:gd name="T46" fmla="*/ 0 w 224"/>
                <a:gd name="T47" fmla="*/ 273 h 768"/>
                <a:gd name="T48" fmla="*/ 0 w 224"/>
                <a:gd name="T49" fmla="*/ 273 h 768"/>
                <a:gd name="T50" fmla="*/ 0 w 224"/>
                <a:gd name="T51" fmla="*/ 202 h 768"/>
                <a:gd name="T52" fmla="*/ 43 w 224"/>
                <a:gd name="T53" fmla="*/ 147 h 768"/>
                <a:gd name="T54" fmla="*/ 112 w 224"/>
                <a:gd name="T55" fmla="*/ 0 h 768"/>
                <a:gd name="T56" fmla="*/ 163 w 224"/>
                <a:gd name="T57" fmla="*/ 66 h 768"/>
                <a:gd name="T58" fmla="*/ 112 w 224"/>
                <a:gd name="T59" fmla="*/ 133 h 768"/>
                <a:gd name="T60" fmla="*/ 62 w 224"/>
                <a:gd name="T61" fmla="*/ 66 h 768"/>
                <a:gd name="T62" fmla="*/ 112 w 224"/>
                <a:gd name="T63" fmla="*/ 0 h 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24" h="768">
                  <a:moveTo>
                    <a:pt x="43" y="147"/>
                  </a:moveTo>
                  <a:lnTo>
                    <a:pt x="182" y="147"/>
                  </a:lnTo>
                  <a:cubicBezTo>
                    <a:pt x="206" y="147"/>
                    <a:pt x="224" y="172"/>
                    <a:pt x="224" y="202"/>
                  </a:cubicBezTo>
                  <a:lnTo>
                    <a:pt x="224" y="254"/>
                  </a:lnTo>
                  <a:lnTo>
                    <a:pt x="224" y="254"/>
                  </a:lnTo>
                  <a:lnTo>
                    <a:pt x="224" y="404"/>
                  </a:lnTo>
                  <a:cubicBezTo>
                    <a:pt x="224" y="420"/>
                    <a:pt x="215" y="433"/>
                    <a:pt x="203" y="433"/>
                  </a:cubicBezTo>
                  <a:cubicBezTo>
                    <a:pt x="191" y="433"/>
                    <a:pt x="181" y="420"/>
                    <a:pt x="181" y="404"/>
                  </a:cubicBezTo>
                  <a:lnTo>
                    <a:pt x="181" y="273"/>
                  </a:lnTo>
                  <a:lnTo>
                    <a:pt x="175" y="273"/>
                  </a:lnTo>
                  <a:cubicBezTo>
                    <a:pt x="174" y="426"/>
                    <a:pt x="174" y="580"/>
                    <a:pt x="174" y="733"/>
                  </a:cubicBezTo>
                  <a:cubicBezTo>
                    <a:pt x="174" y="753"/>
                    <a:pt x="162" y="768"/>
                    <a:pt x="147" y="768"/>
                  </a:cubicBezTo>
                  <a:cubicBezTo>
                    <a:pt x="132" y="768"/>
                    <a:pt x="120" y="753"/>
                    <a:pt x="120" y="733"/>
                  </a:cubicBezTo>
                  <a:lnTo>
                    <a:pt x="120" y="452"/>
                  </a:lnTo>
                  <a:lnTo>
                    <a:pt x="103" y="452"/>
                  </a:lnTo>
                  <a:lnTo>
                    <a:pt x="103" y="733"/>
                  </a:lnTo>
                  <a:cubicBezTo>
                    <a:pt x="103" y="753"/>
                    <a:pt x="91" y="768"/>
                    <a:pt x="76" y="768"/>
                  </a:cubicBezTo>
                  <a:cubicBezTo>
                    <a:pt x="61" y="768"/>
                    <a:pt x="49" y="753"/>
                    <a:pt x="49" y="733"/>
                  </a:cubicBezTo>
                  <a:cubicBezTo>
                    <a:pt x="50" y="580"/>
                    <a:pt x="50" y="426"/>
                    <a:pt x="50" y="273"/>
                  </a:cubicBezTo>
                  <a:lnTo>
                    <a:pt x="44" y="273"/>
                  </a:lnTo>
                  <a:lnTo>
                    <a:pt x="44" y="404"/>
                  </a:lnTo>
                  <a:cubicBezTo>
                    <a:pt x="44" y="420"/>
                    <a:pt x="34" y="433"/>
                    <a:pt x="22" y="433"/>
                  </a:cubicBezTo>
                  <a:cubicBezTo>
                    <a:pt x="10" y="433"/>
                    <a:pt x="0" y="420"/>
                    <a:pt x="0" y="404"/>
                  </a:cubicBezTo>
                  <a:lnTo>
                    <a:pt x="0" y="273"/>
                  </a:lnTo>
                  <a:lnTo>
                    <a:pt x="0" y="273"/>
                  </a:lnTo>
                  <a:lnTo>
                    <a:pt x="0" y="202"/>
                  </a:lnTo>
                  <a:cubicBezTo>
                    <a:pt x="0" y="172"/>
                    <a:pt x="19" y="147"/>
                    <a:pt x="43" y="147"/>
                  </a:cubicBezTo>
                  <a:close/>
                  <a:moveTo>
                    <a:pt x="112" y="0"/>
                  </a:moveTo>
                  <a:cubicBezTo>
                    <a:pt x="140" y="0"/>
                    <a:pt x="163" y="30"/>
                    <a:pt x="163" y="66"/>
                  </a:cubicBezTo>
                  <a:cubicBezTo>
                    <a:pt x="163" y="103"/>
                    <a:pt x="140" y="133"/>
                    <a:pt x="112" y="133"/>
                  </a:cubicBezTo>
                  <a:cubicBezTo>
                    <a:pt x="84" y="133"/>
                    <a:pt x="62" y="103"/>
                    <a:pt x="62" y="66"/>
                  </a:cubicBezTo>
                  <a:cubicBezTo>
                    <a:pt x="62" y="30"/>
                    <a:pt x="84" y="0"/>
                    <a:pt x="112" y="0"/>
                  </a:cubicBezTo>
                  <a:close/>
                </a:path>
              </a:pathLst>
            </a:custGeom>
            <a:solidFill>
              <a:srgbClr val="3F537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243840" tIns="121920" rIns="243840" bIns="121920" numCol="1" anchor="t" anchorCtr="0" compatLnSpc="1">
              <a:prstTxWarp prst="textNoShape">
                <a:avLst/>
              </a:prstTxWarp>
            </a:bodyPr>
            <a:lstStyle/>
            <a:p>
              <a:endParaRPr lang="en-GB" sz="4800"/>
            </a:p>
          </p:txBody>
        </p:sp>
        <p:sp>
          <p:nvSpPr>
            <p:cNvPr id="121" name="Freeform 99">
              <a:extLst>
                <a:ext uri="{FF2B5EF4-FFF2-40B4-BE49-F238E27FC236}">
                  <a16:creationId xmlns:a16="http://schemas.microsoft.com/office/drawing/2014/main" id="{9E1E8674-AA5A-AAF2-2A86-7D55766FF21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54" y="2242"/>
              <a:ext cx="131" cy="262"/>
            </a:xfrm>
            <a:custGeom>
              <a:avLst/>
              <a:gdLst>
                <a:gd name="T0" fmla="*/ 128 w 375"/>
                <a:gd name="T1" fmla="*/ 142 h 752"/>
                <a:gd name="T2" fmla="*/ 248 w 375"/>
                <a:gd name="T3" fmla="*/ 142 h 752"/>
                <a:gd name="T4" fmla="*/ 279 w 375"/>
                <a:gd name="T5" fmla="*/ 155 h 752"/>
                <a:gd name="T6" fmla="*/ 370 w 375"/>
                <a:gd name="T7" fmla="*/ 384 h 752"/>
                <a:gd name="T8" fmla="*/ 355 w 375"/>
                <a:gd name="T9" fmla="*/ 415 h 752"/>
                <a:gd name="T10" fmla="*/ 323 w 375"/>
                <a:gd name="T11" fmla="*/ 401 h 752"/>
                <a:gd name="T12" fmla="*/ 271 w 375"/>
                <a:gd name="T13" fmla="*/ 271 h 752"/>
                <a:gd name="T14" fmla="*/ 261 w 375"/>
                <a:gd name="T15" fmla="*/ 271 h 752"/>
                <a:gd name="T16" fmla="*/ 327 w 375"/>
                <a:gd name="T17" fmla="*/ 523 h 752"/>
                <a:gd name="T18" fmla="*/ 262 w 375"/>
                <a:gd name="T19" fmla="*/ 523 h 752"/>
                <a:gd name="T20" fmla="*/ 262 w 375"/>
                <a:gd name="T21" fmla="*/ 721 h 752"/>
                <a:gd name="T22" fmla="*/ 229 w 375"/>
                <a:gd name="T23" fmla="*/ 752 h 752"/>
                <a:gd name="T24" fmla="*/ 195 w 375"/>
                <a:gd name="T25" fmla="*/ 721 h 752"/>
                <a:gd name="T26" fmla="*/ 195 w 375"/>
                <a:gd name="T27" fmla="*/ 523 h 752"/>
                <a:gd name="T28" fmla="*/ 180 w 375"/>
                <a:gd name="T29" fmla="*/ 523 h 752"/>
                <a:gd name="T30" fmla="*/ 180 w 375"/>
                <a:gd name="T31" fmla="*/ 721 h 752"/>
                <a:gd name="T32" fmla="*/ 146 w 375"/>
                <a:gd name="T33" fmla="*/ 752 h 752"/>
                <a:gd name="T34" fmla="*/ 113 w 375"/>
                <a:gd name="T35" fmla="*/ 721 h 752"/>
                <a:gd name="T36" fmla="*/ 113 w 375"/>
                <a:gd name="T37" fmla="*/ 523 h 752"/>
                <a:gd name="T38" fmla="*/ 48 w 375"/>
                <a:gd name="T39" fmla="*/ 523 h 752"/>
                <a:gd name="T40" fmla="*/ 113 w 375"/>
                <a:gd name="T41" fmla="*/ 271 h 752"/>
                <a:gd name="T42" fmla="*/ 104 w 375"/>
                <a:gd name="T43" fmla="*/ 271 h 752"/>
                <a:gd name="T44" fmla="*/ 52 w 375"/>
                <a:gd name="T45" fmla="*/ 401 h 752"/>
                <a:gd name="T46" fmla="*/ 20 w 375"/>
                <a:gd name="T47" fmla="*/ 415 h 752"/>
                <a:gd name="T48" fmla="*/ 5 w 375"/>
                <a:gd name="T49" fmla="*/ 384 h 752"/>
                <a:gd name="T50" fmla="*/ 96 w 375"/>
                <a:gd name="T51" fmla="*/ 155 h 752"/>
                <a:gd name="T52" fmla="*/ 128 w 375"/>
                <a:gd name="T53" fmla="*/ 142 h 752"/>
                <a:gd name="T54" fmla="*/ 188 w 375"/>
                <a:gd name="T55" fmla="*/ 0 h 752"/>
                <a:gd name="T56" fmla="*/ 252 w 375"/>
                <a:gd name="T57" fmla="*/ 62 h 752"/>
                <a:gd name="T58" fmla="*/ 188 w 375"/>
                <a:gd name="T59" fmla="*/ 124 h 752"/>
                <a:gd name="T60" fmla="*/ 124 w 375"/>
                <a:gd name="T61" fmla="*/ 62 h 752"/>
                <a:gd name="T62" fmla="*/ 188 w 375"/>
                <a:gd name="T63" fmla="*/ 0 h 7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75" h="752">
                  <a:moveTo>
                    <a:pt x="128" y="142"/>
                  </a:moveTo>
                  <a:lnTo>
                    <a:pt x="248" y="142"/>
                  </a:lnTo>
                  <a:cubicBezTo>
                    <a:pt x="273" y="144"/>
                    <a:pt x="272" y="140"/>
                    <a:pt x="279" y="155"/>
                  </a:cubicBezTo>
                  <a:lnTo>
                    <a:pt x="370" y="384"/>
                  </a:lnTo>
                  <a:cubicBezTo>
                    <a:pt x="375" y="396"/>
                    <a:pt x="368" y="410"/>
                    <a:pt x="355" y="415"/>
                  </a:cubicBezTo>
                  <a:cubicBezTo>
                    <a:pt x="342" y="419"/>
                    <a:pt x="328" y="413"/>
                    <a:pt x="323" y="401"/>
                  </a:cubicBezTo>
                  <a:lnTo>
                    <a:pt x="271" y="271"/>
                  </a:lnTo>
                  <a:lnTo>
                    <a:pt x="261" y="271"/>
                  </a:lnTo>
                  <a:lnTo>
                    <a:pt x="327" y="523"/>
                  </a:lnTo>
                  <a:lnTo>
                    <a:pt x="262" y="523"/>
                  </a:lnTo>
                  <a:lnTo>
                    <a:pt x="262" y="721"/>
                  </a:lnTo>
                  <a:cubicBezTo>
                    <a:pt x="262" y="738"/>
                    <a:pt x="247" y="752"/>
                    <a:pt x="229" y="752"/>
                  </a:cubicBezTo>
                  <a:cubicBezTo>
                    <a:pt x="210" y="752"/>
                    <a:pt x="195" y="738"/>
                    <a:pt x="195" y="721"/>
                  </a:cubicBezTo>
                  <a:lnTo>
                    <a:pt x="195" y="523"/>
                  </a:lnTo>
                  <a:lnTo>
                    <a:pt x="180" y="523"/>
                  </a:lnTo>
                  <a:lnTo>
                    <a:pt x="180" y="721"/>
                  </a:lnTo>
                  <a:cubicBezTo>
                    <a:pt x="180" y="738"/>
                    <a:pt x="165" y="752"/>
                    <a:pt x="146" y="752"/>
                  </a:cubicBezTo>
                  <a:cubicBezTo>
                    <a:pt x="128" y="752"/>
                    <a:pt x="113" y="738"/>
                    <a:pt x="113" y="721"/>
                  </a:cubicBezTo>
                  <a:lnTo>
                    <a:pt x="113" y="523"/>
                  </a:lnTo>
                  <a:lnTo>
                    <a:pt x="48" y="523"/>
                  </a:lnTo>
                  <a:lnTo>
                    <a:pt x="113" y="271"/>
                  </a:lnTo>
                  <a:lnTo>
                    <a:pt x="104" y="271"/>
                  </a:lnTo>
                  <a:lnTo>
                    <a:pt x="52" y="401"/>
                  </a:lnTo>
                  <a:cubicBezTo>
                    <a:pt x="47" y="413"/>
                    <a:pt x="32" y="419"/>
                    <a:pt x="20" y="415"/>
                  </a:cubicBezTo>
                  <a:cubicBezTo>
                    <a:pt x="7" y="410"/>
                    <a:pt x="0" y="396"/>
                    <a:pt x="5" y="384"/>
                  </a:cubicBezTo>
                  <a:lnTo>
                    <a:pt x="96" y="155"/>
                  </a:lnTo>
                  <a:cubicBezTo>
                    <a:pt x="104" y="140"/>
                    <a:pt x="103" y="144"/>
                    <a:pt x="128" y="142"/>
                  </a:cubicBezTo>
                  <a:close/>
                  <a:moveTo>
                    <a:pt x="188" y="0"/>
                  </a:moveTo>
                  <a:cubicBezTo>
                    <a:pt x="223" y="0"/>
                    <a:pt x="252" y="28"/>
                    <a:pt x="252" y="62"/>
                  </a:cubicBezTo>
                  <a:cubicBezTo>
                    <a:pt x="252" y="96"/>
                    <a:pt x="223" y="124"/>
                    <a:pt x="188" y="124"/>
                  </a:cubicBezTo>
                  <a:cubicBezTo>
                    <a:pt x="152" y="124"/>
                    <a:pt x="124" y="96"/>
                    <a:pt x="124" y="62"/>
                  </a:cubicBezTo>
                  <a:cubicBezTo>
                    <a:pt x="124" y="28"/>
                    <a:pt x="152" y="0"/>
                    <a:pt x="188" y="0"/>
                  </a:cubicBezTo>
                  <a:close/>
                </a:path>
              </a:pathLst>
            </a:custGeom>
            <a:solidFill>
              <a:srgbClr val="3F537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243840" tIns="121920" rIns="243840" bIns="121920" numCol="1" anchor="t" anchorCtr="0" compatLnSpc="1">
              <a:prstTxWarp prst="textNoShape">
                <a:avLst/>
              </a:prstTxWarp>
            </a:bodyPr>
            <a:lstStyle/>
            <a:p>
              <a:endParaRPr lang="en-GB" sz="4800"/>
            </a:p>
          </p:txBody>
        </p:sp>
        <p:sp>
          <p:nvSpPr>
            <p:cNvPr id="122" name="Freeform 100">
              <a:extLst>
                <a:ext uri="{FF2B5EF4-FFF2-40B4-BE49-F238E27FC236}">
                  <a16:creationId xmlns:a16="http://schemas.microsoft.com/office/drawing/2014/main" id="{A0A95429-C4D5-49B6-73CA-D5B8CF68C77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92" y="2237"/>
              <a:ext cx="249" cy="228"/>
            </a:xfrm>
            <a:custGeom>
              <a:avLst/>
              <a:gdLst>
                <a:gd name="T0" fmla="*/ 257 w 720"/>
                <a:gd name="T1" fmla="*/ 187 h 656"/>
                <a:gd name="T2" fmla="*/ 524 w 720"/>
                <a:gd name="T3" fmla="*/ 328 h 656"/>
                <a:gd name="T4" fmla="*/ 257 w 720"/>
                <a:gd name="T5" fmla="*/ 470 h 656"/>
                <a:gd name="T6" fmla="*/ 257 w 720"/>
                <a:gd name="T7" fmla="*/ 187 h 656"/>
                <a:gd name="T8" fmla="*/ 360 w 720"/>
                <a:gd name="T9" fmla="*/ 70 h 656"/>
                <a:gd name="T10" fmla="*/ 77 w 720"/>
                <a:gd name="T11" fmla="*/ 328 h 656"/>
                <a:gd name="T12" fmla="*/ 360 w 720"/>
                <a:gd name="T13" fmla="*/ 587 h 656"/>
                <a:gd name="T14" fmla="*/ 644 w 720"/>
                <a:gd name="T15" fmla="*/ 328 h 656"/>
                <a:gd name="T16" fmla="*/ 360 w 720"/>
                <a:gd name="T17" fmla="*/ 70 h 656"/>
                <a:gd name="T18" fmla="*/ 360 w 720"/>
                <a:gd name="T19" fmla="*/ 0 h 656"/>
                <a:gd name="T20" fmla="*/ 720 w 720"/>
                <a:gd name="T21" fmla="*/ 328 h 656"/>
                <a:gd name="T22" fmla="*/ 360 w 720"/>
                <a:gd name="T23" fmla="*/ 656 h 656"/>
                <a:gd name="T24" fmla="*/ 0 w 720"/>
                <a:gd name="T25" fmla="*/ 328 h 656"/>
                <a:gd name="T26" fmla="*/ 360 w 720"/>
                <a:gd name="T27" fmla="*/ 0 h 6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20" h="656">
                  <a:moveTo>
                    <a:pt x="257" y="187"/>
                  </a:moveTo>
                  <a:lnTo>
                    <a:pt x="524" y="328"/>
                  </a:lnTo>
                  <a:lnTo>
                    <a:pt x="257" y="470"/>
                  </a:lnTo>
                  <a:lnTo>
                    <a:pt x="257" y="187"/>
                  </a:lnTo>
                  <a:close/>
                  <a:moveTo>
                    <a:pt x="360" y="70"/>
                  </a:moveTo>
                  <a:cubicBezTo>
                    <a:pt x="204" y="70"/>
                    <a:pt x="77" y="186"/>
                    <a:pt x="77" y="328"/>
                  </a:cubicBezTo>
                  <a:cubicBezTo>
                    <a:pt x="77" y="471"/>
                    <a:pt x="204" y="587"/>
                    <a:pt x="360" y="587"/>
                  </a:cubicBezTo>
                  <a:cubicBezTo>
                    <a:pt x="517" y="587"/>
                    <a:pt x="644" y="471"/>
                    <a:pt x="644" y="328"/>
                  </a:cubicBezTo>
                  <a:cubicBezTo>
                    <a:pt x="644" y="186"/>
                    <a:pt x="517" y="70"/>
                    <a:pt x="360" y="70"/>
                  </a:cubicBezTo>
                  <a:close/>
                  <a:moveTo>
                    <a:pt x="360" y="0"/>
                  </a:moveTo>
                  <a:cubicBezTo>
                    <a:pt x="559" y="0"/>
                    <a:pt x="720" y="147"/>
                    <a:pt x="720" y="328"/>
                  </a:cubicBezTo>
                  <a:cubicBezTo>
                    <a:pt x="720" y="510"/>
                    <a:pt x="559" y="656"/>
                    <a:pt x="360" y="656"/>
                  </a:cubicBezTo>
                  <a:cubicBezTo>
                    <a:pt x="162" y="656"/>
                    <a:pt x="0" y="510"/>
                    <a:pt x="0" y="328"/>
                  </a:cubicBezTo>
                  <a:cubicBezTo>
                    <a:pt x="0" y="147"/>
                    <a:pt x="162" y="0"/>
                    <a:pt x="360" y="0"/>
                  </a:cubicBezTo>
                  <a:close/>
                </a:path>
              </a:pathLst>
            </a:custGeom>
            <a:solidFill>
              <a:srgbClr val="26324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243840" tIns="121920" rIns="243840" bIns="121920" numCol="1" anchor="t" anchorCtr="0" compatLnSpc="1">
              <a:prstTxWarp prst="textNoShape">
                <a:avLst/>
              </a:prstTxWarp>
            </a:bodyPr>
            <a:lstStyle/>
            <a:p>
              <a:endParaRPr lang="en-GB" sz="4800"/>
            </a:p>
          </p:txBody>
        </p:sp>
        <p:sp>
          <p:nvSpPr>
            <p:cNvPr id="123" name="Freeform 101">
              <a:extLst>
                <a:ext uri="{FF2B5EF4-FFF2-40B4-BE49-F238E27FC236}">
                  <a16:creationId xmlns:a16="http://schemas.microsoft.com/office/drawing/2014/main" id="{8CE25A92-7DC6-BEEB-D4F4-DEFB06E1F92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48" y="2237"/>
              <a:ext cx="261" cy="183"/>
            </a:xfrm>
            <a:custGeom>
              <a:avLst/>
              <a:gdLst>
                <a:gd name="T0" fmla="*/ 453 w 752"/>
                <a:gd name="T1" fmla="*/ 221 h 528"/>
                <a:gd name="T2" fmla="*/ 569 w 752"/>
                <a:gd name="T3" fmla="*/ 327 h 528"/>
                <a:gd name="T4" fmla="*/ 453 w 752"/>
                <a:gd name="T5" fmla="*/ 432 h 528"/>
                <a:gd name="T6" fmla="*/ 337 w 752"/>
                <a:gd name="T7" fmla="*/ 327 h 528"/>
                <a:gd name="T8" fmla="*/ 453 w 752"/>
                <a:gd name="T9" fmla="*/ 221 h 528"/>
                <a:gd name="T10" fmla="*/ 453 w 752"/>
                <a:gd name="T11" fmla="*/ 179 h 528"/>
                <a:gd name="T12" fmla="*/ 292 w 752"/>
                <a:gd name="T13" fmla="*/ 327 h 528"/>
                <a:gd name="T14" fmla="*/ 453 w 752"/>
                <a:gd name="T15" fmla="*/ 474 h 528"/>
                <a:gd name="T16" fmla="*/ 614 w 752"/>
                <a:gd name="T17" fmla="*/ 327 h 528"/>
                <a:gd name="T18" fmla="*/ 453 w 752"/>
                <a:gd name="T19" fmla="*/ 179 h 528"/>
                <a:gd name="T20" fmla="*/ 263 w 752"/>
                <a:gd name="T21" fmla="*/ 146 h 528"/>
                <a:gd name="T22" fmla="*/ 263 w 752"/>
                <a:gd name="T23" fmla="*/ 180 h 528"/>
                <a:gd name="T24" fmla="*/ 314 w 752"/>
                <a:gd name="T25" fmla="*/ 180 h 528"/>
                <a:gd name="T26" fmla="*/ 314 w 752"/>
                <a:gd name="T27" fmla="*/ 146 h 528"/>
                <a:gd name="T28" fmla="*/ 263 w 752"/>
                <a:gd name="T29" fmla="*/ 146 h 528"/>
                <a:gd name="T30" fmla="*/ 611 w 752"/>
                <a:gd name="T31" fmla="*/ 136 h 528"/>
                <a:gd name="T32" fmla="*/ 611 w 752"/>
                <a:gd name="T33" fmla="*/ 180 h 528"/>
                <a:gd name="T34" fmla="*/ 709 w 752"/>
                <a:gd name="T35" fmla="*/ 180 h 528"/>
                <a:gd name="T36" fmla="*/ 709 w 752"/>
                <a:gd name="T37" fmla="*/ 136 h 528"/>
                <a:gd name="T38" fmla="*/ 611 w 752"/>
                <a:gd name="T39" fmla="*/ 136 h 528"/>
                <a:gd name="T40" fmla="*/ 377 w 752"/>
                <a:gd name="T41" fmla="*/ 24 h 528"/>
                <a:gd name="T42" fmla="*/ 377 w 752"/>
                <a:gd name="T43" fmla="*/ 94 h 528"/>
                <a:gd name="T44" fmla="*/ 529 w 752"/>
                <a:gd name="T45" fmla="*/ 94 h 528"/>
                <a:gd name="T46" fmla="*/ 529 w 752"/>
                <a:gd name="T47" fmla="*/ 24 h 528"/>
                <a:gd name="T48" fmla="*/ 377 w 752"/>
                <a:gd name="T49" fmla="*/ 24 h 528"/>
                <a:gd name="T50" fmla="*/ 343 w 752"/>
                <a:gd name="T51" fmla="*/ 0 h 528"/>
                <a:gd name="T52" fmla="*/ 563 w 752"/>
                <a:gd name="T53" fmla="*/ 0 h 528"/>
                <a:gd name="T54" fmla="*/ 584 w 752"/>
                <a:gd name="T55" fmla="*/ 20 h 528"/>
                <a:gd name="T56" fmla="*/ 584 w 752"/>
                <a:gd name="T57" fmla="*/ 94 h 528"/>
                <a:gd name="T58" fmla="*/ 693 w 752"/>
                <a:gd name="T59" fmla="*/ 94 h 528"/>
                <a:gd name="T60" fmla="*/ 752 w 752"/>
                <a:gd name="T61" fmla="*/ 149 h 528"/>
                <a:gd name="T62" fmla="*/ 752 w 752"/>
                <a:gd name="T63" fmla="*/ 474 h 528"/>
                <a:gd name="T64" fmla="*/ 693 w 752"/>
                <a:gd name="T65" fmla="*/ 528 h 528"/>
                <a:gd name="T66" fmla="*/ 60 w 752"/>
                <a:gd name="T67" fmla="*/ 528 h 528"/>
                <a:gd name="T68" fmla="*/ 0 w 752"/>
                <a:gd name="T69" fmla="*/ 474 h 528"/>
                <a:gd name="T70" fmla="*/ 0 w 752"/>
                <a:gd name="T71" fmla="*/ 149 h 528"/>
                <a:gd name="T72" fmla="*/ 60 w 752"/>
                <a:gd name="T73" fmla="*/ 94 h 528"/>
                <a:gd name="T74" fmla="*/ 73 w 752"/>
                <a:gd name="T75" fmla="*/ 94 h 528"/>
                <a:gd name="T76" fmla="*/ 73 w 752"/>
                <a:gd name="T77" fmla="*/ 68 h 528"/>
                <a:gd name="T78" fmla="*/ 84 w 752"/>
                <a:gd name="T79" fmla="*/ 58 h 528"/>
                <a:gd name="T80" fmla="*/ 193 w 752"/>
                <a:gd name="T81" fmla="*/ 58 h 528"/>
                <a:gd name="T82" fmla="*/ 204 w 752"/>
                <a:gd name="T83" fmla="*/ 68 h 528"/>
                <a:gd name="T84" fmla="*/ 204 w 752"/>
                <a:gd name="T85" fmla="*/ 94 h 528"/>
                <a:gd name="T86" fmla="*/ 322 w 752"/>
                <a:gd name="T87" fmla="*/ 94 h 528"/>
                <a:gd name="T88" fmla="*/ 322 w 752"/>
                <a:gd name="T89" fmla="*/ 20 h 528"/>
                <a:gd name="T90" fmla="*/ 343 w 752"/>
                <a:gd name="T91" fmla="*/ 0 h 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752" h="528">
                  <a:moveTo>
                    <a:pt x="453" y="221"/>
                  </a:moveTo>
                  <a:cubicBezTo>
                    <a:pt x="517" y="221"/>
                    <a:pt x="569" y="268"/>
                    <a:pt x="569" y="327"/>
                  </a:cubicBezTo>
                  <a:cubicBezTo>
                    <a:pt x="569" y="385"/>
                    <a:pt x="517" y="432"/>
                    <a:pt x="453" y="432"/>
                  </a:cubicBezTo>
                  <a:cubicBezTo>
                    <a:pt x="389" y="432"/>
                    <a:pt x="337" y="385"/>
                    <a:pt x="337" y="327"/>
                  </a:cubicBezTo>
                  <a:cubicBezTo>
                    <a:pt x="337" y="268"/>
                    <a:pt x="389" y="221"/>
                    <a:pt x="453" y="221"/>
                  </a:cubicBezTo>
                  <a:close/>
                  <a:moveTo>
                    <a:pt x="453" y="179"/>
                  </a:moveTo>
                  <a:cubicBezTo>
                    <a:pt x="364" y="179"/>
                    <a:pt x="292" y="245"/>
                    <a:pt x="292" y="327"/>
                  </a:cubicBezTo>
                  <a:cubicBezTo>
                    <a:pt x="292" y="408"/>
                    <a:pt x="364" y="474"/>
                    <a:pt x="453" y="474"/>
                  </a:cubicBezTo>
                  <a:cubicBezTo>
                    <a:pt x="542" y="474"/>
                    <a:pt x="614" y="408"/>
                    <a:pt x="614" y="327"/>
                  </a:cubicBezTo>
                  <a:cubicBezTo>
                    <a:pt x="614" y="245"/>
                    <a:pt x="542" y="179"/>
                    <a:pt x="453" y="179"/>
                  </a:cubicBezTo>
                  <a:close/>
                  <a:moveTo>
                    <a:pt x="263" y="146"/>
                  </a:moveTo>
                  <a:lnTo>
                    <a:pt x="263" y="180"/>
                  </a:lnTo>
                  <a:lnTo>
                    <a:pt x="314" y="180"/>
                  </a:lnTo>
                  <a:lnTo>
                    <a:pt x="314" y="146"/>
                  </a:lnTo>
                  <a:lnTo>
                    <a:pt x="263" y="146"/>
                  </a:lnTo>
                  <a:close/>
                  <a:moveTo>
                    <a:pt x="611" y="136"/>
                  </a:moveTo>
                  <a:lnTo>
                    <a:pt x="611" y="180"/>
                  </a:lnTo>
                  <a:lnTo>
                    <a:pt x="709" y="180"/>
                  </a:lnTo>
                  <a:lnTo>
                    <a:pt x="709" y="136"/>
                  </a:lnTo>
                  <a:lnTo>
                    <a:pt x="611" y="136"/>
                  </a:lnTo>
                  <a:close/>
                  <a:moveTo>
                    <a:pt x="377" y="24"/>
                  </a:moveTo>
                  <a:lnTo>
                    <a:pt x="377" y="94"/>
                  </a:lnTo>
                  <a:lnTo>
                    <a:pt x="529" y="94"/>
                  </a:lnTo>
                  <a:lnTo>
                    <a:pt x="529" y="24"/>
                  </a:lnTo>
                  <a:lnTo>
                    <a:pt x="377" y="24"/>
                  </a:lnTo>
                  <a:close/>
                  <a:moveTo>
                    <a:pt x="343" y="0"/>
                  </a:moveTo>
                  <a:lnTo>
                    <a:pt x="563" y="0"/>
                  </a:lnTo>
                  <a:cubicBezTo>
                    <a:pt x="575" y="0"/>
                    <a:pt x="584" y="9"/>
                    <a:pt x="584" y="20"/>
                  </a:cubicBezTo>
                  <a:lnTo>
                    <a:pt x="584" y="94"/>
                  </a:lnTo>
                  <a:lnTo>
                    <a:pt x="693" y="94"/>
                  </a:lnTo>
                  <a:cubicBezTo>
                    <a:pt x="726" y="94"/>
                    <a:pt x="752" y="118"/>
                    <a:pt x="752" y="149"/>
                  </a:cubicBezTo>
                  <a:lnTo>
                    <a:pt x="752" y="474"/>
                  </a:lnTo>
                  <a:cubicBezTo>
                    <a:pt x="752" y="504"/>
                    <a:pt x="726" y="528"/>
                    <a:pt x="693" y="528"/>
                  </a:cubicBezTo>
                  <a:lnTo>
                    <a:pt x="60" y="528"/>
                  </a:lnTo>
                  <a:cubicBezTo>
                    <a:pt x="27" y="528"/>
                    <a:pt x="0" y="504"/>
                    <a:pt x="0" y="474"/>
                  </a:cubicBezTo>
                  <a:lnTo>
                    <a:pt x="0" y="149"/>
                  </a:lnTo>
                  <a:cubicBezTo>
                    <a:pt x="0" y="118"/>
                    <a:pt x="27" y="94"/>
                    <a:pt x="60" y="94"/>
                  </a:cubicBezTo>
                  <a:lnTo>
                    <a:pt x="73" y="94"/>
                  </a:lnTo>
                  <a:lnTo>
                    <a:pt x="73" y="68"/>
                  </a:lnTo>
                  <a:cubicBezTo>
                    <a:pt x="73" y="63"/>
                    <a:pt x="78" y="58"/>
                    <a:pt x="84" y="58"/>
                  </a:cubicBezTo>
                  <a:lnTo>
                    <a:pt x="193" y="58"/>
                  </a:lnTo>
                  <a:cubicBezTo>
                    <a:pt x="199" y="58"/>
                    <a:pt x="204" y="63"/>
                    <a:pt x="204" y="68"/>
                  </a:cubicBezTo>
                  <a:lnTo>
                    <a:pt x="204" y="94"/>
                  </a:lnTo>
                  <a:lnTo>
                    <a:pt x="322" y="94"/>
                  </a:lnTo>
                  <a:lnTo>
                    <a:pt x="322" y="20"/>
                  </a:lnTo>
                  <a:cubicBezTo>
                    <a:pt x="322" y="9"/>
                    <a:pt x="331" y="0"/>
                    <a:pt x="343" y="0"/>
                  </a:cubicBezTo>
                  <a:close/>
                </a:path>
              </a:pathLst>
            </a:custGeom>
            <a:solidFill>
              <a:srgbClr val="3F537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243840" tIns="121920" rIns="243840" bIns="121920" numCol="1" anchor="t" anchorCtr="0" compatLnSpc="1">
              <a:prstTxWarp prst="textNoShape">
                <a:avLst/>
              </a:prstTxWarp>
            </a:bodyPr>
            <a:lstStyle/>
            <a:p>
              <a:endParaRPr lang="en-GB" sz="4800"/>
            </a:p>
          </p:txBody>
        </p:sp>
      </p:grpSp>
      <p:sp>
        <p:nvSpPr>
          <p:cNvPr id="124" name="Google Shape;190;p12">
            <a:extLst>
              <a:ext uri="{FF2B5EF4-FFF2-40B4-BE49-F238E27FC236}">
                <a16:creationId xmlns:a16="http://schemas.microsoft.com/office/drawing/2014/main" id="{ACE55FBF-8C80-5508-2F76-4679EE13A197}"/>
              </a:ext>
            </a:extLst>
          </p:cNvPr>
          <p:cNvSpPr txBox="1">
            <a:spLocks/>
          </p:cNvSpPr>
          <p:nvPr/>
        </p:nvSpPr>
        <p:spPr>
          <a:xfrm>
            <a:off x="1020679" y="717561"/>
            <a:ext cx="20314464" cy="8073223"/>
          </a:xfrm>
          <a:prstGeom prst="rect">
            <a:avLst/>
          </a:prstGeom>
        </p:spPr>
        <p:txBody>
          <a:bodyPr spcFirstLastPara="1" vert="horz" wrap="square" lIns="243800" tIns="243800" rIns="243800" bIns="243800" rtlCol="0" anchor="t" anchorCtr="0">
            <a:noAutofit/>
          </a:bodyPr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5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Clr>
                <a:schemeClr val="dk1"/>
              </a:buClr>
              <a:buSzPts val="1100"/>
              <a:buFont typeface="Arial" panose="020B0604020202020204" pitchFamily="34" charset="0"/>
              <a:buNone/>
            </a:pPr>
            <a:r>
              <a:rPr lang="es-ES" sz="5400" b="1" noProof="1">
                <a:solidFill>
                  <a:schemeClr val="accent5">
                    <a:lumMod val="50000"/>
                  </a:schemeClr>
                </a:solidFill>
                <a:cs typeface="Rubik"/>
              </a:rPr>
              <a:t>SCIENTIFIC PURPOSE</a:t>
            </a:r>
          </a:p>
          <a:p>
            <a:pPr marL="0" indent="0" algn="just">
              <a:buClr>
                <a:schemeClr val="dk1"/>
              </a:buClr>
              <a:buSzPts val="1100"/>
              <a:buFont typeface="Arial" panose="020B0604020202020204" pitchFamily="34" charset="0"/>
              <a:buNone/>
            </a:pPr>
            <a:endParaRPr lang="es-ES" sz="4400" noProof="1">
              <a:solidFill>
                <a:schemeClr val="accent5">
                  <a:lumMod val="50000"/>
                </a:schemeClr>
              </a:solidFill>
              <a:cs typeface="Rubik"/>
            </a:endParaRPr>
          </a:p>
          <a:p>
            <a:pPr marL="0" indent="0" algn="just">
              <a:buClr>
                <a:schemeClr val="dk1"/>
              </a:buClr>
              <a:buSzPts val="1100"/>
              <a:buFont typeface="Arial" panose="020B0604020202020204" pitchFamily="34" charset="0"/>
              <a:buNone/>
            </a:pPr>
            <a:r>
              <a:rPr lang="es-ES" sz="4400" noProof="1">
                <a:solidFill>
                  <a:schemeClr val="accent5">
                    <a:lumMod val="50000"/>
                  </a:schemeClr>
                </a:solidFill>
                <a:cs typeface="Rubik"/>
              </a:rPr>
              <a:t>Analysing the process of knowledge management at the IAC as a paradigmatic case of excellence R&amp;D centres in the Canary Islands.</a:t>
            </a:r>
          </a:p>
        </p:txBody>
      </p:sp>
      <p:sp>
        <p:nvSpPr>
          <p:cNvPr id="125" name="CuadroTexto 124">
            <a:extLst>
              <a:ext uri="{FF2B5EF4-FFF2-40B4-BE49-F238E27FC236}">
                <a16:creationId xmlns:a16="http://schemas.microsoft.com/office/drawing/2014/main" id="{1C741834-481E-C7CB-D7EB-E0A2B715F278}"/>
              </a:ext>
            </a:extLst>
          </p:cNvPr>
          <p:cNvSpPr txBox="1"/>
          <p:nvPr/>
        </p:nvSpPr>
        <p:spPr>
          <a:xfrm>
            <a:off x="2603991" y="10983925"/>
            <a:ext cx="348394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How to manage knowledge, human and social capital</a:t>
            </a:r>
          </a:p>
        </p:txBody>
      </p:sp>
      <p:sp>
        <p:nvSpPr>
          <p:cNvPr id="126" name="CuadroTexto 125">
            <a:extLst>
              <a:ext uri="{FF2B5EF4-FFF2-40B4-BE49-F238E27FC236}">
                <a16:creationId xmlns:a16="http://schemas.microsoft.com/office/drawing/2014/main" id="{0252B9C3-AAB3-CD40-7D40-B0EF7BFEF08E}"/>
              </a:ext>
            </a:extLst>
          </p:cNvPr>
          <p:cNvSpPr txBox="1"/>
          <p:nvPr/>
        </p:nvSpPr>
        <p:spPr>
          <a:xfrm>
            <a:off x="7552759" y="10983925"/>
            <a:ext cx="348394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Managerial skills and human resources management practices</a:t>
            </a:r>
          </a:p>
        </p:txBody>
      </p:sp>
      <p:sp>
        <p:nvSpPr>
          <p:cNvPr id="127" name="CuadroTexto 126">
            <a:extLst>
              <a:ext uri="{FF2B5EF4-FFF2-40B4-BE49-F238E27FC236}">
                <a16:creationId xmlns:a16="http://schemas.microsoft.com/office/drawing/2014/main" id="{D3DFFCC6-D976-2D13-AAFD-3DDA5C73AC34}"/>
              </a:ext>
            </a:extLst>
          </p:cNvPr>
          <p:cNvSpPr txBox="1"/>
          <p:nvPr/>
        </p:nvSpPr>
        <p:spPr>
          <a:xfrm>
            <a:off x="17870940" y="10932040"/>
            <a:ext cx="267651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IAC as paradigmatic case </a:t>
            </a:r>
          </a:p>
        </p:txBody>
      </p:sp>
      <p:sp>
        <p:nvSpPr>
          <p:cNvPr id="128" name="CuadroTexto 127">
            <a:extLst>
              <a:ext uri="{FF2B5EF4-FFF2-40B4-BE49-F238E27FC236}">
                <a16:creationId xmlns:a16="http://schemas.microsoft.com/office/drawing/2014/main" id="{C9D4719D-8E84-B72C-72FE-DCED12C2ECB2}"/>
              </a:ext>
            </a:extLst>
          </p:cNvPr>
          <p:cNvSpPr txBox="1"/>
          <p:nvPr/>
        </p:nvSpPr>
        <p:spPr>
          <a:xfrm>
            <a:off x="12555511" y="10954923"/>
            <a:ext cx="282563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IAC as an excellence R&amp;D centre</a:t>
            </a:r>
          </a:p>
          <a:p>
            <a:pPr algn="ctr"/>
            <a:endParaRPr lang="en-GB" sz="2800" dirty="0"/>
          </a:p>
        </p:txBody>
      </p:sp>
      <p:sp>
        <p:nvSpPr>
          <p:cNvPr id="129" name="Rectángulo 128">
            <a:extLst>
              <a:ext uri="{FF2B5EF4-FFF2-40B4-BE49-F238E27FC236}">
                <a16:creationId xmlns:a16="http://schemas.microsoft.com/office/drawing/2014/main" id="{B07CEFF1-3A76-12E3-C458-221C6F08A2D8}"/>
              </a:ext>
            </a:extLst>
          </p:cNvPr>
          <p:cNvSpPr/>
          <p:nvPr/>
        </p:nvSpPr>
        <p:spPr>
          <a:xfrm>
            <a:off x="1270226" y="2058085"/>
            <a:ext cx="6632803" cy="129944"/>
          </a:xfrm>
          <a:prstGeom prst="rect">
            <a:avLst/>
          </a:prstGeom>
          <a:solidFill>
            <a:srgbClr val="FFA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6703019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Light Bulb Icon Vector Light Bulb Ideas Symbol Illustration, Black ...">
            <a:extLst>
              <a:ext uri="{FF2B5EF4-FFF2-40B4-BE49-F238E27FC236}">
                <a16:creationId xmlns:a16="http://schemas.microsoft.com/office/drawing/2014/main" id="{AA26DD7E-02EC-5875-2B04-7FEF2FD21A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93717" y="3592040"/>
            <a:ext cx="1312973" cy="1312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Light Bulb Icon Vector Light Bulb Ideas Symbol Illustration, Black ...">
            <a:extLst>
              <a:ext uri="{FF2B5EF4-FFF2-40B4-BE49-F238E27FC236}">
                <a16:creationId xmlns:a16="http://schemas.microsoft.com/office/drawing/2014/main" id="{050C22E0-7532-05FE-7DAC-6E26D1AFC3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71027" y="6701678"/>
            <a:ext cx="1312973" cy="1312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Light Bulb Icon Vector Light Bulb Ideas Symbol Illustration, Black ...">
            <a:extLst>
              <a:ext uri="{FF2B5EF4-FFF2-40B4-BE49-F238E27FC236}">
                <a16:creationId xmlns:a16="http://schemas.microsoft.com/office/drawing/2014/main" id="{6553FFD7-DDB7-7EFE-1B98-6AFC348588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1180" y="6330245"/>
            <a:ext cx="1394177" cy="1394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Light Bulb Icon Vector Light Bulb Ideas Symbol Illustration, Black ...">
            <a:extLst>
              <a:ext uri="{FF2B5EF4-FFF2-40B4-BE49-F238E27FC236}">
                <a16:creationId xmlns:a16="http://schemas.microsoft.com/office/drawing/2014/main" id="{D8E9B777-B96F-CE38-ECC4-13BE8D7765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0292" y="3385237"/>
            <a:ext cx="1394177" cy="1394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fondo_pag.png" descr="fondo_pag.png">
            <a:extLst>
              <a:ext uri="{FF2B5EF4-FFF2-40B4-BE49-F238E27FC236}">
                <a16:creationId xmlns:a16="http://schemas.microsoft.com/office/drawing/2014/main" id="{96D3CC56-57B8-F514-3F22-FA01CA0A536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90538" r="93130"/>
          <a:stretch/>
        </p:blipFill>
        <p:spPr>
          <a:xfrm>
            <a:off x="23466951" y="12768762"/>
            <a:ext cx="917049" cy="947238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A6791C20-F53F-A702-7AD9-451AC007A9D8}"/>
              </a:ext>
            </a:extLst>
          </p:cNvPr>
          <p:cNvSpPr/>
          <p:nvPr/>
        </p:nvSpPr>
        <p:spPr>
          <a:xfrm>
            <a:off x="22428648" y="12768762"/>
            <a:ext cx="930138" cy="947238"/>
          </a:xfrm>
          <a:prstGeom prst="rect">
            <a:avLst/>
          </a:prstGeom>
          <a:solidFill>
            <a:srgbClr val="0065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Número de diapositiva">
            <a:extLst>
              <a:ext uri="{FF2B5EF4-FFF2-40B4-BE49-F238E27FC236}">
                <a16:creationId xmlns:a16="http://schemas.microsoft.com/office/drawing/2014/main" id="{8F0C4BB8-5B72-6FED-5D30-421587D6A1AC}"/>
              </a:ext>
            </a:extLst>
          </p:cNvPr>
          <p:cNvSpPr txBox="1">
            <a:spLocks/>
          </p:cNvSpPr>
          <p:nvPr/>
        </p:nvSpPr>
        <p:spPr>
          <a:xfrm>
            <a:off x="22428648" y="12768762"/>
            <a:ext cx="930138" cy="947238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marL="0" algn="r" defTabSz="914400" rtl="0" eaLnBrk="1" latinLnBrk="0" hangingPunct="1"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lang="es-ES" sz="3200" b="0" i="0" u="none" strike="noStrike" kern="1200" cap="none" spc="0" normalizeH="0" baseline="0" noProof="0" smtClean="0">
                <a:ln>
                  <a:noFill/>
                </a:ln>
                <a:solidFill>
                  <a:srgbClr val="FFA100"/>
                </a:solidFill>
                <a:effectLst/>
                <a:uLnTx/>
                <a:uFillTx/>
                <a:latin typeface="Rubik" pitchFamily="2" charset="-79"/>
                <a:ea typeface="+mn-ea"/>
                <a:cs typeface="Rubik" pitchFamily="2" charset="-79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s-ES" sz="3200" b="0" i="0" u="none" strike="noStrike" kern="1200" cap="none" spc="0" normalizeH="0" baseline="0" noProof="0">
              <a:ln>
                <a:noFill/>
              </a:ln>
              <a:solidFill>
                <a:srgbClr val="FFA100"/>
              </a:solidFill>
              <a:effectLst/>
              <a:uLnTx/>
              <a:uFillTx/>
              <a:latin typeface="Rubik" pitchFamily="2" charset="-79"/>
              <a:ea typeface="+mn-ea"/>
              <a:cs typeface="Rubik" pitchFamily="2" charset="-79"/>
            </a:endParaRPr>
          </a:p>
        </p:txBody>
      </p:sp>
      <p:graphicFrame>
        <p:nvGraphicFramePr>
          <p:cNvPr id="14" name="Gráfico 13">
            <a:extLst>
              <a:ext uri="{FF2B5EF4-FFF2-40B4-BE49-F238E27FC236}">
                <a16:creationId xmlns:a16="http://schemas.microsoft.com/office/drawing/2014/main" id="{710415B1-0702-8A7A-4552-37ECA3C37C7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1225939"/>
              </p:ext>
            </p:extLst>
          </p:nvPr>
        </p:nvGraphicFramePr>
        <p:xfrm>
          <a:off x="7906027" y="2039126"/>
          <a:ext cx="7262242" cy="107296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1" name="Rectángulo 10">
            <a:extLst>
              <a:ext uri="{FF2B5EF4-FFF2-40B4-BE49-F238E27FC236}">
                <a16:creationId xmlns:a16="http://schemas.microsoft.com/office/drawing/2014/main" id="{5845E37A-02C5-1669-BE25-3819DE393B79}"/>
              </a:ext>
            </a:extLst>
          </p:cNvPr>
          <p:cNvSpPr/>
          <p:nvPr/>
        </p:nvSpPr>
        <p:spPr>
          <a:xfrm>
            <a:off x="830896" y="1847409"/>
            <a:ext cx="6058088" cy="191717"/>
          </a:xfrm>
          <a:prstGeom prst="rect">
            <a:avLst/>
          </a:prstGeom>
          <a:solidFill>
            <a:srgbClr val="FFA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Google Shape;563;p37">
            <a:extLst>
              <a:ext uri="{FF2B5EF4-FFF2-40B4-BE49-F238E27FC236}">
                <a16:creationId xmlns:a16="http://schemas.microsoft.com/office/drawing/2014/main" id="{EA455CFE-E86A-59DF-1775-B8B285F3F498}"/>
              </a:ext>
            </a:extLst>
          </p:cNvPr>
          <p:cNvSpPr txBox="1">
            <a:spLocks/>
          </p:cNvSpPr>
          <p:nvPr/>
        </p:nvSpPr>
        <p:spPr>
          <a:xfrm>
            <a:off x="695919" y="417957"/>
            <a:ext cx="14022400" cy="2043200"/>
          </a:xfrm>
          <a:prstGeom prst="rect">
            <a:avLst/>
          </a:prstGeom>
        </p:spPr>
        <p:txBody>
          <a:bodyPr spcFirstLastPara="1" vert="horz" wrap="square" lIns="243800" tIns="243800" rIns="243800" bIns="243800" rtlCol="0" anchor="ctr" anchorCtr="0">
            <a:noAutofit/>
          </a:bodyPr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1828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400" b="1" i="0" u="none" strike="noStrike" kern="1200" cap="none" spc="0" normalizeH="0" baseline="0" noProof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SATISFACTION</a:t>
            </a:r>
            <a:endParaRPr kumimoji="0" lang="es-ES" sz="4400" b="0" i="0" u="none" strike="noStrike" kern="1200" cap="none" spc="0" normalizeH="0" baseline="0" noProof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j-ea"/>
              <a:cs typeface="+mj-cs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F31D2F40-7B3E-BDCA-F44F-6A65090B60EF}"/>
              </a:ext>
            </a:extLst>
          </p:cNvPr>
          <p:cNvSpPr txBox="1"/>
          <p:nvPr/>
        </p:nvSpPr>
        <p:spPr>
          <a:xfrm>
            <a:off x="2027558" y="3478696"/>
            <a:ext cx="616226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/>
              <a:t>I am satisfied with my job</a:t>
            </a:r>
          </a:p>
          <a:p>
            <a:endParaRPr lang="en-US" sz="3600"/>
          </a:p>
          <a:p>
            <a:endParaRPr lang="en-US" sz="3600"/>
          </a:p>
          <a:p>
            <a:endParaRPr lang="en-US" sz="3600"/>
          </a:p>
          <a:p>
            <a:endParaRPr lang="en-US" sz="3600"/>
          </a:p>
          <a:p>
            <a:endParaRPr lang="en-US" sz="3600"/>
          </a:p>
          <a:p>
            <a:r>
              <a:rPr lang="en-US" sz="3600"/>
              <a:t>I do like my job</a:t>
            </a:r>
          </a:p>
          <a:p>
            <a:endParaRPr lang="en-US" sz="3600"/>
          </a:p>
          <a:p>
            <a:endParaRPr lang="en-US" sz="3600"/>
          </a:p>
          <a:p>
            <a:endParaRPr lang="en-US" sz="3600"/>
          </a:p>
          <a:p>
            <a:endParaRPr lang="en-US" sz="3600"/>
          </a:p>
          <a:p>
            <a:r>
              <a:rPr lang="en-US" sz="3600"/>
              <a:t>I like working at IAC</a:t>
            </a:r>
            <a:endParaRPr lang="es-ES" sz="3600"/>
          </a:p>
        </p:txBody>
      </p:sp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CBB7EAD0-F610-AE19-41CC-6C9EFCA5550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18992266"/>
              </p:ext>
            </p:extLst>
          </p:nvPr>
        </p:nvGraphicFramePr>
        <p:xfrm>
          <a:off x="16220661" y="2039126"/>
          <a:ext cx="8010939" cy="107296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4" name="CuadroTexto 3">
            <a:extLst>
              <a:ext uri="{FF2B5EF4-FFF2-40B4-BE49-F238E27FC236}">
                <a16:creationId xmlns:a16="http://schemas.microsoft.com/office/drawing/2014/main" id="{C8EA98D6-860D-0562-92B1-C73EE2F91725}"/>
              </a:ext>
            </a:extLst>
          </p:cNvPr>
          <p:cNvSpPr txBox="1"/>
          <p:nvPr/>
        </p:nvSpPr>
        <p:spPr>
          <a:xfrm>
            <a:off x="2027558" y="2292818"/>
            <a:ext cx="693272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b="1" noProof="1"/>
              <a:t>In general, …</a:t>
            </a:r>
          </a:p>
        </p:txBody>
      </p:sp>
    </p:spTree>
    <p:extLst>
      <p:ext uri="{BB962C8B-B14F-4D97-AF65-F5344CB8AC3E}">
        <p14:creationId xmlns:p14="http://schemas.microsoft.com/office/powerpoint/2010/main" val="7695941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Light Bulb Icon Vector Light Bulb Ideas Symbol Illustration, Black ...">
            <a:extLst>
              <a:ext uri="{FF2B5EF4-FFF2-40B4-BE49-F238E27FC236}">
                <a16:creationId xmlns:a16="http://schemas.microsoft.com/office/drawing/2014/main" id="{7365D836-B54A-D93E-7F7B-969C32AAB1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64608" y="10016241"/>
            <a:ext cx="1394177" cy="1394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Light Bulb Icon Vector Light Bulb Ideas Symbol Illustration, Black ...">
            <a:extLst>
              <a:ext uri="{FF2B5EF4-FFF2-40B4-BE49-F238E27FC236}">
                <a16:creationId xmlns:a16="http://schemas.microsoft.com/office/drawing/2014/main" id="{C2D1B7E3-8F3F-F2F2-4FCC-42301FB51D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31559" y="4734659"/>
            <a:ext cx="1394177" cy="1394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Light Bulb Icon Vector Light Bulb Ideas Symbol Illustration, Black ...">
            <a:extLst>
              <a:ext uri="{FF2B5EF4-FFF2-40B4-BE49-F238E27FC236}">
                <a16:creationId xmlns:a16="http://schemas.microsoft.com/office/drawing/2014/main" id="{F7552CAD-F9FB-74A1-658C-B398E99431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1697" y="2963009"/>
            <a:ext cx="1394177" cy="1394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Light Bulb Icon Vector Light Bulb Ideas Symbol Illustration, Black ...">
            <a:extLst>
              <a:ext uri="{FF2B5EF4-FFF2-40B4-BE49-F238E27FC236}">
                <a16:creationId xmlns:a16="http://schemas.microsoft.com/office/drawing/2014/main" id="{C5317742-226D-1B46-ED75-9C6447F6D0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40295" y="1036440"/>
            <a:ext cx="2623657" cy="2623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fondo_pag.png" descr="fondo_pag.png">
            <a:extLst>
              <a:ext uri="{FF2B5EF4-FFF2-40B4-BE49-F238E27FC236}">
                <a16:creationId xmlns:a16="http://schemas.microsoft.com/office/drawing/2014/main" id="{96D3CC56-57B8-F514-3F22-FA01CA0A536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90538" r="93130"/>
          <a:stretch/>
        </p:blipFill>
        <p:spPr>
          <a:xfrm>
            <a:off x="23466951" y="12768762"/>
            <a:ext cx="917049" cy="947238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A6791C20-F53F-A702-7AD9-451AC007A9D8}"/>
              </a:ext>
            </a:extLst>
          </p:cNvPr>
          <p:cNvSpPr/>
          <p:nvPr/>
        </p:nvSpPr>
        <p:spPr>
          <a:xfrm>
            <a:off x="22428648" y="12768762"/>
            <a:ext cx="930138" cy="947238"/>
          </a:xfrm>
          <a:prstGeom prst="rect">
            <a:avLst/>
          </a:prstGeom>
          <a:solidFill>
            <a:srgbClr val="0065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Número de diapositiva">
            <a:extLst>
              <a:ext uri="{FF2B5EF4-FFF2-40B4-BE49-F238E27FC236}">
                <a16:creationId xmlns:a16="http://schemas.microsoft.com/office/drawing/2014/main" id="{8F0C4BB8-5B72-6FED-5D30-421587D6A1AC}"/>
              </a:ext>
            </a:extLst>
          </p:cNvPr>
          <p:cNvSpPr txBox="1">
            <a:spLocks/>
          </p:cNvSpPr>
          <p:nvPr/>
        </p:nvSpPr>
        <p:spPr>
          <a:xfrm>
            <a:off x="22428648" y="12768762"/>
            <a:ext cx="930138" cy="947238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marL="0" algn="r" defTabSz="914400" rtl="0" eaLnBrk="1" latinLnBrk="0" hangingPunct="1"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lang="es-ES" sz="3200" b="0" i="0" u="none" strike="noStrike" kern="1200" cap="none" spc="0" normalizeH="0" baseline="0" noProof="0" smtClean="0">
                <a:ln>
                  <a:noFill/>
                </a:ln>
                <a:solidFill>
                  <a:srgbClr val="FFA100"/>
                </a:solidFill>
                <a:effectLst/>
                <a:uLnTx/>
                <a:uFillTx/>
                <a:latin typeface="Rubik" pitchFamily="2" charset="-79"/>
                <a:ea typeface="+mn-ea"/>
                <a:cs typeface="Rubik" pitchFamily="2" charset="-79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s-ES" sz="3200" b="0" i="0" u="none" strike="noStrike" kern="1200" cap="none" spc="0" normalizeH="0" baseline="0" noProof="0">
              <a:ln>
                <a:noFill/>
              </a:ln>
              <a:solidFill>
                <a:srgbClr val="FFA100"/>
              </a:solidFill>
              <a:effectLst/>
              <a:uLnTx/>
              <a:uFillTx/>
              <a:latin typeface="Rubik" pitchFamily="2" charset="-79"/>
              <a:ea typeface="+mn-ea"/>
              <a:cs typeface="Rubik" pitchFamily="2" charset="-79"/>
            </a:endParaRPr>
          </a:p>
        </p:txBody>
      </p:sp>
      <p:graphicFrame>
        <p:nvGraphicFramePr>
          <p:cNvPr id="14" name="Gráfico 13">
            <a:extLst>
              <a:ext uri="{FF2B5EF4-FFF2-40B4-BE49-F238E27FC236}">
                <a16:creationId xmlns:a16="http://schemas.microsoft.com/office/drawing/2014/main" id="{710415B1-0702-8A7A-4552-37ECA3C37C77}"/>
              </a:ext>
            </a:extLst>
          </p:cNvPr>
          <p:cNvGraphicFramePr/>
          <p:nvPr/>
        </p:nvGraphicFramePr>
        <p:xfrm>
          <a:off x="2137735" y="2030791"/>
          <a:ext cx="14690035" cy="107296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6" name="Rectángulo 5">
            <a:extLst>
              <a:ext uri="{FF2B5EF4-FFF2-40B4-BE49-F238E27FC236}">
                <a16:creationId xmlns:a16="http://schemas.microsoft.com/office/drawing/2014/main" id="{20010906-379A-270A-5E8B-4BD1C011C68D}"/>
              </a:ext>
            </a:extLst>
          </p:cNvPr>
          <p:cNvSpPr/>
          <p:nvPr/>
        </p:nvSpPr>
        <p:spPr>
          <a:xfrm>
            <a:off x="551405" y="1782210"/>
            <a:ext cx="6058088" cy="191717"/>
          </a:xfrm>
          <a:prstGeom prst="rect">
            <a:avLst/>
          </a:prstGeom>
          <a:solidFill>
            <a:srgbClr val="FFA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Google Shape;563;p37">
            <a:extLst>
              <a:ext uri="{FF2B5EF4-FFF2-40B4-BE49-F238E27FC236}">
                <a16:creationId xmlns:a16="http://schemas.microsoft.com/office/drawing/2014/main" id="{B2338746-01ED-0568-6328-286CD5AFA009}"/>
              </a:ext>
            </a:extLst>
          </p:cNvPr>
          <p:cNvSpPr txBox="1">
            <a:spLocks/>
          </p:cNvSpPr>
          <p:nvPr/>
        </p:nvSpPr>
        <p:spPr>
          <a:xfrm>
            <a:off x="357974" y="380785"/>
            <a:ext cx="14022400" cy="2043200"/>
          </a:xfrm>
          <a:prstGeom prst="rect">
            <a:avLst/>
          </a:prstGeom>
        </p:spPr>
        <p:txBody>
          <a:bodyPr spcFirstLastPara="1" vert="horz" wrap="square" lIns="243800" tIns="243800" rIns="243800" bIns="243800" rtlCol="0" anchor="ctr" anchorCtr="0">
            <a:noAutofit/>
          </a:bodyPr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1828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400" b="1" i="0" u="none" strike="noStrike" kern="1200" cap="none" spc="0" normalizeH="0" baseline="0" noProof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COMMITMENT</a:t>
            </a:r>
            <a:endParaRPr kumimoji="0" lang="es-ES" sz="4400" b="0" i="0" u="none" strike="noStrike" kern="1200" cap="none" spc="0" normalizeH="0" baseline="0" noProof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j-ea"/>
              <a:cs typeface="+mj-cs"/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2EE1B642-BD05-9C59-8017-71276E2CC264}"/>
              </a:ext>
            </a:extLst>
          </p:cNvPr>
          <p:cNvSpPr txBox="1"/>
          <p:nvPr/>
        </p:nvSpPr>
        <p:spPr>
          <a:xfrm>
            <a:off x="954157" y="3419025"/>
            <a:ext cx="7494104" cy="7294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/>
              <a:t>I would be happy to spend the rest of my career with the IAC</a:t>
            </a:r>
          </a:p>
          <a:p>
            <a:endParaRPr lang="en-US" sz="3600"/>
          </a:p>
          <a:p>
            <a:r>
              <a:rPr lang="en-US" sz="3600"/>
              <a:t>I really feel as if IAC's problems are my own</a:t>
            </a:r>
          </a:p>
          <a:p>
            <a:endParaRPr lang="en-US" sz="3600"/>
          </a:p>
          <a:p>
            <a:r>
              <a:rPr lang="en-US" sz="3600"/>
              <a:t>I feel a strong sense of "belonging" to IAC</a:t>
            </a:r>
          </a:p>
          <a:p>
            <a:endParaRPr lang="en-US" sz="3600"/>
          </a:p>
          <a:p>
            <a:r>
              <a:rPr lang="en-US" sz="3600"/>
              <a:t>I feel emotionally attached to this organization</a:t>
            </a:r>
          </a:p>
          <a:p>
            <a:endParaRPr lang="en-US" sz="3600"/>
          </a:p>
          <a:p>
            <a:r>
              <a:rPr lang="en-US" sz="3600"/>
              <a:t>I feel like part of the family at the IAC</a:t>
            </a:r>
            <a:endParaRPr lang="es-ES" sz="3600"/>
          </a:p>
        </p:txBody>
      </p:sp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C136A377-11F4-B5E8-5608-1855F2E026F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52599153"/>
              </p:ext>
            </p:extLst>
          </p:nvPr>
        </p:nvGraphicFramePr>
        <p:xfrm>
          <a:off x="16558590" y="2039126"/>
          <a:ext cx="7673009" cy="107296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2" name="CuadroTexto 11">
            <a:extLst>
              <a:ext uri="{FF2B5EF4-FFF2-40B4-BE49-F238E27FC236}">
                <a16:creationId xmlns:a16="http://schemas.microsoft.com/office/drawing/2014/main" id="{B4554549-3B85-9C3B-BFDA-3137BA28E40A}"/>
              </a:ext>
            </a:extLst>
          </p:cNvPr>
          <p:cNvSpPr txBox="1"/>
          <p:nvPr/>
        </p:nvSpPr>
        <p:spPr>
          <a:xfrm>
            <a:off x="954157" y="2480849"/>
            <a:ext cx="693272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b="1" noProof="1"/>
              <a:t>In general, …</a:t>
            </a:r>
          </a:p>
        </p:txBody>
      </p:sp>
    </p:spTree>
    <p:extLst>
      <p:ext uri="{BB962C8B-B14F-4D97-AF65-F5344CB8AC3E}">
        <p14:creationId xmlns:p14="http://schemas.microsoft.com/office/powerpoint/2010/main" val="5255475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Light Bulb Icon Vector Light Bulb Ideas Symbol Illustration, Black ...">
            <a:extLst>
              <a:ext uri="{FF2B5EF4-FFF2-40B4-BE49-F238E27FC236}">
                <a16:creationId xmlns:a16="http://schemas.microsoft.com/office/drawing/2014/main" id="{B1331C6C-1940-61F8-92A4-86CB972452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15931" y="218277"/>
            <a:ext cx="3233059" cy="3233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Light Bulb Icon Vector Light Bulb Ideas Symbol Illustration, Black ...">
            <a:extLst>
              <a:ext uri="{FF2B5EF4-FFF2-40B4-BE49-F238E27FC236}">
                <a16:creationId xmlns:a16="http://schemas.microsoft.com/office/drawing/2014/main" id="{60F391CA-8F39-E8FD-A76F-7163F4B859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85359" y="10232360"/>
            <a:ext cx="1394177" cy="1394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Light Bulb Icon Vector Light Bulb Ideas Symbol Illustration, Black ...">
            <a:extLst>
              <a:ext uri="{FF2B5EF4-FFF2-40B4-BE49-F238E27FC236}">
                <a16:creationId xmlns:a16="http://schemas.microsoft.com/office/drawing/2014/main" id="{29378F1D-F52E-4CA6-7714-68849A3591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26794" y="9090136"/>
            <a:ext cx="1394177" cy="1394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Light Bulb Icon Vector Light Bulb Ideas Symbol Illustration, Black ...">
            <a:extLst>
              <a:ext uri="{FF2B5EF4-FFF2-40B4-BE49-F238E27FC236}">
                <a16:creationId xmlns:a16="http://schemas.microsoft.com/office/drawing/2014/main" id="{718D8B15-B45B-DC61-2053-ADAF43737C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40961" y="6053371"/>
            <a:ext cx="1394177" cy="1394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Light Bulb Icon Vector Light Bulb Ideas Symbol Illustration, Black ...">
            <a:extLst>
              <a:ext uri="{FF2B5EF4-FFF2-40B4-BE49-F238E27FC236}">
                <a16:creationId xmlns:a16="http://schemas.microsoft.com/office/drawing/2014/main" id="{26241DB5-E579-DB95-264C-341837F092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82448" y="5013668"/>
            <a:ext cx="1394177" cy="1394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Light Bulb Icon Vector Light Bulb Ideas Symbol Illustration, Black ...">
            <a:extLst>
              <a:ext uri="{FF2B5EF4-FFF2-40B4-BE49-F238E27FC236}">
                <a16:creationId xmlns:a16="http://schemas.microsoft.com/office/drawing/2014/main" id="{1105AC1E-5DB9-DEE2-FB04-44D3D7DCCF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28860" y="4076194"/>
            <a:ext cx="1394177" cy="1394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Light Bulb Icon Vector Light Bulb Ideas Symbol Illustration, Black ...">
            <a:extLst>
              <a:ext uri="{FF2B5EF4-FFF2-40B4-BE49-F238E27FC236}">
                <a16:creationId xmlns:a16="http://schemas.microsoft.com/office/drawing/2014/main" id="{22A4DF81-6B84-0A08-D27E-53CEAF2F50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95810" y="2976600"/>
            <a:ext cx="1394177" cy="1394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Light Bulb Icon Vector Light Bulb Ideas Symbol Illustration, Black ...">
            <a:extLst>
              <a:ext uri="{FF2B5EF4-FFF2-40B4-BE49-F238E27FC236}">
                <a16:creationId xmlns:a16="http://schemas.microsoft.com/office/drawing/2014/main" id="{FD3405FA-A6A0-8059-50A2-A23C8B6E6E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36264" y="1988368"/>
            <a:ext cx="1394177" cy="1394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fondo_pag.png" descr="fondo_pag.png">
            <a:extLst>
              <a:ext uri="{FF2B5EF4-FFF2-40B4-BE49-F238E27FC236}">
                <a16:creationId xmlns:a16="http://schemas.microsoft.com/office/drawing/2014/main" id="{96D3CC56-57B8-F514-3F22-FA01CA0A536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90538" r="93130"/>
          <a:stretch/>
        </p:blipFill>
        <p:spPr>
          <a:xfrm>
            <a:off x="23466951" y="12768762"/>
            <a:ext cx="917049" cy="947238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A6791C20-F53F-A702-7AD9-451AC007A9D8}"/>
              </a:ext>
            </a:extLst>
          </p:cNvPr>
          <p:cNvSpPr/>
          <p:nvPr/>
        </p:nvSpPr>
        <p:spPr>
          <a:xfrm>
            <a:off x="22428648" y="12768762"/>
            <a:ext cx="930138" cy="947238"/>
          </a:xfrm>
          <a:prstGeom prst="rect">
            <a:avLst/>
          </a:prstGeom>
          <a:solidFill>
            <a:srgbClr val="0065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Número de diapositiva">
            <a:extLst>
              <a:ext uri="{FF2B5EF4-FFF2-40B4-BE49-F238E27FC236}">
                <a16:creationId xmlns:a16="http://schemas.microsoft.com/office/drawing/2014/main" id="{8F0C4BB8-5B72-6FED-5D30-421587D6A1AC}"/>
              </a:ext>
            </a:extLst>
          </p:cNvPr>
          <p:cNvSpPr txBox="1">
            <a:spLocks/>
          </p:cNvSpPr>
          <p:nvPr/>
        </p:nvSpPr>
        <p:spPr>
          <a:xfrm>
            <a:off x="22428648" y="12768762"/>
            <a:ext cx="930138" cy="947238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marL="0" algn="r" defTabSz="914400" rtl="0" eaLnBrk="1" latinLnBrk="0" hangingPunct="1"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lang="es-ES" sz="3200" b="0" i="0" u="none" strike="noStrike" kern="1200" cap="none" spc="0" normalizeH="0" baseline="0" noProof="0" smtClean="0">
                <a:ln>
                  <a:noFill/>
                </a:ln>
                <a:solidFill>
                  <a:srgbClr val="FFA100"/>
                </a:solidFill>
                <a:effectLst/>
                <a:uLnTx/>
                <a:uFillTx/>
                <a:latin typeface="Rubik" pitchFamily="2" charset="-79"/>
                <a:ea typeface="+mn-ea"/>
                <a:cs typeface="Rubik" pitchFamily="2" charset="-79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s-ES" sz="3200" b="0" i="0" u="none" strike="noStrike" kern="1200" cap="none" spc="0" normalizeH="0" baseline="0" noProof="0">
              <a:ln>
                <a:noFill/>
              </a:ln>
              <a:solidFill>
                <a:srgbClr val="FFA100"/>
              </a:solidFill>
              <a:effectLst/>
              <a:uLnTx/>
              <a:uFillTx/>
              <a:latin typeface="Rubik" pitchFamily="2" charset="-79"/>
              <a:ea typeface="+mn-ea"/>
              <a:cs typeface="Rubik" pitchFamily="2" charset="-79"/>
            </a:endParaRPr>
          </a:p>
        </p:txBody>
      </p:sp>
      <p:graphicFrame>
        <p:nvGraphicFramePr>
          <p:cNvPr id="14" name="Gráfico 13">
            <a:extLst>
              <a:ext uri="{FF2B5EF4-FFF2-40B4-BE49-F238E27FC236}">
                <a16:creationId xmlns:a16="http://schemas.microsoft.com/office/drawing/2014/main" id="{710415B1-0702-8A7A-4552-37ECA3C37C77}"/>
              </a:ext>
            </a:extLst>
          </p:cNvPr>
          <p:cNvGraphicFramePr/>
          <p:nvPr/>
        </p:nvGraphicFramePr>
        <p:xfrm>
          <a:off x="8909849" y="2039126"/>
          <a:ext cx="7305785" cy="107296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6" name="CuadroTexto 5">
            <a:extLst>
              <a:ext uri="{FF2B5EF4-FFF2-40B4-BE49-F238E27FC236}">
                <a16:creationId xmlns:a16="http://schemas.microsoft.com/office/drawing/2014/main" id="{4C0434C5-054F-B4AD-B09E-F5939D0FACD5}"/>
              </a:ext>
            </a:extLst>
          </p:cNvPr>
          <p:cNvSpPr txBox="1"/>
          <p:nvPr/>
        </p:nvSpPr>
        <p:spPr>
          <a:xfrm>
            <a:off x="10726442" y="1511642"/>
            <a:ext cx="37664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b="1"/>
              <a:t>POSITION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62D57E4C-A20F-6E0B-088C-766C723F6559}"/>
              </a:ext>
            </a:extLst>
          </p:cNvPr>
          <p:cNvSpPr/>
          <p:nvPr/>
        </p:nvSpPr>
        <p:spPr>
          <a:xfrm>
            <a:off x="778142" y="1375825"/>
            <a:ext cx="6058088" cy="191717"/>
          </a:xfrm>
          <a:prstGeom prst="rect">
            <a:avLst/>
          </a:prstGeom>
          <a:solidFill>
            <a:srgbClr val="FFA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Google Shape;563;p37">
            <a:extLst>
              <a:ext uri="{FF2B5EF4-FFF2-40B4-BE49-F238E27FC236}">
                <a16:creationId xmlns:a16="http://schemas.microsoft.com/office/drawing/2014/main" id="{654D04F6-045E-B343-BC32-6D3E1783FFA6}"/>
              </a:ext>
            </a:extLst>
          </p:cNvPr>
          <p:cNvSpPr txBox="1">
            <a:spLocks/>
          </p:cNvSpPr>
          <p:nvPr/>
        </p:nvSpPr>
        <p:spPr>
          <a:xfrm>
            <a:off x="551405" y="-4074"/>
            <a:ext cx="14022400" cy="2043200"/>
          </a:xfrm>
          <a:prstGeom prst="rect">
            <a:avLst/>
          </a:prstGeom>
        </p:spPr>
        <p:txBody>
          <a:bodyPr spcFirstLastPara="1" vert="horz" wrap="square" lIns="243800" tIns="243800" rIns="243800" bIns="243800" rtlCol="0" anchor="ctr" anchorCtr="0">
            <a:noAutofit/>
          </a:bodyPr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1828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400" b="1" i="0" u="none" strike="noStrike" kern="1200" cap="none" spc="0" normalizeH="0" baseline="0" noProof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ENGAGEMENT</a:t>
            </a:r>
            <a:endParaRPr kumimoji="0" lang="es-ES" sz="4400" b="0" i="0" u="none" strike="noStrike" kern="1200" cap="none" spc="0" normalizeH="0" baseline="0" noProof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j-ea"/>
              <a:cs typeface="+mj-cs"/>
            </a:endParaRP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509EF486-1718-CA36-63D5-741E52907FE0}"/>
              </a:ext>
            </a:extLst>
          </p:cNvPr>
          <p:cNvSpPr txBox="1"/>
          <p:nvPr/>
        </p:nvSpPr>
        <p:spPr>
          <a:xfrm>
            <a:off x="1399999" y="2415220"/>
            <a:ext cx="8823412" cy="89870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/>
              <a:t>I feel bursting with energy</a:t>
            </a:r>
          </a:p>
          <a:p>
            <a:endParaRPr lang="en-US" sz="3400"/>
          </a:p>
          <a:p>
            <a:r>
              <a:rPr lang="en-US" sz="3400"/>
              <a:t>I feel strong and  vigorous</a:t>
            </a:r>
          </a:p>
          <a:p>
            <a:endParaRPr lang="en-US" sz="3400"/>
          </a:p>
          <a:p>
            <a:r>
              <a:rPr lang="en-US" sz="3400"/>
              <a:t>in the morning, I feel like going to work</a:t>
            </a:r>
          </a:p>
          <a:p>
            <a:endParaRPr lang="en-US" sz="3400"/>
          </a:p>
          <a:p>
            <a:r>
              <a:rPr lang="en-US" sz="3400"/>
              <a:t>I am enthusiastic about my job</a:t>
            </a:r>
          </a:p>
          <a:p>
            <a:endParaRPr lang="en-US" sz="3400"/>
          </a:p>
          <a:p>
            <a:r>
              <a:rPr lang="en-US" sz="3400"/>
              <a:t>my job inspires me</a:t>
            </a:r>
          </a:p>
          <a:p>
            <a:endParaRPr lang="en-US" sz="3400"/>
          </a:p>
          <a:p>
            <a:r>
              <a:rPr lang="en-US" sz="3400"/>
              <a:t>I am proud of the work that I do</a:t>
            </a:r>
          </a:p>
          <a:p>
            <a:endParaRPr lang="en-US" sz="3400"/>
          </a:p>
          <a:p>
            <a:r>
              <a:rPr lang="en-US" sz="3400"/>
              <a:t>I feel happy when I am working intensively</a:t>
            </a:r>
          </a:p>
          <a:p>
            <a:endParaRPr lang="en-US" sz="3400"/>
          </a:p>
          <a:p>
            <a:r>
              <a:rPr lang="en-US" sz="3400"/>
              <a:t>I am immersed in  my work</a:t>
            </a:r>
          </a:p>
          <a:p>
            <a:endParaRPr lang="en-US" sz="3400"/>
          </a:p>
          <a:p>
            <a:r>
              <a:rPr lang="en-US" sz="3400"/>
              <a:t>I get carried away when I am working</a:t>
            </a:r>
            <a:endParaRPr lang="es-ES" sz="3400"/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812ABA37-CB83-6DC6-661F-614A8F4DDEF6}"/>
              </a:ext>
            </a:extLst>
          </p:cNvPr>
          <p:cNvSpPr txBox="1"/>
          <p:nvPr/>
        </p:nvSpPr>
        <p:spPr>
          <a:xfrm>
            <a:off x="1399999" y="1715161"/>
            <a:ext cx="5822043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800" b="1" noProof="1"/>
              <a:t>In my work… </a:t>
            </a:r>
          </a:p>
        </p:txBody>
      </p:sp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459939AF-90BC-4897-A70D-5AC776003D6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7038292"/>
              </p:ext>
            </p:extLst>
          </p:nvPr>
        </p:nvGraphicFramePr>
        <p:xfrm>
          <a:off x="16215634" y="2039126"/>
          <a:ext cx="7898346" cy="107296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34BEC2EE-71E2-66C9-AD2E-97C0A68F552D}"/>
              </a:ext>
            </a:extLst>
          </p:cNvPr>
          <p:cNvSpPr txBox="1"/>
          <p:nvPr/>
        </p:nvSpPr>
        <p:spPr>
          <a:xfrm>
            <a:off x="18113133" y="1511642"/>
            <a:ext cx="37664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b="1"/>
              <a:t>GENDER</a:t>
            </a:r>
          </a:p>
        </p:txBody>
      </p:sp>
    </p:spTree>
    <p:extLst>
      <p:ext uri="{BB962C8B-B14F-4D97-AF65-F5344CB8AC3E}">
        <p14:creationId xmlns:p14="http://schemas.microsoft.com/office/powerpoint/2010/main" val="25456961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Light Bulb Icon Vector Light Bulb Ideas Symbol Illustration, Black ...">
            <a:extLst>
              <a:ext uri="{FF2B5EF4-FFF2-40B4-BE49-F238E27FC236}">
                <a16:creationId xmlns:a16="http://schemas.microsoft.com/office/drawing/2014/main" id="{21405BA7-137C-CA2F-24B1-AD3BB03ABA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10488" y="2259197"/>
            <a:ext cx="1587081" cy="1587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Light Bulb Icon Vector Light Bulb Ideas Symbol Illustration, Black ...">
            <a:extLst>
              <a:ext uri="{FF2B5EF4-FFF2-40B4-BE49-F238E27FC236}">
                <a16:creationId xmlns:a16="http://schemas.microsoft.com/office/drawing/2014/main" id="{CC629F2B-731D-C84D-0FC3-9FDB945178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69347" y="9869723"/>
            <a:ext cx="1587081" cy="1587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Light Bulb Icon Vector Light Bulb Ideas Symbol Illustration, Black ...">
            <a:extLst>
              <a:ext uri="{FF2B5EF4-FFF2-40B4-BE49-F238E27FC236}">
                <a16:creationId xmlns:a16="http://schemas.microsoft.com/office/drawing/2014/main" id="{F46391AF-1A1B-DD2D-DDAE-C9E3376D0C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59115" y="7807524"/>
            <a:ext cx="1587081" cy="1587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Light Bulb Icon Vector Light Bulb Ideas Symbol Illustration, Black ...">
            <a:extLst>
              <a:ext uri="{FF2B5EF4-FFF2-40B4-BE49-F238E27FC236}">
                <a16:creationId xmlns:a16="http://schemas.microsoft.com/office/drawing/2014/main" id="{C379CF20-AE49-EF3A-E255-6531B15212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69346" y="5840350"/>
            <a:ext cx="1587081" cy="1587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Light Bulb Icon Vector Light Bulb Ideas Symbol Illustration, Black ...">
            <a:extLst>
              <a:ext uri="{FF2B5EF4-FFF2-40B4-BE49-F238E27FC236}">
                <a16:creationId xmlns:a16="http://schemas.microsoft.com/office/drawing/2014/main" id="{5473D88C-65E1-9A13-76CC-D0D0A60C84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29352" y="9861476"/>
            <a:ext cx="1394177" cy="1394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Light Bulb Icon Vector Light Bulb Ideas Symbol Illustration, Black ...">
            <a:extLst>
              <a:ext uri="{FF2B5EF4-FFF2-40B4-BE49-F238E27FC236}">
                <a16:creationId xmlns:a16="http://schemas.microsoft.com/office/drawing/2014/main" id="{8BF40DF4-2A38-7685-25F6-21DAABE9B5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3007" y="7850913"/>
            <a:ext cx="1394177" cy="1394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Light Bulb Icon Vector Light Bulb Ideas Symbol Illustration, Black ...">
            <a:extLst>
              <a:ext uri="{FF2B5EF4-FFF2-40B4-BE49-F238E27FC236}">
                <a16:creationId xmlns:a16="http://schemas.microsoft.com/office/drawing/2014/main" id="{7A59D4F1-DBA7-2605-15A8-9644147E9E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90707" y="5840350"/>
            <a:ext cx="1394177" cy="1394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Light Bulb Icon Vector Light Bulb Ideas Symbol Illustration, Black ...">
            <a:extLst>
              <a:ext uri="{FF2B5EF4-FFF2-40B4-BE49-F238E27FC236}">
                <a16:creationId xmlns:a16="http://schemas.microsoft.com/office/drawing/2014/main" id="{4A88AFEE-7644-37F3-9DBE-A0FF1AE6EB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45942" y="2355650"/>
            <a:ext cx="1394177" cy="1394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fondo_pag.png" descr="fondo_pag.png">
            <a:extLst>
              <a:ext uri="{FF2B5EF4-FFF2-40B4-BE49-F238E27FC236}">
                <a16:creationId xmlns:a16="http://schemas.microsoft.com/office/drawing/2014/main" id="{96D3CC56-57B8-F514-3F22-FA01CA0A536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90538" r="93130"/>
          <a:stretch/>
        </p:blipFill>
        <p:spPr>
          <a:xfrm>
            <a:off x="23466951" y="12768762"/>
            <a:ext cx="917049" cy="947238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A6791C20-F53F-A702-7AD9-451AC007A9D8}"/>
              </a:ext>
            </a:extLst>
          </p:cNvPr>
          <p:cNvSpPr/>
          <p:nvPr/>
        </p:nvSpPr>
        <p:spPr>
          <a:xfrm>
            <a:off x="22428648" y="12768762"/>
            <a:ext cx="930138" cy="947238"/>
          </a:xfrm>
          <a:prstGeom prst="rect">
            <a:avLst/>
          </a:prstGeom>
          <a:solidFill>
            <a:srgbClr val="0065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Número de diapositiva">
            <a:extLst>
              <a:ext uri="{FF2B5EF4-FFF2-40B4-BE49-F238E27FC236}">
                <a16:creationId xmlns:a16="http://schemas.microsoft.com/office/drawing/2014/main" id="{8F0C4BB8-5B72-6FED-5D30-421587D6A1AC}"/>
              </a:ext>
            </a:extLst>
          </p:cNvPr>
          <p:cNvSpPr txBox="1">
            <a:spLocks/>
          </p:cNvSpPr>
          <p:nvPr/>
        </p:nvSpPr>
        <p:spPr>
          <a:xfrm>
            <a:off x="22428648" y="12768762"/>
            <a:ext cx="930138" cy="947238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marL="0" algn="r" defTabSz="914400" rtl="0" eaLnBrk="1" latinLnBrk="0" hangingPunct="1"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lang="es-ES" sz="3200" b="0" i="0" u="none" strike="noStrike" kern="1200" cap="none" spc="0" normalizeH="0" baseline="0" noProof="0" smtClean="0">
                <a:ln>
                  <a:noFill/>
                </a:ln>
                <a:solidFill>
                  <a:srgbClr val="FFA100"/>
                </a:solidFill>
                <a:effectLst/>
                <a:uLnTx/>
                <a:uFillTx/>
                <a:latin typeface="Rubik" pitchFamily="2" charset="-79"/>
                <a:ea typeface="+mn-ea"/>
                <a:cs typeface="Rubik" pitchFamily="2" charset="-79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s-ES" sz="3200" b="0" i="0" u="none" strike="noStrike" kern="1200" cap="none" spc="0" normalizeH="0" baseline="0" noProof="0">
              <a:ln>
                <a:noFill/>
              </a:ln>
              <a:solidFill>
                <a:srgbClr val="FFA100"/>
              </a:solidFill>
              <a:effectLst/>
              <a:uLnTx/>
              <a:uFillTx/>
              <a:latin typeface="Rubik" pitchFamily="2" charset="-79"/>
              <a:ea typeface="+mn-ea"/>
              <a:cs typeface="Rubik" pitchFamily="2" charset="-79"/>
            </a:endParaRPr>
          </a:p>
        </p:txBody>
      </p:sp>
      <p:graphicFrame>
        <p:nvGraphicFramePr>
          <p:cNvPr id="14" name="Gráfico 13">
            <a:extLst>
              <a:ext uri="{FF2B5EF4-FFF2-40B4-BE49-F238E27FC236}">
                <a16:creationId xmlns:a16="http://schemas.microsoft.com/office/drawing/2014/main" id="{710415B1-0702-8A7A-4552-37ECA3C37C77}"/>
              </a:ext>
            </a:extLst>
          </p:cNvPr>
          <p:cNvGraphicFramePr/>
          <p:nvPr/>
        </p:nvGraphicFramePr>
        <p:xfrm>
          <a:off x="9168672" y="2006489"/>
          <a:ext cx="7552641" cy="107296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6" name="CuadroTexto 5">
            <a:extLst>
              <a:ext uri="{FF2B5EF4-FFF2-40B4-BE49-F238E27FC236}">
                <a16:creationId xmlns:a16="http://schemas.microsoft.com/office/drawing/2014/main" id="{4C0434C5-054F-B4AD-B09E-F5939D0FACD5}"/>
              </a:ext>
            </a:extLst>
          </p:cNvPr>
          <p:cNvSpPr txBox="1"/>
          <p:nvPr/>
        </p:nvSpPr>
        <p:spPr>
          <a:xfrm>
            <a:off x="12469534" y="1698990"/>
            <a:ext cx="37664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b="1"/>
              <a:t>POSITION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5BDC7B36-3613-9191-DA73-68188C37DEB7}"/>
              </a:ext>
            </a:extLst>
          </p:cNvPr>
          <p:cNvSpPr/>
          <p:nvPr/>
        </p:nvSpPr>
        <p:spPr>
          <a:xfrm>
            <a:off x="778142" y="1375825"/>
            <a:ext cx="6058088" cy="191717"/>
          </a:xfrm>
          <a:prstGeom prst="rect">
            <a:avLst/>
          </a:prstGeom>
          <a:solidFill>
            <a:srgbClr val="FFA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0077C8D-BF15-11C8-EE13-4C769FA17E60}"/>
              </a:ext>
            </a:extLst>
          </p:cNvPr>
          <p:cNvSpPr txBox="1"/>
          <p:nvPr/>
        </p:nvSpPr>
        <p:spPr>
          <a:xfrm>
            <a:off x="1157050" y="3003739"/>
            <a:ext cx="8269356" cy="7848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/>
              <a:t>I feel emotionally exhausted</a:t>
            </a:r>
          </a:p>
          <a:p>
            <a:endParaRPr lang="en-US" sz="3600"/>
          </a:p>
          <a:p>
            <a:endParaRPr lang="en-US" sz="3600"/>
          </a:p>
          <a:p>
            <a:r>
              <a:rPr lang="en-US" sz="3600"/>
              <a:t>I feel used up at the end of the workday</a:t>
            </a:r>
          </a:p>
          <a:p>
            <a:endParaRPr lang="en-US" sz="3600"/>
          </a:p>
          <a:p>
            <a:endParaRPr lang="en-US" sz="3600"/>
          </a:p>
          <a:p>
            <a:r>
              <a:rPr lang="en-US" sz="3600"/>
              <a:t>I feel fatigued when I get up in the morning and must face another day</a:t>
            </a:r>
          </a:p>
          <a:p>
            <a:endParaRPr lang="en-US" sz="3600"/>
          </a:p>
          <a:p>
            <a:endParaRPr lang="en-US" sz="3600"/>
          </a:p>
          <a:p>
            <a:r>
              <a:rPr lang="en-US" sz="3600"/>
              <a:t>all day is really a strain for me</a:t>
            </a:r>
          </a:p>
          <a:p>
            <a:endParaRPr lang="en-US" sz="3600"/>
          </a:p>
          <a:p>
            <a:endParaRPr lang="en-US" sz="3600"/>
          </a:p>
          <a:p>
            <a:r>
              <a:rPr lang="en-US" sz="3600"/>
              <a:t>I feel burned out</a:t>
            </a:r>
            <a:endParaRPr lang="es-ES" sz="3600"/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02D00FF1-508B-1D60-8D1F-CE696367A53D}"/>
              </a:ext>
            </a:extLst>
          </p:cNvPr>
          <p:cNvSpPr txBox="1"/>
          <p:nvPr/>
        </p:nvSpPr>
        <p:spPr>
          <a:xfrm>
            <a:off x="1157050" y="2066714"/>
            <a:ext cx="7278333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b="1"/>
              <a:t>In my research work(s)…</a:t>
            </a:r>
            <a:endParaRPr lang="es-ES" sz="3800" b="1"/>
          </a:p>
        </p:txBody>
      </p:sp>
      <p:sp>
        <p:nvSpPr>
          <p:cNvPr id="2" name="Google Shape;563;p37">
            <a:extLst>
              <a:ext uri="{FF2B5EF4-FFF2-40B4-BE49-F238E27FC236}">
                <a16:creationId xmlns:a16="http://schemas.microsoft.com/office/drawing/2014/main" id="{2EE98B04-6067-16FF-2DB2-F613D8C60C73}"/>
              </a:ext>
            </a:extLst>
          </p:cNvPr>
          <p:cNvSpPr txBox="1">
            <a:spLocks/>
          </p:cNvSpPr>
          <p:nvPr/>
        </p:nvSpPr>
        <p:spPr>
          <a:xfrm>
            <a:off x="568990" y="-60372"/>
            <a:ext cx="14022400" cy="2043200"/>
          </a:xfrm>
          <a:prstGeom prst="rect">
            <a:avLst/>
          </a:prstGeom>
        </p:spPr>
        <p:txBody>
          <a:bodyPr spcFirstLastPara="1" vert="horz" wrap="square" lIns="243800" tIns="243800" rIns="243800" bIns="243800" rtlCol="0" anchor="ctr" anchorCtr="0">
            <a:noAutofit/>
          </a:bodyPr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1828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4400" b="1">
                <a:solidFill>
                  <a:srgbClr val="5B9BD5">
                    <a:lumMod val="50000"/>
                  </a:srgbClr>
                </a:solidFill>
                <a:latin typeface="Calibri" panose="020F0502020204030204"/>
              </a:rPr>
              <a:t>BURNED OUT</a:t>
            </a:r>
            <a:endParaRPr kumimoji="0" lang="es-ES" sz="4400" b="0" i="0" u="none" strike="noStrike" kern="1200" cap="none" spc="0" normalizeH="0" baseline="0" noProof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j-ea"/>
              <a:cs typeface="+mj-cs"/>
            </a:endParaRPr>
          </a:p>
        </p:txBody>
      </p:sp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C4345AE5-8459-BF8D-6FC6-81262BF64E3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04255776"/>
              </p:ext>
            </p:extLst>
          </p:nvPr>
        </p:nvGraphicFramePr>
        <p:xfrm>
          <a:off x="16873713" y="2039126"/>
          <a:ext cx="7357887" cy="107296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4" name="CuadroTexto 3">
            <a:extLst>
              <a:ext uri="{FF2B5EF4-FFF2-40B4-BE49-F238E27FC236}">
                <a16:creationId xmlns:a16="http://schemas.microsoft.com/office/drawing/2014/main" id="{B306CE62-2F68-D278-68DB-30A68D460E82}"/>
              </a:ext>
            </a:extLst>
          </p:cNvPr>
          <p:cNvSpPr txBox="1"/>
          <p:nvPr/>
        </p:nvSpPr>
        <p:spPr>
          <a:xfrm>
            <a:off x="19127260" y="1375825"/>
            <a:ext cx="37664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b="1"/>
              <a:t>GENDER</a:t>
            </a:r>
          </a:p>
        </p:txBody>
      </p:sp>
    </p:spTree>
    <p:extLst>
      <p:ext uri="{BB962C8B-B14F-4D97-AF65-F5344CB8AC3E}">
        <p14:creationId xmlns:p14="http://schemas.microsoft.com/office/powerpoint/2010/main" val="25739094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281D4E04-2A8A-F6AA-0212-1E918E7FDA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220950" y="-28575"/>
            <a:ext cx="9163050" cy="13744575"/>
          </a:xfrm>
          <a:prstGeom prst="rect">
            <a:avLst/>
          </a:prstGeom>
        </p:spPr>
      </p:pic>
      <p:pic>
        <p:nvPicPr>
          <p:cNvPr id="8" name="fondo_pag.png" descr="fondo_pag.png">
            <a:extLst>
              <a:ext uri="{FF2B5EF4-FFF2-40B4-BE49-F238E27FC236}">
                <a16:creationId xmlns:a16="http://schemas.microsoft.com/office/drawing/2014/main" id="{96D3CC56-57B8-F514-3F22-FA01CA0A536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90538" r="93130"/>
          <a:stretch/>
        </p:blipFill>
        <p:spPr>
          <a:xfrm>
            <a:off x="23466951" y="12768762"/>
            <a:ext cx="917049" cy="947238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A6791C20-F53F-A702-7AD9-451AC007A9D8}"/>
              </a:ext>
            </a:extLst>
          </p:cNvPr>
          <p:cNvSpPr/>
          <p:nvPr/>
        </p:nvSpPr>
        <p:spPr>
          <a:xfrm>
            <a:off x="22428648" y="12768762"/>
            <a:ext cx="930138" cy="947238"/>
          </a:xfrm>
          <a:prstGeom prst="rect">
            <a:avLst/>
          </a:prstGeom>
          <a:solidFill>
            <a:srgbClr val="0065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Número de diapositiva">
            <a:extLst>
              <a:ext uri="{FF2B5EF4-FFF2-40B4-BE49-F238E27FC236}">
                <a16:creationId xmlns:a16="http://schemas.microsoft.com/office/drawing/2014/main" id="{8F0C4BB8-5B72-6FED-5D30-421587D6A1AC}"/>
              </a:ext>
            </a:extLst>
          </p:cNvPr>
          <p:cNvSpPr txBox="1">
            <a:spLocks/>
          </p:cNvSpPr>
          <p:nvPr/>
        </p:nvSpPr>
        <p:spPr>
          <a:xfrm>
            <a:off x="22428648" y="12768762"/>
            <a:ext cx="930138" cy="947238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marL="0" algn="r" defTabSz="914400" rtl="0" eaLnBrk="1" latinLnBrk="0" hangingPunct="1"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lang="es-ES" sz="3200" b="0" i="0" u="none" strike="noStrike" kern="1200" cap="none" spc="0" normalizeH="0" baseline="0" noProof="0" smtClean="0">
                <a:ln>
                  <a:noFill/>
                </a:ln>
                <a:solidFill>
                  <a:srgbClr val="FFA100"/>
                </a:solidFill>
                <a:effectLst/>
                <a:uLnTx/>
                <a:uFillTx/>
                <a:latin typeface="Rubik" pitchFamily="2" charset="-79"/>
                <a:ea typeface="+mn-ea"/>
                <a:cs typeface="Rubik" pitchFamily="2" charset="-79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s-ES" sz="3200" b="0" i="0" u="none" strike="noStrike" kern="1200" cap="none" spc="0" normalizeH="0" baseline="0" noProof="0">
              <a:ln>
                <a:noFill/>
              </a:ln>
              <a:solidFill>
                <a:srgbClr val="FFA100"/>
              </a:solidFill>
              <a:effectLst/>
              <a:uLnTx/>
              <a:uFillTx/>
              <a:latin typeface="Rubik" pitchFamily="2" charset="-79"/>
              <a:ea typeface="+mn-ea"/>
              <a:cs typeface="Rubik" pitchFamily="2" charset="-79"/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DB58205E-19C7-6126-463E-ACABF64100B5}"/>
              </a:ext>
            </a:extLst>
          </p:cNvPr>
          <p:cNvSpPr/>
          <p:nvPr/>
        </p:nvSpPr>
        <p:spPr>
          <a:xfrm>
            <a:off x="1039444" y="2162814"/>
            <a:ext cx="6058088" cy="191717"/>
          </a:xfrm>
          <a:prstGeom prst="rect">
            <a:avLst/>
          </a:prstGeom>
          <a:solidFill>
            <a:srgbClr val="FFA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Google Shape;563;p37">
            <a:extLst>
              <a:ext uri="{FF2B5EF4-FFF2-40B4-BE49-F238E27FC236}">
                <a16:creationId xmlns:a16="http://schemas.microsoft.com/office/drawing/2014/main" id="{973BADAF-8493-4D35-BE01-107D439E7765}"/>
              </a:ext>
            </a:extLst>
          </p:cNvPr>
          <p:cNvSpPr txBox="1">
            <a:spLocks/>
          </p:cNvSpPr>
          <p:nvPr/>
        </p:nvSpPr>
        <p:spPr>
          <a:xfrm>
            <a:off x="830896" y="632173"/>
            <a:ext cx="14022400" cy="2043200"/>
          </a:xfrm>
          <a:prstGeom prst="rect">
            <a:avLst/>
          </a:prstGeom>
        </p:spPr>
        <p:txBody>
          <a:bodyPr spcFirstLastPara="1" vert="horz" wrap="square" lIns="243800" tIns="243800" rIns="243800" bIns="243800" rtlCol="0" anchor="ctr" anchorCtr="0">
            <a:noAutofit/>
          </a:bodyPr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1828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4400" b="1">
                <a:solidFill>
                  <a:srgbClr val="5B9BD5">
                    <a:lumMod val="50000"/>
                  </a:srgbClr>
                </a:solidFill>
                <a:latin typeface="Calibri" panose="020F0502020204030204"/>
              </a:rPr>
              <a:t>CONCLUSIONS</a:t>
            </a:r>
            <a:endParaRPr kumimoji="0" lang="es-ES" sz="4400" b="0" i="0" u="none" strike="noStrike" kern="1200" cap="none" spc="0" normalizeH="0" baseline="0" noProof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j-ea"/>
              <a:cs typeface="+mj-cs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5A0E9AA-0D44-B647-1864-087B46746CC8}"/>
              </a:ext>
            </a:extLst>
          </p:cNvPr>
          <p:cNvSpPr txBox="1"/>
          <p:nvPr/>
        </p:nvSpPr>
        <p:spPr>
          <a:xfrm>
            <a:off x="2846940" y="3702356"/>
            <a:ext cx="11073168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noProof="1">
                <a:solidFill>
                  <a:schemeClr val="bg2">
                    <a:lumMod val="50000"/>
                  </a:schemeClr>
                </a:solidFill>
              </a:rPr>
              <a:t>We have identified strengths that make IAC a centre of excellence and areas of improvement to create a better workplace</a:t>
            </a:r>
          </a:p>
          <a:p>
            <a:endParaRPr lang="es-ES" sz="4400" b="1" noProof="1">
              <a:solidFill>
                <a:schemeClr val="bg2">
                  <a:lumMod val="50000"/>
                </a:schemeClr>
              </a:solidFill>
            </a:endParaRPr>
          </a:p>
          <a:p>
            <a:endParaRPr lang="es-ES" sz="4400" b="1" noProof="1">
              <a:solidFill>
                <a:schemeClr val="bg2">
                  <a:lumMod val="50000"/>
                </a:schemeClr>
              </a:solidFill>
            </a:endParaRPr>
          </a:p>
          <a:p>
            <a:endParaRPr lang="es-ES" sz="4400" b="1" noProof="1">
              <a:solidFill>
                <a:schemeClr val="bg2">
                  <a:lumMod val="50000"/>
                </a:schemeClr>
              </a:solidFill>
            </a:endParaRPr>
          </a:p>
          <a:p>
            <a:r>
              <a:rPr lang="es-ES" sz="4400" noProof="1">
                <a:solidFill>
                  <a:schemeClr val="bg2">
                    <a:lumMod val="50000"/>
                  </a:schemeClr>
                </a:solidFill>
              </a:rPr>
              <a:t>In the coming months we will publish a “</a:t>
            </a:r>
            <a:r>
              <a:rPr lang="es-ES" sz="4400" b="1" noProof="1">
                <a:solidFill>
                  <a:schemeClr val="bg2">
                    <a:lumMod val="50000"/>
                  </a:schemeClr>
                </a:solidFill>
              </a:rPr>
              <a:t>Case Study</a:t>
            </a:r>
            <a:r>
              <a:rPr lang="es-ES" sz="4400" noProof="1">
                <a:solidFill>
                  <a:schemeClr val="bg2">
                    <a:lumMod val="50000"/>
                  </a:schemeClr>
                </a:solidFill>
              </a:rPr>
              <a:t>” with all the variables analysed and the final results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1C12F969-5992-FB97-DA07-E151F1705FB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9133" y="7725220"/>
            <a:ext cx="2258058" cy="2258058"/>
          </a:xfrm>
          <a:prstGeom prst="rect">
            <a:avLst/>
          </a:prstGeom>
        </p:spPr>
      </p:pic>
      <p:grpSp>
        <p:nvGrpSpPr>
          <p:cNvPr id="19" name="Grupo 18">
            <a:extLst>
              <a:ext uri="{FF2B5EF4-FFF2-40B4-BE49-F238E27FC236}">
                <a16:creationId xmlns:a16="http://schemas.microsoft.com/office/drawing/2014/main" id="{96C8B99E-56BE-6536-A60C-8A843AFA24C7}"/>
              </a:ext>
            </a:extLst>
          </p:cNvPr>
          <p:cNvGrpSpPr/>
          <p:nvPr/>
        </p:nvGrpSpPr>
        <p:grpSpPr>
          <a:xfrm>
            <a:off x="4580662" y="9856948"/>
            <a:ext cx="10532123" cy="3725702"/>
            <a:chOff x="4580662" y="9856948"/>
            <a:chExt cx="10532123" cy="3725702"/>
          </a:xfrm>
        </p:grpSpPr>
        <p:grpSp>
          <p:nvGrpSpPr>
            <p:cNvPr id="17" name="Grupo 16">
              <a:extLst>
                <a:ext uri="{FF2B5EF4-FFF2-40B4-BE49-F238E27FC236}">
                  <a16:creationId xmlns:a16="http://schemas.microsoft.com/office/drawing/2014/main" id="{756D3176-52A1-F0F4-411F-2B10FF136EB8}"/>
                </a:ext>
              </a:extLst>
            </p:cNvPr>
            <p:cNvGrpSpPr/>
            <p:nvPr/>
          </p:nvGrpSpPr>
          <p:grpSpPr>
            <a:xfrm>
              <a:off x="7097532" y="9983278"/>
              <a:ext cx="8015253" cy="3599372"/>
              <a:chOff x="7097532" y="9983278"/>
              <a:chExt cx="8015253" cy="3599372"/>
            </a:xfrm>
          </p:grpSpPr>
          <p:sp>
            <p:nvSpPr>
              <p:cNvPr id="16" name="Rectángulo: esquinas redondeadas 15">
                <a:extLst>
                  <a:ext uri="{FF2B5EF4-FFF2-40B4-BE49-F238E27FC236}">
                    <a16:creationId xmlns:a16="http://schemas.microsoft.com/office/drawing/2014/main" id="{54202D97-847C-8735-4BC7-AAE67E2059FF}"/>
                  </a:ext>
                </a:extLst>
              </p:cNvPr>
              <p:cNvSpPr/>
              <p:nvPr/>
            </p:nvSpPr>
            <p:spPr>
              <a:xfrm>
                <a:off x="7097532" y="9983278"/>
                <a:ext cx="8015253" cy="3599372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grpSp>
            <p:nvGrpSpPr>
              <p:cNvPr id="15" name="Grupo 14">
                <a:extLst>
                  <a:ext uri="{FF2B5EF4-FFF2-40B4-BE49-F238E27FC236}">
                    <a16:creationId xmlns:a16="http://schemas.microsoft.com/office/drawing/2014/main" id="{408C376F-73AD-89A2-22CC-3B63BA0BF9AF}"/>
                  </a:ext>
                </a:extLst>
              </p:cNvPr>
              <p:cNvGrpSpPr/>
              <p:nvPr/>
            </p:nvGrpSpPr>
            <p:grpSpPr>
              <a:xfrm>
                <a:off x="7097532" y="10388247"/>
                <a:ext cx="7939591" cy="2854134"/>
                <a:chOff x="7097532" y="10388247"/>
                <a:chExt cx="7939591" cy="2854134"/>
              </a:xfrm>
            </p:grpSpPr>
            <p:pic>
              <p:nvPicPr>
                <p:cNvPr id="2" name="Imagen 1">
                  <a:extLst>
                    <a:ext uri="{FF2B5EF4-FFF2-40B4-BE49-F238E27FC236}">
                      <a16:creationId xmlns:a16="http://schemas.microsoft.com/office/drawing/2014/main" id="{A041501F-1287-EA1F-E5CB-DC0B5334424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2103393" y="10388247"/>
                  <a:ext cx="2933730" cy="2854134"/>
                </a:xfrm>
                <a:prstGeom prst="rect">
                  <a:avLst/>
                </a:prstGeom>
                <a:solidFill>
                  <a:schemeClr val="bg1"/>
                </a:solidFill>
              </p:spPr>
            </p:pic>
            <p:sp>
              <p:nvSpPr>
                <p:cNvPr id="3" name="Rectángulo 2">
                  <a:extLst>
                    <a:ext uri="{FF2B5EF4-FFF2-40B4-BE49-F238E27FC236}">
                      <a16:creationId xmlns:a16="http://schemas.microsoft.com/office/drawing/2014/main" id="{D946D93E-936C-B2E3-79C2-C592BC104D1A}"/>
                    </a:ext>
                  </a:extLst>
                </p:cNvPr>
                <p:cNvSpPr/>
                <p:nvPr/>
              </p:nvSpPr>
              <p:spPr>
                <a:xfrm>
                  <a:off x="7523301" y="12584589"/>
                  <a:ext cx="4396265" cy="62972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s-ES" sz="2800" b="1">
                      <a:solidFill>
                        <a:srgbClr val="0065A4"/>
                      </a:solidFill>
                    </a:rPr>
                    <a:t>www.gescoop.ulpgc.es</a:t>
                  </a:r>
                </a:p>
              </p:txBody>
            </p:sp>
            <p:sp>
              <p:nvSpPr>
                <p:cNvPr id="14" name="CuadroTexto 13">
                  <a:extLst>
                    <a:ext uri="{FF2B5EF4-FFF2-40B4-BE49-F238E27FC236}">
                      <a16:creationId xmlns:a16="http://schemas.microsoft.com/office/drawing/2014/main" id="{971B4EB1-D627-6D4E-0D10-9DEFD25ABB5D}"/>
                    </a:ext>
                  </a:extLst>
                </p:cNvPr>
                <p:cNvSpPr txBox="1"/>
                <p:nvPr/>
              </p:nvSpPr>
              <p:spPr>
                <a:xfrm>
                  <a:off x="7097532" y="10790350"/>
                  <a:ext cx="4807388" cy="138499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/>
                  <a:r>
                    <a:rPr lang="en-US" sz="2800" b="1">
                      <a:solidFill>
                        <a:schemeClr val="bg2">
                          <a:lumMod val="50000"/>
                        </a:schemeClr>
                      </a:solidFill>
                    </a:rPr>
                    <a:t>if you want to keep up to date with the results, check our website! </a:t>
                  </a:r>
                  <a:endParaRPr lang="es-ES" sz="2800" b="1">
                    <a:solidFill>
                      <a:schemeClr val="bg2">
                        <a:lumMod val="50000"/>
                      </a:schemeClr>
                    </a:solidFill>
                  </a:endParaRPr>
                </a:p>
              </p:txBody>
            </p:sp>
          </p:grpSp>
        </p:grpSp>
        <p:pic>
          <p:nvPicPr>
            <p:cNvPr id="18" name="Imagen 17">
              <a:extLst>
                <a:ext uri="{FF2B5EF4-FFF2-40B4-BE49-F238E27FC236}">
                  <a16:creationId xmlns:a16="http://schemas.microsoft.com/office/drawing/2014/main" id="{B870773F-E84D-62E9-BEE0-37801410EF2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 rot="2869733" flipH="1">
              <a:off x="4580662" y="9856948"/>
              <a:ext cx="1921995" cy="1921995"/>
            </a:xfrm>
            <a:prstGeom prst="rect">
              <a:avLst/>
            </a:prstGeom>
          </p:spPr>
        </p:pic>
      </p:grpSp>
      <p:pic>
        <p:nvPicPr>
          <p:cNvPr id="22" name="Imagen 21">
            <a:extLst>
              <a:ext uri="{FF2B5EF4-FFF2-40B4-BE49-F238E27FC236}">
                <a16:creationId xmlns:a16="http://schemas.microsoft.com/office/drawing/2014/main" id="{03D3EFFE-C92F-D363-BD4D-81C372A7247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8273" y="3706841"/>
            <a:ext cx="2098918" cy="2098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725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ww.ulpgc.es/sites/default/files/ArchivosULPGC/identidad-corporativa/Logo%2025%20Aniversario/logo_ulpgc_version_vertical_blanc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5053" y="4378569"/>
            <a:ext cx="4986242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A1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Figura"/>
          <p:cNvSpPr/>
          <p:nvPr/>
        </p:nvSpPr>
        <p:spPr>
          <a:xfrm>
            <a:off x="0" y="-17860"/>
            <a:ext cx="4792398" cy="13716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076" y="21600"/>
                </a:moveTo>
                <a:cubicBezTo>
                  <a:pt x="13397" y="21600"/>
                  <a:pt x="10718" y="21600"/>
                  <a:pt x="8038" y="21600"/>
                </a:cubicBezTo>
                <a:cubicBezTo>
                  <a:pt x="5359" y="21600"/>
                  <a:pt x="2679" y="21600"/>
                  <a:pt x="0" y="21600"/>
                </a:cubicBezTo>
                <a:cubicBezTo>
                  <a:pt x="0" y="20967"/>
                  <a:pt x="0" y="20334"/>
                  <a:pt x="0" y="19701"/>
                </a:cubicBezTo>
                <a:cubicBezTo>
                  <a:pt x="0" y="19068"/>
                  <a:pt x="0" y="18435"/>
                  <a:pt x="0" y="17802"/>
                </a:cubicBezTo>
                <a:cubicBezTo>
                  <a:pt x="103" y="17802"/>
                  <a:pt x="206" y="17802"/>
                  <a:pt x="309" y="17802"/>
                </a:cubicBezTo>
                <a:cubicBezTo>
                  <a:pt x="412" y="17802"/>
                  <a:pt x="512" y="17802"/>
                  <a:pt x="615" y="17801"/>
                </a:cubicBezTo>
                <a:cubicBezTo>
                  <a:pt x="715" y="17800"/>
                  <a:pt x="816" y="17799"/>
                  <a:pt x="916" y="17797"/>
                </a:cubicBezTo>
                <a:cubicBezTo>
                  <a:pt x="1019" y="17795"/>
                  <a:pt x="1119" y="17793"/>
                  <a:pt x="1222" y="17791"/>
                </a:cubicBezTo>
                <a:cubicBezTo>
                  <a:pt x="1322" y="17789"/>
                  <a:pt x="1419" y="17787"/>
                  <a:pt x="1519" y="17785"/>
                </a:cubicBezTo>
                <a:cubicBezTo>
                  <a:pt x="1619" y="17783"/>
                  <a:pt x="1717" y="17780"/>
                  <a:pt x="1817" y="17777"/>
                </a:cubicBezTo>
                <a:cubicBezTo>
                  <a:pt x="1917" y="17774"/>
                  <a:pt x="2014" y="17770"/>
                  <a:pt x="2114" y="17766"/>
                </a:cubicBezTo>
                <a:cubicBezTo>
                  <a:pt x="2211" y="17762"/>
                  <a:pt x="2311" y="17758"/>
                  <a:pt x="2409" y="17754"/>
                </a:cubicBezTo>
                <a:cubicBezTo>
                  <a:pt x="2506" y="17750"/>
                  <a:pt x="2600" y="17746"/>
                  <a:pt x="2697" y="17741"/>
                </a:cubicBezTo>
                <a:cubicBezTo>
                  <a:pt x="2791" y="17735"/>
                  <a:pt x="2888" y="17730"/>
                  <a:pt x="2983" y="17724"/>
                </a:cubicBezTo>
                <a:cubicBezTo>
                  <a:pt x="3077" y="17719"/>
                  <a:pt x="3174" y="17713"/>
                  <a:pt x="3268" y="17707"/>
                </a:cubicBezTo>
                <a:cubicBezTo>
                  <a:pt x="3362" y="17700"/>
                  <a:pt x="3457" y="17693"/>
                  <a:pt x="3551" y="17686"/>
                </a:cubicBezTo>
                <a:cubicBezTo>
                  <a:pt x="3645" y="17679"/>
                  <a:pt x="3739" y="17672"/>
                  <a:pt x="3834" y="17664"/>
                </a:cubicBezTo>
                <a:cubicBezTo>
                  <a:pt x="3879" y="17660"/>
                  <a:pt x="3926" y="17656"/>
                  <a:pt x="3972" y="17652"/>
                </a:cubicBezTo>
                <a:cubicBezTo>
                  <a:pt x="4019" y="17648"/>
                  <a:pt x="4066" y="17644"/>
                  <a:pt x="4113" y="17640"/>
                </a:cubicBezTo>
                <a:cubicBezTo>
                  <a:pt x="4202" y="17632"/>
                  <a:pt x="4290" y="17623"/>
                  <a:pt x="4381" y="17614"/>
                </a:cubicBezTo>
                <a:cubicBezTo>
                  <a:pt x="4473" y="17605"/>
                  <a:pt x="4564" y="17596"/>
                  <a:pt x="4658" y="17586"/>
                </a:cubicBezTo>
                <a:cubicBezTo>
                  <a:pt x="4673" y="17566"/>
                  <a:pt x="4687" y="17545"/>
                  <a:pt x="4702" y="17525"/>
                </a:cubicBezTo>
                <a:cubicBezTo>
                  <a:pt x="4743" y="17465"/>
                  <a:pt x="4788" y="17404"/>
                  <a:pt x="4832" y="17344"/>
                </a:cubicBezTo>
                <a:cubicBezTo>
                  <a:pt x="4846" y="17322"/>
                  <a:pt x="4861" y="17300"/>
                  <a:pt x="4876" y="17279"/>
                </a:cubicBezTo>
                <a:cubicBezTo>
                  <a:pt x="4891" y="17257"/>
                  <a:pt x="4905" y="17236"/>
                  <a:pt x="4920" y="17214"/>
                </a:cubicBezTo>
                <a:cubicBezTo>
                  <a:pt x="4936" y="17188"/>
                  <a:pt x="4953" y="17162"/>
                  <a:pt x="4970" y="17135"/>
                </a:cubicBezTo>
                <a:cubicBezTo>
                  <a:pt x="4988" y="17109"/>
                  <a:pt x="5005" y="17083"/>
                  <a:pt x="5023" y="17057"/>
                </a:cubicBezTo>
                <a:cubicBezTo>
                  <a:pt x="5042" y="17027"/>
                  <a:pt x="5061" y="16997"/>
                  <a:pt x="5081" y="16967"/>
                </a:cubicBezTo>
                <a:cubicBezTo>
                  <a:pt x="5100" y="16937"/>
                  <a:pt x="5120" y="16907"/>
                  <a:pt x="5141" y="16878"/>
                </a:cubicBezTo>
                <a:cubicBezTo>
                  <a:pt x="5162" y="16844"/>
                  <a:pt x="5182" y="16811"/>
                  <a:pt x="5203" y="16777"/>
                </a:cubicBezTo>
                <a:cubicBezTo>
                  <a:pt x="5224" y="16744"/>
                  <a:pt x="5245" y="16710"/>
                  <a:pt x="5268" y="16676"/>
                </a:cubicBezTo>
                <a:cubicBezTo>
                  <a:pt x="5290" y="16639"/>
                  <a:pt x="5312" y="16602"/>
                  <a:pt x="5334" y="16565"/>
                </a:cubicBezTo>
                <a:cubicBezTo>
                  <a:pt x="5357" y="16528"/>
                  <a:pt x="5379" y="16491"/>
                  <a:pt x="5403" y="16454"/>
                </a:cubicBezTo>
                <a:cubicBezTo>
                  <a:pt x="5425" y="16414"/>
                  <a:pt x="5448" y="16373"/>
                  <a:pt x="5471" y="16333"/>
                </a:cubicBezTo>
                <a:cubicBezTo>
                  <a:pt x="5494" y="16292"/>
                  <a:pt x="5518" y="16252"/>
                  <a:pt x="5541" y="16211"/>
                </a:cubicBezTo>
                <a:cubicBezTo>
                  <a:pt x="5565" y="16168"/>
                  <a:pt x="5588" y="16124"/>
                  <a:pt x="5612" y="16081"/>
                </a:cubicBezTo>
                <a:cubicBezTo>
                  <a:pt x="5636" y="16037"/>
                  <a:pt x="5661" y="15994"/>
                  <a:pt x="5686" y="15950"/>
                </a:cubicBezTo>
                <a:cubicBezTo>
                  <a:pt x="5733" y="15858"/>
                  <a:pt x="5780" y="15766"/>
                  <a:pt x="5827" y="15673"/>
                </a:cubicBezTo>
                <a:cubicBezTo>
                  <a:pt x="5874" y="15575"/>
                  <a:pt x="5924" y="15478"/>
                  <a:pt x="5974" y="15380"/>
                </a:cubicBezTo>
                <a:cubicBezTo>
                  <a:pt x="6018" y="15278"/>
                  <a:pt x="6065" y="15176"/>
                  <a:pt x="6113" y="15073"/>
                </a:cubicBezTo>
                <a:cubicBezTo>
                  <a:pt x="6160" y="14967"/>
                  <a:pt x="6207" y="14860"/>
                  <a:pt x="6254" y="14754"/>
                </a:cubicBezTo>
                <a:cubicBezTo>
                  <a:pt x="6274" y="14699"/>
                  <a:pt x="6295" y="14644"/>
                  <a:pt x="6316" y="14589"/>
                </a:cubicBezTo>
                <a:cubicBezTo>
                  <a:pt x="6337" y="14534"/>
                  <a:pt x="6358" y="14479"/>
                  <a:pt x="6380" y="14424"/>
                </a:cubicBezTo>
                <a:cubicBezTo>
                  <a:pt x="6400" y="14368"/>
                  <a:pt x="6419" y="14311"/>
                  <a:pt x="6440" y="14254"/>
                </a:cubicBezTo>
                <a:cubicBezTo>
                  <a:pt x="6460" y="14198"/>
                  <a:pt x="6481" y="14141"/>
                  <a:pt x="6501" y="14084"/>
                </a:cubicBezTo>
                <a:cubicBezTo>
                  <a:pt x="6519" y="14026"/>
                  <a:pt x="6537" y="13968"/>
                  <a:pt x="6554" y="13910"/>
                </a:cubicBezTo>
                <a:cubicBezTo>
                  <a:pt x="6572" y="13852"/>
                  <a:pt x="6590" y="13794"/>
                  <a:pt x="6607" y="13736"/>
                </a:cubicBezTo>
                <a:cubicBezTo>
                  <a:pt x="6623" y="13677"/>
                  <a:pt x="6640" y="13618"/>
                  <a:pt x="6656" y="13558"/>
                </a:cubicBezTo>
                <a:cubicBezTo>
                  <a:pt x="6672" y="13499"/>
                  <a:pt x="6688" y="13439"/>
                  <a:pt x="6704" y="13379"/>
                </a:cubicBezTo>
                <a:cubicBezTo>
                  <a:pt x="6716" y="13320"/>
                  <a:pt x="6729" y="13260"/>
                  <a:pt x="6742" y="13200"/>
                </a:cubicBezTo>
                <a:cubicBezTo>
                  <a:pt x="6754" y="13140"/>
                  <a:pt x="6768" y="13079"/>
                  <a:pt x="6781" y="13019"/>
                </a:cubicBezTo>
                <a:cubicBezTo>
                  <a:pt x="6791" y="12959"/>
                  <a:pt x="6802" y="12898"/>
                  <a:pt x="6812" y="12837"/>
                </a:cubicBezTo>
                <a:cubicBezTo>
                  <a:pt x="6822" y="12776"/>
                  <a:pt x="6832" y="12715"/>
                  <a:pt x="6843" y="12654"/>
                </a:cubicBezTo>
                <a:cubicBezTo>
                  <a:pt x="6850" y="12593"/>
                  <a:pt x="6857" y="12532"/>
                  <a:pt x="6865" y="12470"/>
                </a:cubicBezTo>
                <a:cubicBezTo>
                  <a:pt x="6872" y="12409"/>
                  <a:pt x="6880" y="12348"/>
                  <a:pt x="6887" y="12286"/>
                </a:cubicBezTo>
                <a:cubicBezTo>
                  <a:pt x="6890" y="12225"/>
                  <a:pt x="6893" y="12163"/>
                  <a:pt x="6896" y="12102"/>
                </a:cubicBezTo>
                <a:cubicBezTo>
                  <a:pt x="6899" y="12041"/>
                  <a:pt x="6902" y="11979"/>
                  <a:pt x="6905" y="11918"/>
                </a:cubicBezTo>
                <a:cubicBezTo>
                  <a:pt x="6903" y="11856"/>
                  <a:pt x="6902" y="11795"/>
                  <a:pt x="6902" y="11733"/>
                </a:cubicBezTo>
                <a:cubicBezTo>
                  <a:pt x="6902" y="11672"/>
                  <a:pt x="6902" y="11610"/>
                  <a:pt x="6902" y="11548"/>
                </a:cubicBezTo>
                <a:cubicBezTo>
                  <a:pt x="6896" y="11487"/>
                  <a:pt x="6891" y="11426"/>
                  <a:pt x="6886" y="11365"/>
                </a:cubicBezTo>
                <a:cubicBezTo>
                  <a:pt x="6881" y="11304"/>
                  <a:pt x="6877" y="11242"/>
                  <a:pt x="6872" y="11181"/>
                </a:cubicBezTo>
                <a:cubicBezTo>
                  <a:pt x="6862" y="11120"/>
                  <a:pt x="6852" y="11060"/>
                  <a:pt x="6842" y="10999"/>
                </a:cubicBezTo>
                <a:cubicBezTo>
                  <a:pt x="6832" y="10938"/>
                  <a:pt x="6822" y="10878"/>
                  <a:pt x="6813" y="10817"/>
                </a:cubicBezTo>
                <a:cubicBezTo>
                  <a:pt x="6799" y="10757"/>
                  <a:pt x="6784" y="10697"/>
                  <a:pt x="6769" y="10637"/>
                </a:cubicBezTo>
                <a:cubicBezTo>
                  <a:pt x="6754" y="10578"/>
                  <a:pt x="6740" y="10518"/>
                  <a:pt x="6725" y="10458"/>
                </a:cubicBezTo>
                <a:cubicBezTo>
                  <a:pt x="6704" y="10398"/>
                  <a:pt x="6684" y="10339"/>
                  <a:pt x="6663" y="10280"/>
                </a:cubicBezTo>
                <a:cubicBezTo>
                  <a:pt x="6643" y="10220"/>
                  <a:pt x="6622" y="10161"/>
                  <a:pt x="6601" y="10102"/>
                </a:cubicBezTo>
                <a:cubicBezTo>
                  <a:pt x="6575" y="10044"/>
                  <a:pt x="6548" y="9986"/>
                  <a:pt x="6522" y="9928"/>
                </a:cubicBezTo>
                <a:cubicBezTo>
                  <a:pt x="6495" y="9871"/>
                  <a:pt x="6469" y="9813"/>
                  <a:pt x="6442" y="9755"/>
                </a:cubicBezTo>
                <a:cubicBezTo>
                  <a:pt x="6410" y="9699"/>
                  <a:pt x="6378" y="9642"/>
                  <a:pt x="6345" y="9586"/>
                </a:cubicBezTo>
                <a:cubicBezTo>
                  <a:pt x="6313" y="9529"/>
                  <a:pt x="6280" y="9473"/>
                  <a:pt x="6248" y="9417"/>
                </a:cubicBezTo>
                <a:cubicBezTo>
                  <a:pt x="6210" y="9362"/>
                  <a:pt x="6171" y="9307"/>
                  <a:pt x="6133" y="9252"/>
                </a:cubicBezTo>
                <a:cubicBezTo>
                  <a:pt x="6095" y="9197"/>
                  <a:pt x="6057" y="9142"/>
                  <a:pt x="6018" y="9087"/>
                </a:cubicBezTo>
                <a:cubicBezTo>
                  <a:pt x="5971" y="9034"/>
                  <a:pt x="5925" y="8981"/>
                  <a:pt x="5879" y="8928"/>
                </a:cubicBezTo>
                <a:cubicBezTo>
                  <a:pt x="5833" y="8875"/>
                  <a:pt x="5787" y="8822"/>
                  <a:pt x="5742" y="8769"/>
                </a:cubicBezTo>
                <a:cubicBezTo>
                  <a:pt x="5724" y="8751"/>
                  <a:pt x="5706" y="8733"/>
                  <a:pt x="5689" y="8716"/>
                </a:cubicBezTo>
                <a:cubicBezTo>
                  <a:pt x="5672" y="8698"/>
                  <a:pt x="5655" y="8681"/>
                  <a:pt x="5638" y="8663"/>
                </a:cubicBezTo>
                <a:cubicBezTo>
                  <a:pt x="5619" y="8646"/>
                  <a:pt x="5601" y="8628"/>
                  <a:pt x="5583" y="8611"/>
                </a:cubicBezTo>
                <a:cubicBezTo>
                  <a:pt x="5565" y="8593"/>
                  <a:pt x="5547" y="8576"/>
                  <a:pt x="5530" y="8559"/>
                </a:cubicBezTo>
                <a:cubicBezTo>
                  <a:pt x="5510" y="8542"/>
                  <a:pt x="5491" y="8525"/>
                  <a:pt x="5472" y="8508"/>
                </a:cubicBezTo>
                <a:cubicBezTo>
                  <a:pt x="5453" y="8492"/>
                  <a:pt x="5434" y="8475"/>
                  <a:pt x="5415" y="8458"/>
                </a:cubicBezTo>
                <a:cubicBezTo>
                  <a:pt x="5394" y="8442"/>
                  <a:pt x="5374" y="8425"/>
                  <a:pt x="5353" y="8409"/>
                </a:cubicBezTo>
                <a:cubicBezTo>
                  <a:pt x="5333" y="8393"/>
                  <a:pt x="5313" y="8376"/>
                  <a:pt x="5294" y="8360"/>
                </a:cubicBezTo>
                <a:cubicBezTo>
                  <a:pt x="5272" y="8343"/>
                  <a:pt x="5251" y="8327"/>
                  <a:pt x="5230" y="8310"/>
                </a:cubicBezTo>
                <a:cubicBezTo>
                  <a:pt x="5209" y="8294"/>
                  <a:pt x="5188" y="8278"/>
                  <a:pt x="5167" y="8262"/>
                </a:cubicBezTo>
                <a:cubicBezTo>
                  <a:pt x="5145" y="8246"/>
                  <a:pt x="5123" y="8230"/>
                  <a:pt x="5101" y="8215"/>
                </a:cubicBezTo>
                <a:cubicBezTo>
                  <a:pt x="5079" y="8199"/>
                  <a:pt x="5057" y="8184"/>
                  <a:pt x="5035" y="8168"/>
                </a:cubicBezTo>
                <a:cubicBezTo>
                  <a:pt x="5011" y="8152"/>
                  <a:pt x="4988" y="8137"/>
                  <a:pt x="4965" y="8121"/>
                </a:cubicBezTo>
                <a:cubicBezTo>
                  <a:pt x="4941" y="8106"/>
                  <a:pt x="4919" y="8090"/>
                  <a:pt x="4897" y="8075"/>
                </a:cubicBezTo>
                <a:cubicBezTo>
                  <a:pt x="4873" y="8059"/>
                  <a:pt x="4849" y="8044"/>
                  <a:pt x="4826" y="8029"/>
                </a:cubicBezTo>
                <a:cubicBezTo>
                  <a:pt x="4803" y="8014"/>
                  <a:pt x="4780" y="7999"/>
                  <a:pt x="4758" y="7984"/>
                </a:cubicBezTo>
                <a:cubicBezTo>
                  <a:pt x="4733" y="7969"/>
                  <a:pt x="4708" y="7955"/>
                  <a:pt x="4683" y="7940"/>
                </a:cubicBezTo>
                <a:cubicBezTo>
                  <a:pt x="4659" y="7926"/>
                  <a:pt x="4634" y="7911"/>
                  <a:pt x="4611" y="7897"/>
                </a:cubicBezTo>
                <a:cubicBezTo>
                  <a:pt x="4584" y="7882"/>
                  <a:pt x="4558" y="7868"/>
                  <a:pt x="4532" y="7854"/>
                </a:cubicBezTo>
                <a:cubicBezTo>
                  <a:pt x="4506" y="7839"/>
                  <a:pt x="4480" y="7825"/>
                  <a:pt x="4455" y="7810"/>
                </a:cubicBezTo>
                <a:cubicBezTo>
                  <a:pt x="4428" y="7796"/>
                  <a:pt x="4402" y="7782"/>
                  <a:pt x="4376" y="7768"/>
                </a:cubicBezTo>
                <a:cubicBezTo>
                  <a:pt x="4350" y="7754"/>
                  <a:pt x="4324" y="7740"/>
                  <a:pt x="4299" y="7726"/>
                </a:cubicBezTo>
                <a:cubicBezTo>
                  <a:pt x="4272" y="7712"/>
                  <a:pt x="4246" y="7698"/>
                  <a:pt x="4219" y="7684"/>
                </a:cubicBezTo>
                <a:cubicBezTo>
                  <a:pt x="4193" y="7671"/>
                  <a:pt x="4166" y="7657"/>
                  <a:pt x="4140" y="7644"/>
                </a:cubicBezTo>
                <a:cubicBezTo>
                  <a:pt x="4081" y="7617"/>
                  <a:pt x="4025" y="7590"/>
                  <a:pt x="3969" y="7564"/>
                </a:cubicBezTo>
                <a:cubicBezTo>
                  <a:pt x="3910" y="7538"/>
                  <a:pt x="3854" y="7512"/>
                  <a:pt x="3798" y="7486"/>
                </a:cubicBezTo>
                <a:cubicBezTo>
                  <a:pt x="3739" y="7461"/>
                  <a:pt x="3680" y="7435"/>
                  <a:pt x="3622" y="7410"/>
                </a:cubicBezTo>
                <a:cubicBezTo>
                  <a:pt x="3563" y="7385"/>
                  <a:pt x="3501" y="7361"/>
                  <a:pt x="3442" y="7336"/>
                </a:cubicBezTo>
                <a:cubicBezTo>
                  <a:pt x="3380" y="7312"/>
                  <a:pt x="3318" y="7289"/>
                  <a:pt x="3256" y="7265"/>
                </a:cubicBezTo>
                <a:cubicBezTo>
                  <a:pt x="3195" y="7241"/>
                  <a:pt x="3130" y="7218"/>
                  <a:pt x="3068" y="7194"/>
                </a:cubicBezTo>
                <a:cubicBezTo>
                  <a:pt x="3003" y="7172"/>
                  <a:pt x="2941" y="7149"/>
                  <a:pt x="2877" y="7127"/>
                </a:cubicBezTo>
                <a:cubicBezTo>
                  <a:pt x="2809" y="7105"/>
                  <a:pt x="2741" y="7082"/>
                  <a:pt x="2674" y="7060"/>
                </a:cubicBezTo>
                <a:cubicBezTo>
                  <a:pt x="2606" y="7039"/>
                  <a:pt x="2541" y="7018"/>
                  <a:pt x="2473" y="6998"/>
                </a:cubicBezTo>
                <a:cubicBezTo>
                  <a:pt x="2439" y="6987"/>
                  <a:pt x="2405" y="6976"/>
                  <a:pt x="2370" y="6966"/>
                </a:cubicBezTo>
                <a:cubicBezTo>
                  <a:pt x="2336" y="6956"/>
                  <a:pt x="2301" y="6945"/>
                  <a:pt x="2267" y="6935"/>
                </a:cubicBezTo>
                <a:cubicBezTo>
                  <a:pt x="2197" y="6914"/>
                  <a:pt x="2126" y="6894"/>
                  <a:pt x="2055" y="6874"/>
                </a:cubicBezTo>
                <a:cubicBezTo>
                  <a:pt x="1985" y="6855"/>
                  <a:pt x="1914" y="6835"/>
                  <a:pt x="1843" y="6817"/>
                </a:cubicBezTo>
                <a:cubicBezTo>
                  <a:pt x="1808" y="6807"/>
                  <a:pt x="1772" y="6797"/>
                  <a:pt x="1736" y="6788"/>
                </a:cubicBezTo>
                <a:cubicBezTo>
                  <a:pt x="1700" y="6779"/>
                  <a:pt x="1664" y="6769"/>
                  <a:pt x="1628" y="6760"/>
                </a:cubicBezTo>
                <a:cubicBezTo>
                  <a:pt x="1590" y="6751"/>
                  <a:pt x="1552" y="6742"/>
                  <a:pt x="1515" y="6732"/>
                </a:cubicBezTo>
                <a:cubicBezTo>
                  <a:pt x="1477" y="6723"/>
                  <a:pt x="1440" y="6714"/>
                  <a:pt x="1402" y="6706"/>
                </a:cubicBezTo>
                <a:cubicBezTo>
                  <a:pt x="1365" y="6697"/>
                  <a:pt x="1327" y="6688"/>
                  <a:pt x="1290" y="6679"/>
                </a:cubicBezTo>
                <a:cubicBezTo>
                  <a:pt x="1252" y="6671"/>
                  <a:pt x="1215" y="6662"/>
                  <a:pt x="1178" y="6653"/>
                </a:cubicBezTo>
                <a:cubicBezTo>
                  <a:pt x="1101" y="6636"/>
                  <a:pt x="1028" y="6618"/>
                  <a:pt x="951" y="6602"/>
                </a:cubicBezTo>
                <a:cubicBezTo>
                  <a:pt x="874" y="6585"/>
                  <a:pt x="795" y="6569"/>
                  <a:pt x="718" y="6552"/>
                </a:cubicBezTo>
                <a:cubicBezTo>
                  <a:pt x="639" y="6536"/>
                  <a:pt x="562" y="6520"/>
                  <a:pt x="483" y="6505"/>
                </a:cubicBezTo>
                <a:cubicBezTo>
                  <a:pt x="403" y="6490"/>
                  <a:pt x="324" y="6474"/>
                  <a:pt x="244" y="6460"/>
                </a:cubicBezTo>
                <a:cubicBezTo>
                  <a:pt x="203" y="6452"/>
                  <a:pt x="163" y="6445"/>
                  <a:pt x="122" y="6437"/>
                </a:cubicBezTo>
                <a:cubicBezTo>
                  <a:pt x="82" y="6430"/>
                  <a:pt x="41" y="6423"/>
                  <a:pt x="0" y="6416"/>
                </a:cubicBezTo>
                <a:cubicBezTo>
                  <a:pt x="0" y="5346"/>
                  <a:pt x="0" y="4277"/>
                  <a:pt x="0" y="3208"/>
                </a:cubicBezTo>
                <a:cubicBezTo>
                  <a:pt x="0" y="2139"/>
                  <a:pt x="0" y="1069"/>
                  <a:pt x="0" y="0"/>
                </a:cubicBezTo>
                <a:cubicBezTo>
                  <a:pt x="221" y="11"/>
                  <a:pt x="441" y="23"/>
                  <a:pt x="661" y="34"/>
                </a:cubicBezTo>
                <a:cubicBezTo>
                  <a:pt x="881" y="45"/>
                  <a:pt x="1101" y="57"/>
                  <a:pt x="1322" y="68"/>
                </a:cubicBezTo>
                <a:cubicBezTo>
                  <a:pt x="1535" y="82"/>
                  <a:pt x="1750" y="97"/>
                  <a:pt x="1964" y="112"/>
                </a:cubicBezTo>
                <a:cubicBezTo>
                  <a:pt x="2178" y="126"/>
                  <a:pt x="2392" y="141"/>
                  <a:pt x="2606" y="155"/>
                </a:cubicBezTo>
                <a:cubicBezTo>
                  <a:pt x="2812" y="173"/>
                  <a:pt x="3019" y="191"/>
                  <a:pt x="3226" y="209"/>
                </a:cubicBezTo>
                <a:cubicBezTo>
                  <a:pt x="3432" y="227"/>
                  <a:pt x="3639" y="244"/>
                  <a:pt x="3845" y="262"/>
                </a:cubicBezTo>
                <a:cubicBezTo>
                  <a:pt x="4044" y="283"/>
                  <a:pt x="4243" y="304"/>
                  <a:pt x="4442" y="326"/>
                </a:cubicBezTo>
                <a:cubicBezTo>
                  <a:pt x="4641" y="347"/>
                  <a:pt x="4841" y="368"/>
                  <a:pt x="5041" y="389"/>
                </a:cubicBezTo>
                <a:cubicBezTo>
                  <a:pt x="5232" y="413"/>
                  <a:pt x="5424" y="437"/>
                  <a:pt x="5617" y="461"/>
                </a:cubicBezTo>
                <a:cubicBezTo>
                  <a:pt x="5809" y="485"/>
                  <a:pt x="6002" y="509"/>
                  <a:pt x="6195" y="533"/>
                </a:cubicBezTo>
                <a:cubicBezTo>
                  <a:pt x="6380" y="560"/>
                  <a:pt x="6566" y="587"/>
                  <a:pt x="6751" y="614"/>
                </a:cubicBezTo>
                <a:cubicBezTo>
                  <a:pt x="6937" y="641"/>
                  <a:pt x="7122" y="668"/>
                  <a:pt x="7308" y="695"/>
                </a:cubicBezTo>
                <a:cubicBezTo>
                  <a:pt x="7486" y="726"/>
                  <a:pt x="7665" y="756"/>
                  <a:pt x="7844" y="786"/>
                </a:cubicBezTo>
                <a:cubicBezTo>
                  <a:pt x="8023" y="816"/>
                  <a:pt x="8203" y="846"/>
                  <a:pt x="8383" y="876"/>
                </a:cubicBezTo>
                <a:cubicBezTo>
                  <a:pt x="8553" y="909"/>
                  <a:pt x="8724" y="942"/>
                  <a:pt x="8895" y="975"/>
                </a:cubicBezTo>
                <a:cubicBezTo>
                  <a:pt x="9066" y="1007"/>
                  <a:pt x="9238" y="1040"/>
                  <a:pt x="9410" y="1073"/>
                </a:cubicBezTo>
                <a:cubicBezTo>
                  <a:pt x="9574" y="1108"/>
                  <a:pt x="9738" y="1144"/>
                  <a:pt x="9902" y="1180"/>
                </a:cubicBezTo>
                <a:cubicBezTo>
                  <a:pt x="10067" y="1216"/>
                  <a:pt x="10232" y="1251"/>
                  <a:pt x="10397" y="1287"/>
                </a:cubicBezTo>
                <a:cubicBezTo>
                  <a:pt x="10554" y="1325"/>
                  <a:pt x="10711" y="1363"/>
                  <a:pt x="10868" y="1401"/>
                </a:cubicBezTo>
                <a:cubicBezTo>
                  <a:pt x="11025" y="1439"/>
                  <a:pt x="11181" y="1477"/>
                  <a:pt x="11339" y="1515"/>
                </a:cubicBezTo>
                <a:cubicBezTo>
                  <a:pt x="11490" y="1556"/>
                  <a:pt x="11641" y="1596"/>
                  <a:pt x="11792" y="1637"/>
                </a:cubicBezTo>
                <a:cubicBezTo>
                  <a:pt x="11942" y="1678"/>
                  <a:pt x="12093" y="1718"/>
                  <a:pt x="12243" y="1759"/>
                </a:cubicBezTo>
                <a:cubicBezTo>
                  <a:pt x="12387" y="1802"/>
                  <a:pt x="12531" y="1845"/>
                  <a:pt x="12675" y="1889"/>
                </a:cubicBezTo>
                <a:cubicBezTo>
                  <a:pt x="12819" y="1932"/>
                  <a:pt x="12963" y="1975"/>
                  <a:pt x="13105" y="2018"/>
                </a:cubicBezTo>
                <a:cubicBezTo>
                  <a:pt x="13242" y="2064"/>
                  <a:pt x="13379" y="2110"/>
                  <a:pt x="13516" y="2155"/>
                </a:cubicBezTo>
                <a:cubicBezTo>
                  <a:pt x="13652" y="2201"/>
                  <a:pt x="13789" y="2247"/>
                  <a:pt x="13924" y="2293"/>
                </a:cubicBezTo>
                <a:cubicBezTo>
                  <a:pt x="14054" y="2341"/>
                  <a:pt x="14183" y="2388"/>
                  <a:pt x="14313" y="2436"/>
                </a:cubicBezTo>
                <a:cubicBezTo>
                  <a:pt x="14442" y="2484"/>
                  <a:pt x="14572" y="2532"/>
                  <a:pt x="14701" y="2580"/>
                </a:cubicBezTo>
                <a:cubicBezTo>
                  <a:pt x="14825" y="2630"/>
                  <a:pt x="14948" y="2680"/>
                  <a:pt x="15070" y="2730"/>
                </a:cubicBezTo>
                <a:cubicBezTo>
                  <a:pt x="15193" y="2780"/>
                  <a:pt x="15315" y="2830"/>
                  <a:pt x="15437" y="2880"/>
                </a:cubicBezTo>
                <a:cubicBezTo>
                  <a:pt x="15552" y="2932"/>
                  <a:pt x="15667" y="2984"/>
                  <a:pt x="15782" y="3036"/>
                </a:cubicBezTo>
                <a:cubicBezTo>
                  <a:pt x="15897" y="3089"/>
                  <a:pt x="16012" y="3141"/>
                  <a:pt x="16126" y="3193"/>
                </a:cubicBezTo>
                <a:cubicBezTo>
                  <a:pt x="16235" y="3247"/>
                  <a:pt x="16344" y="3301"/>
                  <a:pt x="16453" y="3355"/>
                </a:cubicBezTo>
                <a:cubicBezTo>
                  <a:pt x="16562" y="3410"/>
                  <a:pt x="16671" y="3464"/>
                  <a:pt x="16780" y="3518"/>
                </a:cubicBezTo>
                <a:cubicBezTo>
                  <a:pt x="16883" y="3574"/>
                  <a:pt x="16985" y="3630"/>
                  <a:pt x="17087" y="3686"/>
                </a:cubicBezTo>
                <a:cubicBezTo>
                  <a:pt x="17189" y="3742"/>
                  <a:pt x="17291" y="3798"/>
                  <a:pt x="17392" y="3854"/>
                </a:cubicBezTo>
                <a:cubicBezTo>
                  <a:pt x="17487" y="3912"/>
                  <a:pt x="17581" y="3970"/>
                  <a:pt x="17675" y="4029"/>
                </a:cubicBezTo>
                <a:cubicBezTo>
                  <a:pt x="17769" y="4087"/>
                  <a:pt x="17862" y="4145"/>
                  <a:pt x="17955" y="4203"/>
                </a:cubicBezTo>
                <a:cubicBezTo>
                  <a:pt x="18043" y="4263"/>
                  <a:pt x="18131" y="4322"/>
                  <a:pt x="18218" y="4382"/>
                </a:cubicBezTo>
                <a:cubicBezTo>
                  <a:pt x="18306" y="4442"/>
                  <a:pt x="18394" y="4501"/>
                  <a:pt x="18482" y="4561"/>
                </a:cubicBezTo>
                <a:cubicBezTo>
                  <a:pt x="18563" y="4622"/>
                  <a:pt x="18643" y="4683"/>
                  <a:pt x="18723" y="4745"/>
                </a:cubicBezTo>
                <a:cubicBezTo>
                  <a:pt x="18804" y="4806"/>
                  <a:pt x="18884" y="4867"/>
                  <a:pt x="18965" y="4929"/>
                </a:cubicBezTo>
                <a:cubicBezTo>
                  <a:pt x="19038" y="4992"/>
                  <a:pt x="19111" y="5055"/>
                  <a:pt x="19184" y="5118"/>
                </a:cubicBezTo>
                <a:cubicBezTo>
                  <a:pt x="19257" y="5180"/>
                  <a:pt x="19330" y="5243"/>
                  <a:pt x="19403" y="5307"/>
                </a:cubicBezTo>
                <a:cubicBezTo>
                  <a:pt x="19471" y="5371"/>
                  <a:pt x="19538" y="5435"/>
                  <a:pt x="19605" y="5500"/>
                </a:cubicBezTo>
                <a:cubicBezTo>
                  <a:pt x="19672" y="5564"/>
                  <a:pt x="19739" y="5629"/>
                  <a:pt x="19807" y="5693"/>
                </a:cubicBezTo>
                <a:cubicBezTo>
                  <a:pt x="19866" y="5759"/>
                  <a:pt x="19925" y="5825"/>
                  <a:pt x="19985" y="5891"/>
                </a:cubicBezTo>
                <a:cubicBezTo>
                  <a:pt x="20045" y="5957"/>
                  <a:pt x="20104" y="6023"/>
                  <a:pt x="20163" y="6088"/>
                </a:cubicBezTo>
                <a:cubicBezTo>
                  <a:pt x="20216" y="6156"/>
                  <a:pt x="20268" y="6223"/>
                  <a:pt x="20321" y="6291"/>
                </a:cubicBezTo>
                <a:cubicBezTo>
                  <a:pt x="20373" y="6358"/>
                  <a:pt x="20425" y="6425"/>
                  <a:pt x="20478" y="6493"/>
                </a:cubicBezTo>
                <a:cubicBezTo>
                  <a:pt x="20524" y="6561"/>
                  <a:pt x="20569" y="6629"/>
                  <a:pt x="20614" y="6698"/>
                </a:cubicBezTo>
                <a:cubicBezTo>
                  <a:pt x="20659" y="6766"/>
                  <a:pt x="20703" y="6835"/>
                  <a:pt x="20749" y="6903"/>
                </a:cubicBezTo>
                <a:cubicBezTo>
                  <a:pt x="20787" y="6973"/>
                  <a:pt x="20826" y="7042"/>
                  <a:pt x="20865" y="7111"/>
                </a:cubicBezTo>
                <a:cubicBezTo>
                  <a:pt x="20904" y="7181"/>
                  <a:pt x="20943" y="7250"/>
                  <a:pt x="20982" y="7320"/>
                </a:cubicBezTo>
                <a:cubicBezTo>
                  <a:pt x="21013" y="7390"/>
                  <a:pt x="21044" y="7461"/>
                  <a:pt x="21076" y="7532"/>
                </a:cubicBezTo>
                <a:cubicBezTo>
                  <a:pt x="21108" y="7603"/>
                  <a:pt x="21139" y="7674"/>
                  <a:pt x="21170" y="7744"/>
                </a:cubicBezTo>
                <a:cubicBezTo>
                  <a:pt x="21195" y="7816"/>
                  <a:pt x="21219" y="7887"/>
                  <a:pt x="21244" y="7959"/>
                </a:cubicBezTo>
                <a:cubicBezTo>
                  <a:pt x="21268" y="8030"/>
                  <a:pt x="21292" y="8102"/>
                  <a:pt x="21317" y="8173"/>
                </a:cubicBezTo>
                <a:cubicBezTo>
                  <a:pt x="21335" y="8246"/>
                  <a:pt x="21353" y="8318"/>
                  <a:pt x="21370" y="8391"/>
                </a:cubicBezTo>
                <a:cubicBezTo>
                  <a:pt x="21388" y="8463"/>
                  <a:pt x="21406" y="8536"/>
                  <a:pt x="21423" y="8609"/>
                </a:cubicBezTo>
                <a:cubicBezTo>
                  <a:pt x="21434" y="8682"/>
                  <a:pt x="21444" y="8755"/>
                  <a:pt x="21454" y="8828"/>
                </a:cubicBezTo>
                <a:cubicBezTo>
                  <a:pt x="21465" y="8901"/>
                  <a:pt x="21475" y="8974"/>
                  <a:pt x="21485" y="9047"/>
                </a:cubicBezTo>
                <a:cubicBezTo>
                  <a:pt x="21494" y="9195"/>
                  <a:pt x="21500" y="9343"/>
                  <a:pt x="21509" y="9491"/>
                </a:cubicBezTo>
                <a:cubicBezTo>
                  <a:pt x="21520" y="9634"/>
                  <a:pt x="21529" y="9777"/>
                  <a:pt x="21541" y="9920"/>
                </a:cubicBezTo>
                <a:cubicBezTo>
                  <a:pt x="21550" y="10056"/>
                  <a:pt x="21556" y="10193"/>
                  <a:pt x="21565" y="10329"/>
                </a:cubicBezTo>
                <a:cubicBezTo>
                  <a:pt x="21571" y="10460"/>
                  <a:pt x="21579" y="10592"/>
                  <a:pt x="21585" y="10723"/>
                </a:cubicBezTo>
                <a:cubicBezTo>
                  <a:pt x="21588" y="10850"/>
                  <a:pt x="21594" y="10976"/>
                  <a:pt x="21597" y="11103"/>
                </a:cubicBezTo>
                <a:cubicBezTo>
                  <a:pt x="21597" y="11227"/>
                  <a:pt x="21600" y="11352"/>
                  <a:pt x="21600" y="11476"/>
                </a:cubicBezTo>
                <a:cubicBezTo>
                  <a:pt x="21600" y="11600"/>
                  <a:pt x="21600" y="11722"/>
                  <a:pt x="21600" y="11845"/>
                </a:cubicBezTo>
                <a:cubicBezTo>
                  <a:pt x="21597" y="11967"/>
                  <a:pt x="21594" y="12089"/>
                  <a:pt x="21591" y="12212"/>
                </a:cubicBezTo>
                <a:cubicBezTo>
                  <a:pt x="21588" y="12335"/>
                  <a:pt x="21588" y="12459"/>
                  <a:pt x="21585" y="12581"/>
                </a:cubicBezTo>
                <a:cubicBezTo>
                  <a:pt x="21582" y="12708"/>
                  <a:pt x="21576" y="12834"/>
                  <a:pt x="21574" y="12960"/>
                </a:cubicBezTo>
                <a:cubicBezTo>
                  <a:pt x="21571" y="13089"/>
                  <a:pt x="21565" y="13219"/>
                  <a:pt x="21562" y="13347"/>
                </a:cubicBezTo>
                <a:cubicBezTo>
                  <a:pt x="21559" y="13482"/>
                  <a:pt x="21553" y="13616"/>
                  <a:pt x="21550" y="13750"/>
                </a:cubicBezTo>
                <a:cubicBezTo>
                  <a:pt x="21547" y="13890"/>
                  <a:pt x="21541" y="14030"/>
                  <a:pt x="21538" y="14170"/>
                </a:cubicBezTo>
                <a:cubicBezTo>
                  <a:pt x="21535" y="14318"/>
                  <a:pt x="21529" y="14467"/>
                  <a:pt x="21526" y="14614"/>
                </a:cubicBezTo>
                <a:cubicBezTo>
                  <a:pt x="21523" y="14771"/>
                  <a:pt x="21518" y="14927"/>
                  <a:pt x="21515" y="15084"/>
                </a:cubicBezTo>
                <a:cubicBezTo>
                  <a:pt x="21515" y="15250"/>
                  <a:pt x="21512" y="15416"/>
                  <a:pt x="21512" y="15582"/>
                </a:cubicBezTo>
                <a:cubicBezTo>
                  <a:pt x="21512" y="15759"/>
                  <a:pt x="21509" y="15937"/>
                  <a:pt x="21509" y="16114"/>
                </a:cubicBezTo>
                <a:cubicBezTo>
                  <a:pt x="21347" y="16114"/>
                  <a:pt x="21185" y="16114"/>
                  <a:pt x="21023" y="16114"/>
                </a:cubicBezTo>
                <a:cubicBezTo>
                  <a:pt x="20852" y="16114"/>
                  <a:pt x="20684" y="16114"/>
                  <a:pt x="20514" y="16114"/>
                </a:cubicBezTo>
                <a:cubicBezTo>
                  <a:pt x="20340" y="16114"/>
                  <a:pt x="20166" y="16114"/>
                  <a:pt x="19992" y="16114"/>
                </a:cubicBezTo>
                <a:cubicBezTo>
                  <a:pt x="19816" y="16114"/>
                  <a:pt x="19639" y="16114"/>
                  <a:pt x="19462" y="16114"/>
                </a:cubicBezTo>
                <a:cubicBezTo>
                  <a:pt x="19286" y="16114"/>
                  <a:pt x="19106" y="16114"/>
                  <a:pt x="18929" y="16114"/>
                </a:cubicBezTo>
                <a:cubicBezTo>
                  <a:pt x="18756" y="16114"/>
                  <a:pt x="18579" y="16114"/>
                  <a:pt x="18405" y="16114"/>
                </a:cubicBezTo>
                <a:cubicBezTo>
                  <a:pt x="18235" y="16114"/>
                  <a:pt x="18064" y="16114"/>
                  <a:pt x="17893" y="16114"/>
                </a:cubicBezTo>
                <a:cubicBezTo>
                  <a:pt x="17731" y="16114"/>
                  <a:pt x="17569" y="16114"/>
                  <a:pt x="17407" y="16114"/>
                </a:cubicBezTo>
                <a:cubicBezTo>
                  <a:pt x="17254" y="16114"/>
                  <a:pt x="17101" y="16114"/>
                  <a:pt x="16948" y="16114"/>
                </a:cubicBezTo>
                <a:cubicBezTo>
                  <a:pt x="16809" y="16114"/>
                  <a:pt x="16668" y="16114"/>
                  <a:pt x="16527" y="16114"/>
                </a:cubicBezTo>
                <a:cubicBezTo>
                  <a:pt x="16400" y="16114"/>
                  <a:pt x="16274" y="16114"/>
                  <a:pt x="16147" y="16114"/>
                </a:cubicBezTo>
                <a:cubicBezTo>
                  <a:pt x="16041" y="16114"/>
                  <a:pt x="15932" y="16114"/>
                  <a:pt x="15823" y="16114"/>
                </a:cubicBezTo>
                <a:cubicBezTo>
                  <a:pt x="15735" y="16114"/>
                  <a:pt x="15646" y="16114"/>
                  <a:pt x="15555" y="16114"/>
                </a:cubicBezTo>
                <a:cubicBezTo>
                  <a:pt x="15490" y="16114"/>
                  <a:pt x="15423" y="16114"/>
                  <a:pt x="15355" y="16114"/>
                </a:cubicBezTo>
                <a:cubicBezTo>
                  <a:pt x="15314" y="16114"/>
                  <a:pt x="15273" y="16114"/>
                  <a:pt x="15231" y="16114"/>
                </a:cubicBezTo>
                <a:cubicBezTo>
                  <a:pt x="15217" y="16114"/>
                  <a:pt x="15202" y="16114"/>
                  <a:pt x="15184" y="16114"/>
                </a:cubicBezTo>
                <a:cubicBezTo>
                  <a:pt x="15178" y="16121"/>
                  <a:pt x="15172" y="16126"/>
                  <a:pt x="15165" y="16132"/>
                </a:cubicBezTo>
                <a:cubicBezTo>
                  <a:pt x="15158" y="16138"/>
                  <a:pt x="15150" y="16144"/>
                  <a:pt x="15143" y="16149"/>
                </a:cubicBezTo>
                <a:cubicBezTo>
                  <a:pt x="15124" y="16166"/>
                  <a:pt x="15104" y="16183"/>
                  <a:pt x="15084" y="16200"/>
                </a:cubicBezTo>
                <a:cubicBezTo>
                  <a:pt x="15063" y="16217"/>
                  <a:pt x="15043" y="16234"/>
                  <a:pt x="15022" y="16251"/>
                </a:cubicBezTo>
                <a:cubicBezTo>
                  <a:pt x="15009" y="16264"/>
                  <a:pt x="14995" y="16276"/>
                  <a:pt x="14981" y="16288"/>
                </a:cubicBezTo>
                <a:cubicBezTo>
                  <a:pt x="14966" y="16301"/>
                  <a:pt x="14952" y="16313"/>
                  <a:pt x="14937" y="16325"/>
                </a:cubicBezTo>
                <a:cubicBezTo>
                  <a:pt x="14922" y="16340"/>
                  <a:pt x="14907" y="16355"/>
                  <a:pt x="14892" y="16370"/>
                </a:cubicBezTo>
                <a:cubicBezTo>
                  <a:pt x="14877" y="16385"/>
                  <a:pt x="14862" y="16400"/>
                  <a:pt x="14846" y="16415"/>
                </a:cubicBezTo>
                <a:cubicBezTo>
                  <a:pt x="14828" y="16432"/>
                  <a:pt x="14810" y="16449"/>
                  <a:pt x="14793" y="16466"/>
                </a:cubicBezTo>
                <a:cubicBezTo>
                  <a:pt x="14775" y="16483"/>
                  <a:pt x="14757" y="16500"/>
                  <a:pt x="14740" y="16517"/>
                </a:cubicBezTo>
                <a:cubicBezTo>
                  <a:pt x="14722" y="16536"/>
                  <a:pt x="14704" y="16556"/>
                  <a:pt x="14685" y="16575"/>
                </a:cubicBezTo>
                <a:cubicBezTo>
                  <a:pt x="14666" y="16594"/>
                  <a:pt x="14647" y="16614"/>
                  <a:pt x="14628" y="16633"/>
                </a:cubicBezTo>
                <a:cubicBezTo>
                  <a:pt x="14609" y="16654"/>
                  <a:pt x="14589" y="16676"/>
                  <a:pt x="14570" y="16697"/>
                </a:cubicBezTo>
                <a:cubicBezTo>
                  <a:pt x="14551" y="16719"/>
                  <a:pt x="14532" y="16740"/>
                  <a:pt x="14513" y="16761"/>
                </a:cubicBezTo>
                <a:cubicBezTo>
                  <a:pt x="14494" y="16785"/>
                  <a:pt x="14474" y="16808"/>
                  <a:pt x="14454" y="16832"/>
                </a:cubicBezTo>
                <a:cubicBezTo>
                  <a:pt x="14433" y="16855"/>
                  <a:pt x="14413" y="16878"/>
                  <a:pt x="14392" y="16901"/>
                </a:cubicBezTo>
                <a:cubicBezTo>
                  <a:pt x="14373" y="16927"/>
                  <a:pt x="14354" y="16952"/>
                  <a:pt x="14335" y="16978"/>
                </a:cubicBezTo>
                <a:cubicBezTo>
                  <a:pt x="14316" y="17003"/>
                  <a:pt x="14296" y="17028"/>
                  <a:pt x="14277" y="17053"/>
                </a:cubicBezTo>
                <a:cubicBezTo>
                  <a:pt x="14258" y="17081"/>
                  <a:pt x="14239" y="17108"/>
                  <a:pt x="14220" y="17135"/>
                </a:cubicBezTo>
                <a:cubicBezTo>
                  <a:pt x="14200" y="17162"/>
                  <a:pt x="14180" y="17188"/>
                  <a:pt x="14160" y="17215"/>
                </a:cubicBezTo>
                <a:cubicBezTo>
                  <a:pt x="14142" y="17244"/>
                  <a:pt x="14123" y="17273"/>
                  <a:pt x="14105" y="17301"/>
                </a:cubicBezTo>
                <a:cubicBezTo>
                  <a:pt x="14086" y="17330"/>
                  <a:pt x="14067" y="17358"/>
                  <a:pt x="14048" y="17387"/>
                </a:cubicBezTo>
                <a:cubicBezTo>
                  <a:pt x="14031" y="17417"/>
                  <a:pt x="14015" y="17447"/>
                  <a:pt x="13997" y="17478"/>
                </a:cubicBezTo>
                <a:cubicBezTo>
                  <a:pt x="13980" y="17508"/>
                  <a:pt x="13962" y="17538"/>
                  <a:pt x="13945" y="17568"/>
                </a:cubicBezTo>
                <a:cubicBezTo>
                  <a:pt x="13930" y="17599"/>
                  <a:pt x="13914" y="17631"/>
                  <a:pt x="13899" y="17662"/>
                </a:cubicBezTo>
                <a:cubicBezTo>
                  <a:pt x="13883" y="17693"/>
                  <a:pt x="13867" y="17725"/>
                  <a:pt x="13850" y="17756"/>
                </a:cubicBezTo>
                <a:cubicBezTo>
                  <a:pt x="13837" y="17789"/>
                  <a:pt x="13824" y="17822"/>
                  <a:pt x="13811" y="17855"/>
                </a:cubicBezTo>
                <a:cubicBezTo>
                  <a:pt x="13797" y="17888"/>
                  <a:pt x="13784" y="17921"/>
                  <a:pt x="13771" y="17954"/>
                </a:cubicBezTo>
                <a:cubicBezTo>
                  <a:pt x="13761" y="17987"/>
                  <a:pt x="13750" y="18021"/>
                  <a:pt x="13740" y="18055"/>
                </a:cubicBezTo>
                <a:cubicBezTo>
                  <a:pt x="13729" y="18089"/>
                  <a:pt x="13718" y="18123"/>
                  <a:pt x="13706" y="18157"/>
                </a:cubicBezTo>
                <a:cubicBezTo>
                  <a:pt x="13697" y="18192"/>
                  <a:pt x="13688" y="18227"/>
                  <a:pt x="13680" y="18263"/>
                </a:cubicBezTo>
                <a:cubicBezTo>
                  <a:pt x="13671" y="18298"/>
                  <a:pt x="13662" y="18333"/>
                  <a:pt x="13653" y="18368"/>
                </a:cubicBezTo>
                <a:cubicBezTo>
                  <a:pt x="13649" y="18404"/>
                  <a:pt x="13644" y="18440"/>
                  <a:pt x="13639" y="18477"/>
                </a:cubicBezTo>
                <a:cubicBezTo>
                  <a:pt x="13635" y="18513"/>
                  <a:pt x="13630" y="18549"/>
                  <a:pt x="13624" y="18585"/>
                </a:cubicBezTo>
                <a:cubicBezTo>
                  <a:pt x="13622" y="18622"/>
                  <a:pt x="13621" y="18658"/>
                  <a:pt x="13619" y="18695"/>
                </a:cubicBezTo>
                <a:cubicBezTo>
                  <a:pt x="13618" y="18732"/>
                  <a:pt x="13616" y="18769"/>
                  <a:pt x="13615" y="18805"/>
                </a:cubicBezTo>
                <a:cubicBezTo>
                  <a:pt x="13618" y="18843"/>
                  <a:pt x="13621" y="18880"/>
                  <a:pt x="13624" y="18918"/>
                </a:cubicBezTo>
                <a:cubicBezTo>
                  <a:pt x="13627" y="18955"/>
                  <a:pt x="13630" y="18993"/>
                  <a:pt x="13632" y="19031"/>
                </a:cubicBezTo>
                <a:cubicBezTo>
                  <a:pt x="13640" y="19069"/>
                  <a:pt x="13646" y="19107"/>
                  <a:pt x="13653" y="19145"/>
                </a:cubicBezTo>
                <a:cubicBezTo>
                  <a:pt x="13659" y="19184"/>
                  <a:pt x="13665" y="19222"/>
                  <a:pt x="13671" y="19260"/>
                </a:cubicBezTo>
                <a:cubicBezTo>
                  <a:pt x="13684" y="19298"/>
                  <a:pt x="13697" y="19337"/>
                  <a:pt x="13709" y="19376"/>
                </a:cubicBezTo>
                <a:cubicBezTo>
                  <a:pt x="13721" y="19415"/>
                  <a:pt x="13733" y="19454"/>
                  <a:pt x="13744" y="19492"/>
                </a:cubicBezTo>
                <a:cubicBezTo>
                  <a:pt x="13762" y="19531"/>
                  <a:pt x="13779" y="19570"/>
                  <a:pt x="13796" y="19609"/>
                </a:cubicBezTo>
                <a:cubicBezTo>
                  <a:pt x="13812" y="19648"/>
                  <a:pt x="13828" y="19687"/>
                  <a:pt x="13844" y="19726"/>
                </a:cubicBezTo>
                <a:cubicBezTo>
                  <a:pt x="13868" y="19765"/>
                  <a:pt x="13891" y="19805"/>
                  <a:pt x="13913" y="19844"/>
                </a:cubicBezTo>
                <a:cubicBezTo>
                  <a:pt x="13936" y="19883"/>
                  <a:pt x="13958" y="19923"/>
                  <a:pt x="13980" y="19962"/>
                </a:cubicBezTo>
                <a:cubicBezTo>
                  <a:pt x="14009" y="20002"/>
                  <a:pt x="14039" y="20042"/>
                  <a:pt x="14068" y="20081"/>
                </a:cubicBezTo>
                <a:cubicBezTo>
                  <a:pt x="14097" y="20121"/>
                  <a:pt x="14126" y="20160"/>
                  <a:pt x="14154" y="20200"/>
                </a:cubicBezTo>
                <a:cubicBezTo>
                  <a:pt x="14189" y="20240"/>
                  <a:pt x="14224" y="20279"/>
                  <a:pt x="14259" y="20318"/>
                </a:cubicBezTo>
                <a:cubicBezTo>
                  <a:pt x="14294" y="20358"/>
                  <a:pt x="14329" y="20397"/>
                  <a:pt x="14363" y="20437"/>
                </a:cubicBezTo>
                <a:cubicBezTo>
                  <a:pt x="14405" y="20476"/>
                  <a:pt x="14447" y="20515"/>
                  <a:pt x="14489" y="20554"/>
                </a:cubicBezTo>
                <a:cubicBezTo>
                  <a:pt x="14531" y="20594"/>
                  <a:pt x="14572" y="20633"/>
                  <a:pt x="14613" y="20672"/>
                </a:cubicBezTo>
                <a:cubicBezTo>
                  <a:pt x="14663" y="20711"/>
                  <a:pt x="14713" y="20751"/>
                  <a:pt x="14763" y="20790"/>
                </a:cubicBezTo>
                <a:cubicBezTo>
                  <a:pt x="14812" y="20829"/>
                  <a:pt x="14862" y="20869"/>
                  <a:pt x="14910" y="20908"/>
                </a:cubicBezTo>
                <a:cubicBezTo>
                  <a:pt x="14968" y="20947"/>
                  <a:pt x="15025" y="20986"/>
                  <a:pt x="15082" y="21024"/>
                </a:cubicBezTo>
                <a:cubicBezTo>
                  <a:pt x="15139" y="21063"/>
                  <a:pt x="15196" y="21102"/>
                  <a:pt x="15252" y="21141"/>
                </a:cubicBezTo>
                <a:cubicBezTo>
                  <a:pt x="15317" y="21180"/>
                  <a:pt x="15381" y="21218"/>
                  <a:pt x="15446" y="21256"/>
                </a:cubicBezTo>
                <a:cubicBezTo>
                  <a:pt x="15510" y="21295"/>
                  <a:pt x="15574" y="21333"/>
                  <a:pt x="15638" y="21372"/>
                </a:cubicBezTo>
                <a:cubicBezTo>
                  <a:pt x="15711" y="21410"/>
                  <a:pt x="15785" y="21448"/>
                  <a:pt x="15858" y="21486"/>
                </a:cubicBezTo>
                <a:cubicBezTo>
                  <a:pt x="15931" y="21524"/>
                  <a:pt x="16004" y="21562"/>
                  <a:pt x="16076" y="21600"/>
                </a:cubicBezTo>
              </a:path>
            </a:pathLst>
          </a:custGeom>
          <a:solidFill>
            <a:srgbClr val="FFFFFF">
              <a:alpha val="20000"/>
            </a:srgbClr>
          </a:solidFill>
          <a:ln w="12700">
            <a:miter lim="400000"/>
          </a:ln>
        </p:spPr>
        <p:txBody>
          <a:bodyPr lIns="64293" tIns="64293" rIns="64293" bIns="64293" anchor="ctr"/>
          <a:lstStyle/>
          <a:p>
            <a:pPr algn="l" defTabSz="631775">
              <a:lnSpc>
                <a:spcPct val="93000"/>
              </a:lnSpc>
              <a:defRPr b="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46" name="Título de área"/>
          <p:cNvSpPr txBox="1"/>
          <p:nvPr/>
        </p:nvSpPr>
        <p:spPr>
          <a:xfrm>
            <a:off x="5062701" y="6047203"/>
            <a:ext cx="14258598" cy="16215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 anchor="ctr">
            <a:spAutoFit/>
          </a:bodyPr>
          <a:lstStyle>
            <a:lvl1pPr>
              <a:defRPr sz="5600" b="0">
                <a:solidFill>
                  <a:srgbClr val="0066A1"/>
                </a:solidFill>
                <a:latin typeface="+mn-lt"/>
                <a:ea typeface="+mn-ea"/>
                <a:cs typeface="+mn-cs"/>
                <a:sym typeface="Rubik Bold"/>
              </a:defRPr>
            </a:lvl1pPr>
          </a:lstStyle>
          <a:p>
            <a:pPr algn="ctr"/>
            <a:r>
              <a:rPr lang="es-ES" sz="9600" b="1" spc="300">
                <a:cs typeface="Rubik" pitchFamily="2" charset="-79"/>
              </a:rPr>
              <a:t>METHODOLOGY</a:t>
            </a:r>
            <a:endParaRPr sz="9600" b="1" spc="300">
              <a:cs typeface="Rubik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161069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fondo_pag.png" descr="fondo_pag.png">
            <a:extLst>
              <a:ext uri="{FF2B5EF4-FFF2-40B4-BE49-F238E27FC236}">
                <a16:creationId xmlns:a16="http://schemas.microsoft.com/office/drawing/2014/main" id="{03C4713F-8DF4-7E0B-FE57-47FCBC4313D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0538" r="93130"/>
          <a:stretch/>
        </p:blipFill>
        <p:spPr>
          <a:xfrm>
            <a:off x="23466951" y="12768762"/>
            <a:ext cx="917049" cy="947238"/>
          </a:xfrm>
          <a:prstGeom prst="rect">
            <a:avLst/>
          </a:prstGeom>
          <a:ln w="12700">
            <a:miter lim="400000"/>
          </a:ln>
        </p:spPr>
      </p:pic>
      <p:sp>
        <p:nvSpPr>
          <p:cNvPr id="23" name="Rectángulo 22">
            <a:extLst>
              <a:ext uri="{FF2B5EF4-FFF2-40B4-BE49-F238E27FC236}">
                <a16:creationId xmlns:a16="http://schemas.microsoft.com/office/drawing/2014/main" id="{F1CC10E1-4B43-3696-D38F-602FFB732911}"/>
              </a:ext>
            </a:extLst>
          </p:cNvPr>
          <p:cNvSpPr/>
          <p:nvPr/>
        </p:nvSpPr>
        <p:spPr>
          <a:xfrm>
            <a:off x="22428648" y="12768762"/>
            <a:ext cx="930138" cy="947238"/>
          </a:xfrm>
          <a:prstGeom prst="rect">
            <a:avLst/>
          </a:prstGeom>
          <a:solidFill>
            <a:srgbClr val="0065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4" name="Número de diapositiva">
            <a:extLst>
              <a:ext uri="{FF2B5EF4-FFF2-40B4-BE49-F238E27FC236}">
                <a16:creationId xmlns:a16="http://schemas.microsoft.com/office/drawing/2014/main" id="{A6EF0E1F-4E52-844B-DF89-750EEF076B9C}"/>
              </a:ext>
            </a:extLst>
          </p:cNvPr>
          <p:cNvSpPr txBox="1">
            <a:spLocks noGrp="1"/>
          </p:cNvSpPr>
          <p:nvPr>
            <p:ph type="sldNum" sz="quarter" idx="12"/>
          </p:nvPr>
        </p:nvSpPr>
        <p:spPr>
          <a:xfrm>
            <a:off x="22428648" y="12768762"/>
            <a:ext cx="930138" cy="947238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 algn="ctr"/>
            <a:fld id="{86CB4B4D-7CA3-9044-876B-883B54F8677D}" type="slidenum">
              <a:rPr sz="3200">
                <a:solidFill>
                  <a:srgbClr val="FFA100"/>
                </a:solidFill>
                <a:latin typeface="Rubik" pitchFamily="2" charset="-79"/>
                <a:cs typeface="Rubik" pitchFamily="2" charset="-79"/>
              </a:rPr>
              <a:pPr algn="ctr"/>
              <a:t>4</a:t>
            </a:fld>
            <a:endParaRPr sz="3200">
              <a:solidFill>
                <a:srgbClr val="FFA100"/>
              </a:solidFill>
              <a:latin typeface="Rubik" pitchFamily="2" charset="-79"/>
              <a:cs typeface="Rubik" pitchFamily="2" charset="-79"/>
            </a:endParaRPr>
          </a:p>
        </p:txBody>
      </p:sp>
      <p:sp>
        <p:nvSpPr>
          <p:cNvPr id="124" name="Google Shape;190;p12">
            <a:extLst>
              <a:ext uri="{FF2B5EF4-FFF2-40B4-BE49-F238E27FC236}">
                <a16:creationId xmlns:a16="http://schemas.microsoft.com/office/drawing/2014/main" id="{ACE55FBF-8C80-5508-2F76-4679EE13A197}"/>
              </a:ext>
            </a:extLst>
          </p:cNvPr>
          <p:cNvSpPr txBox="1">
            <a:spLocks/>
          </p:cNvSpPr>
          <p:nvPr/>
        </p:nvSpPr>
        <p:spPr>
          <a:xfrm>
            <a:off x="629661" y="1593"/>
            <a:ext cx="11210543" cy="13240788"/>
          </a:xfrm>
          <a:prstGeom prst="rect">
            <a:avLst/>
          </a:prstGeom>
        </p:spPr>
        <p:txBody>
          <a:bodyPr spcFirstLastPara="1" vert="horz" wrap="square" lIns="243800" tIns="243800" rIns="243800" bIns="243800" rtlCol="0" anchor="t" anchorCtr="0">
            <a:noAutofit/>
          </a:bodyPr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5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>
              <a:lnSpc>
                <a:spcPct val="150000"/>
              </a:lnSpc>
              <a:spcBef>
                <a:spcPts val="1400"/>
              </a:spcBef>
              <a:spcAft>
                <a:spcPts val="1400"/>
              </a:spcAft>
              <a:buClr>
                <a:schemeClr val="dk1"/>
              </a:buClr>
              <a:buSzPts val="1100"/>
              <a:buFont typeface="Arial" panose="020B0604020202020204" pitchFamily="34" charset="0"/>
              <a:buNone/>
            </a:pPr>
            <a:r>
              <a:rPr lang="en-GB" sz="3600" b="1" spc="300">
                <a:solidFill>
                  <a:schemeClr val="accent5">
                    <a:lumMod val="50000"/>
                  </a:schemeClr>
                </a:solidFill>
                <a:cs typeface="Rubik" pitchFamily="2" charset="-79"/>
                <a:sym typeface="Rubik Regular"/>
              </a:rPr>
              <a:t>COLLECTED DATA</a:t>
            </a:r>
            <a:endParaRPr lang="en-GB" sz="800" b="1" spc="300">
              <a:solidFill>
                <a:schemeClr val="accent5">
                  <a:lumMod val="50000"/>
                </a:schemeClr>
              </a:solidFill>
              <a:cs typeface="Rubik" pitchFamily="2" charset="-79"/>
              <a:sym typeface="Rubik Regular"/>
            </a:endParaRPr>
          </a:p>
          <a:p>
            <a:pPr lvl="1" defTabSz="91440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ü"/>
            </a:pPr>
            <a:r>
              <a:rPr lang="en-GB" sz="2800" spc="300">
                <a:solidFill>
                  <a:schemeClr val="accent5">
                    <a:lumMod val="50000"/>
                  </a:schemeClr>
                </a:solidFill>
                <a:cs typeface="Rubik" pitchFamily="2" charset="-79"/>
                <a:sym typeface="Rubik Regular"/>
              </a:rPr>
              <a:t>Secondary data (reports, briefings, …) </a:t>
            </a:r>
          </a:p>
          <a:p>
            <a:pPr lvl="1" defTabSz="91440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ü"/>
            </a:pPr>
            <a:r>
              <a:rPr lang="en-GB" sz="2800" spc="300">
                <a:solidFill>
                  <a:schemeClr val="accent5">
                    <a:lumMod val="50000"/>
                  </a:schemeClr>
                </a:solidFill>
                <a:cs typeface="Rubik" pitchFamily="2" charset="-79"/>
                <a:sym typeface="Rubik Regular"/>
              </a:rPr>
              <a:t>Qualitative study (interviews and focus groups)</a:t>
            </a:r>
            <a:endParaRPr lang="en-GB" sz="2000" spc="300">
              <a:solidFill>
                <a:schemeClr val="accent5">
                  <a:lumMod val="50000"/>
                </a:schemeClr>
              </a:solidFill>
              <a:cs typeface="Rubik" pitchFamily="2" charset="-79"/>
              <a:sym typeface="Rubik Regular"/>
            </a:endParaRPr>
          </a:p>
          <a:p>
            <a:pPr lvl="1" defTabSz="914400">
              <a:lnSpc>
                <a:spcPct val="150000"/>
              </a:lnSpc>
              <a:spcBef>
                <a:spcPts val="0"/>
              </a:spcBef>
              <a:buClr>
                <a:schemeClr val="accent2"/>
              </a:buClr>
              <a:buSzPct val="100000"/>
              <a:buFont typeface="Wingdings" panose="05000000000000000000" pitchFamily="2" charset="2"/>
              <a:buChar char="ü"/>
            </a:pPr>
            <a:r>
              <a:rPr lang="en-GB" sz="2800" spc="300">
                <a:solidFill>
                  <a:schemeClr val="accent5">
                    <a:lumMod val="50000"/>
                  </a:schemeClr>
                </a:solidFill>
                <a:cs typeface="Rubik" pitchFamily="2" charset="-79"/>
                <a:sym typeface="Rubik Regular"/>
              </a:rPr>
              <a:t>Quantitative study (survey)</a:t>
            </a:r>
          </a:p>
          <a:p>
            <a:pPr lvl="1" defTabSz="914400">
              <a:lnSpc>
                <a:spcPct val="150000"/>
              </a:lnSpc>
              <a:spcBef>
                <a:spcPts val="0"/>
              </a:spcBef>
              <a:buClr>
                <a:schemeClr val="accent2"/>
              </a:buClr>
              <a:buSzPct val="100000"/>
              <a:buFont typeface="Wingdings" panose="05000000000000000000" pitchFamily="2" charset="2"/>
              <a:buChar char="ü"/>
            </a:pPr>
            <a:endParaRPr lang="en-GB" sz="2800" spc="300">
              <a:solidFill>
                <a:schemeClr val="accent5">
                  <a:lumMod val="50000"/>
                </a:schemeClr>
              </a:solidFill>
              <a:cs typeface="Rubik" pitchFamily="2" charset="-79"/>
              <a:sym typeface="Rubik Regular"/>
            </a:endParaRPr>
          </a:p>
          <a:p>
            <a:pPr marL="0" indent="0" defTabSz="91440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ts val="1100"/>
              <a:buFont typeface="Arial" panose="020B0604020202020204" pitchFamily="34" charset="0"/>
              <a:buNone/>
            </a:pPr>
            <a:r>
              <a:rPr lang="en-GB" sz="3600" b="1" spc="300">
                <a:solidFill>
                  <a:schemeClr val="accent5">
                    <a:lumMod val="50000"/>
                  </a:schemeClr>
                </a:solidFill>
                <a:cs typeface="Rubik" pitchFamily="2" charset="-79"/>
                <a:sym typeface="Rubik Regular"/>
              </a:rPr>
              <a:t>INFORMATION PROCESSING</a:t>
            </a:r>
          </a:p>
          <a:p>
            <a:pPr lvl="1" defTabSz="914400">
              <a:lnSpc>
                <a:spcPct val="150000"/>
              </a:lnSpc>
              <a:spcBef>
                <a:spcPts val="0"/>
              </a:spcBef>
              <a:buClr>
                <a:schemeClr val="accent2"/>
              </a:buClr>
              <a:buSzPct val="100000"/>
              <a:buFont typeface="Wingdings" panose="05000000000000000000" pitchFamily="2" charset="2"/>
              <a:buChar char="ü"/>
            </a:pPr>
            <a:r>
              <a:rPr lang="en-GB" sz="2800" spc="300">
                <a:solidFill>
                  <a:schemeClr val="accent5">
                    <a:lumMod val="50000"/>
                  </a:schemeClr>
                </a:solidFill>
                <a:cs typeface="Rubik" pitchFamily="2" charset="-79"/>
                <a:sym typeface="Rubik Regular"/>
              </a:rPr>
              <a:t>Confidentiality guarantee</a:t>
            </a:r>
          </a:p>
          <a:p>
            <a:pPr lvl="1" defTabSz="914400">
              <a:lnSpc>
                <a:spcPct val="150000"/>
              </a:lnSpc>
              <a:spcBef>
                <a:spcPts val="0"/>
              </a:spcBef>
              <a:buClr>
                <a:schemeClr val="accent2"/>
              </a:buClr>
              <a:buSzPct val="100000"/>
              <a:buFont typeface="Wingdings" panose="05000000000000000000" pitchFamily="2" charset="2"/>
              <a:buChar char="ü"/>
            </a:pPr>
            <a:r>
              <a:rPr lang="en-GB" sz="2800" spc="300">
                <a:solidFill>
                  <a:schemeClr val="accent5">
                    <a:lumMod val="50000"/>
                  </a:schemeClr>
                </a:solidFill>
                <a:cs typeface="Rubik" pitchFamily="2" charset="-79"/>
                <a:sym typeface="Rubik Regular"/>
              </a:rPr>
              <a:t>Recordings and transcriptions </a:t>
            </a:r>
          </a:p>
          <a:p>
            <a:pPr lvl="1" defTabSz="914400">
              <a:lnSpc>
                <a:spcPct val="150000"/>
              </a:lnSpc>
              <a:spcBef>
                <a:spcPts val="0"/>
              </a:spcBef>
              <a:buClr>
                <a:schemeClr val="accent2"/>
              </a:buClr>
              <a:buSzPct val="100000"/>
              <a:buFont typeface="Wingdings" panose="05000000000000000000" pitchFamily="2" charset="2"/>
              <a:buChar char="ü"/>
            </a:pPr>
            <a:r>
              <a:rPr lang="en-GB" sz="2800" spc="300">
                <a:solidFill>
                  <a:schemeClr val="accent5">
                    <a:lumMod val="50000"/>
                  </a:schemeClr>
                </a:solidFill>
                <a:cs typeface="Rubik" pitchFamily="2" charset="-79"/>
                <a:sym typeface="Rubik Regular"/>
              </a:rPr>
              <a:t>Data analysis (NVivo, PLS, SPSS, etc.)</a:t>
            </a:r>
          </a:p>
          <a:p>
            <a:pPr lvl="1" defTabSz="914400">
              <a:lnSpc>
                <a:spcPct val="150000"/>
              </a:lnSpc>
              <a:spcBef>
                <a:spcPts val="0"/>
              </a:spcBef>
              <a:buClr>
                <a:schemeClr val="accent2"/>
              </a:buClr>
              <a:buSzPct val="100000"/>
              <a:buFont typeface="Wingdings" panose="05000000000000000000" pitchFamily="2" charset="2"/>
              <a:buChar char="ü"/>
            </a:pPr>
            <a:endParaRPr lang="en-GB" sz="2800" b="1" spc="300">
              <a:solidFill>
                <a:schemeClr val="accent5">
                  <a:lumMod val="50000"/>
                </a:schemeClr>
              </a:solidFill>
              <a:cs typeface="Rubik" pitchFamily="2" charset="-79"/>
              <a:sym typeface="Rubik Regular"/>
            </a:endParaRPr>
          </a:p>
          <a:p>
            <a:pPr marL="0" indent="0" defTabSz="91440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ts val="1100"/>
              <a:buFont typeface="Arial" panose="020B0604020202020204" pitchFamily="34" charset="0"/>
              <a:buNone/>
            </a:pPr>
            <a:r>
              <a:rPr lang="en-GB" sz="3600" b="1" spc="300">
                <a:solidFill>
                  <a:schemeClr val="accent5">
                    <a:lumMod val="50000"/>
                  </a:schemeClr>
                </a:solidFill>
                <a:cs typeface="Rubik" pitchFamily="2" charset="-79"/>
                <a:sym typeface="Rubik Regular"/>
              </a:rPr>
              <a:t>WRITING THE CASE STUDY </a:t>
            </a:r>
          </a:p>
          <a:p>
            <a:pPr lvl="1" defTabSz="914400">
              <a:lnSpc>
                <a:spcPct val="150000"/>
              </a:lnSpc>
              <a:spcBef>
                <a:spcPts val="0"/>
              </a:spcBef>
              <a:buClr>
                <a:schemeClr val="accent2"/>
              </a:buClr>
              <a:buSzPct val="100000"/>
              <a:buFont typeface="Wingdings" panose="05000000000000000000" pitchFamily="2" charset="2"/>
              <a:buChar char="ü"/>
            </a:pPr>
            <a:r>
              <a:rPr lang="en-GB" sz="2800" spc="300">
                <a:solidFill>
                  <a:schemeClr val="accent5">
                    <a:lumMod val="50000"/>
                  </a:schemeClr>
                </a:solidFill>
                <a:cs typeface="Rubik" pitchFamily="2" charset="-79"/>
                <a:sym typeface="Rubik Regular"/>
              </a:rPr>
              <a:t>Contrast the results with IAC managers</a:t>
            </a:r>
          </a:p>
          <a:p>
            <a:pPr lvl="1" defTabSz="914400">
              <a:lnSpc>
                <a:spcPct val="150000"/>
              </a:lnSpc>
              <a:spcBef>
                <a:spcPts val="0"/>
              </a:spcBef>
              <a:buClr>
                <a:schemeClr val="accent2"/>
              </a:buClr>
              <a:buSzPct val="100000"/>
              <a:buFont typeface="Wingdings" panose="05000000000000000000" pitchFamily="2" charset="2"/>
              <a:buChar char="ü"/>
            </a:pPr>
            <a:r>
              <a:rPr lang="en-GB" sz="2800" spc="300">
                <a:solidFill>
                  <a:schemeClr val="accent5">
                    <a:lumMod val="50000"/>
                  </a:schemeClr>
                </a:solidFill>
                <a:cs typeface="Rubik" pitchFamily="2" charset="-79"/>
                <a:sym typeface="Rubik Regular"/>
              </a:rPr>
              <a:t>Final drafting</a:t>
            </a:r>
          </a:p>
          <a:p>
            <a:pPr lvl="1" defTabSz="914400">
              <a:lnSpc>
                <a:spcPct val="150000"/>
              </a:lnSpc>
              <a:spcBef>
                <a:spcPts val="0"/>
              </a:spcBef>
              <a:buClr>
                <a:schemeClr val="accent2"/>
              </a:buClr>
              <a:buSzPct val="100000"/>
              <a:buFont typeface="Wingdings" panose="05000000000000000000" pitchFamily="2" charset="2"/>
              <a:buChar char="ü"/>
            </a:pPr>
            <a:endParaRPr lang="en-GB" sz="2800" b="1" spc="300">
              <a:solidFill>
                <a:schemeClr val="accent5">
                  <a:lumMod val="50000"/>
                </a:schemeClr>
              </a:solidFill>
              <a:cs typeface="Rubik" pitchFamily="2" charset="-79"/>
              <a:sym typeface="Rubik Regular"/>
            </a:endParaRPr>
          </a:p>
          <a:p>
            <a:pPr marL="0" indent="0" defTabSz="91440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ts val="1100"/>
              <a:buFont typeface="Arial" panose="020B0604020202020204" pitchFamily="34" charset="0"/>
              <a:buNone/>
            </a:pPr>
            <a:r>
              <a:rPr lang="en-GB" sz="3600" b="1" spc="300">
                <a:solidFill>
                  <a:schemeClr val="accent5">
                    <a:lumMod val="50000"/>
                  </a:schemeClr>
                </a:solidFill>
                <a:cs typeface="Rubik" pitchFamily="2" charset="-79"/>
                <a:sym typeface="Rubik Regular"/>
              </a:rPr>
              <a:t>DISSEMINATION</a:t>
            </a:r>
          </a:p>
          <a:p>
            <a:pPr lvl="1" defTabSz="914400">
              <a:lnSpc>
                <a:spcPct val="150000"/>
              </a:lnSpc>
              <a:spcBef>
                <a:spcPts val="0"/>
              </a:spcBef>
              <a:buClr>
                <a:schemeClr val="accent2"/>
              </a:buClr>
              <a:buSzPct val="100000"/>
              <a:buFont typeface="Wingdings" panose="05000000000000000000" pitchFamily="2" charset="2"/>
              <a:buChar char="ü"/>
            </a:pPr>
            <a:r>
              <a:rPr lang="en-GB" sz="2800" spc="300">
                <a:solidFill>
                  <a:schemeClr val="accent5">
                    <a:lumMod val="50000"/>
                  </a:schemeClr>
                </a:solidFill>
                <a:cs typeface="Rubik" pitchFamily="2" charset="-79"/>
                <a:sym typeface="Rubik Regular"/>
              </a:rPr>
              <a:t>Academic and disseminate conferences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B550B4F3-8681-0054-4428-71FCC612D7A0}"/>
              </a:ext>
            </a:extLst>
          </p:cNvPr>
          <p:cNvSpPr/>
          <p:nvPr/>
        </p:nvSpPr>
        <p:spPr>
          <a:xfrm flipV="1">
            <a:off x="629661" y="1326770"/>
            <a:ext cx="6590579" cy="108001"/>
          </a:xfrm>
          <a:prstGeom prst="rect">
            <a:avLst/>
          </a:prstGeom>
          <a:solidFill>
            <a:srgbClr val="FFA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D37DA662-FF38-C956-6E44-E12FF5E16CF4}"/>
              </a:ext>
            </a:extLst>
          </p:cNvPr>
          <p:cNvSpPr/>
          <p:nvPr/>
        </p:nvSpPr>
        <p:spPr>
          <a:xfrm flipV="1">
            <a:off x="629661" y="5113787"/>
            <a:ext cx="6590580" cy="108001"/>
          </a:xfrm>
          <a:prstGeom prst="rect">
            <a:avLst/>
          </a:prstGeom>
          <a:solidFill>
            <a:srgbClr val="FFA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00432951-5FD4-F7D8-1E15-553E3FFCBA13}"/>
              </a:ext>
            </a:extLst>
          </p:cNvPr>
          <p:cNvSpPr/>
          <p:nvPr/>
        </p:nvSpPr>
        <p:spPr>
          <a:xfrm>
            <a:off x="629661" y="8494213"/>
            <a:ext cx="6445135" cy="108000"/>
          </a:xfrm>
          <a:prstGeom prst="rect">
            <a:avLst/>
          </a:prstGeom>
          <a:solidFill>
            <a:srgbClr val="FFA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45DDE169-8D1B-0D0D-B71F-E13BD329E6AC}"/>
              </a:ext>
            </a:extLst>
          </p:cNvPr>
          <p:cNvSpPr/>
          <p:nvPr/>
        </p:nvSpPr>
        <p:spPr>
          <a:xfrm>
            <a:off x="629661" y="11195380"/>
            <a:ext cx="4039919" cy="108000"/>
          </a:xfrm>
          <a:prstGeom prst="rect">
            <a:avLst/>
          </a:prstGeom>
          <a:solidFill>
            <a:srgbClr val="FFA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AEF6B4FC-DEC9-24FA-A4BC-3A0ABED54B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06181" y="0"/>
            <a:ext cx="11210544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4932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: esquinas redondeadas 2">
            <a:extLst>
              <a:ext uri="{FF2B5EF4-FFF2-40B4-BE49-F238E27FC236}">
                <a16:creationId xmlns:a16="http://schemas.microsoft.com/office/drawing/2014/main" id="{46CB80B1-60AB-AB98-CCF9-E02BE336DCDC}"/>
              </a:ext>
            </a:extLst>
          </p:cNvPr>
          <p:cNvSpPr/>
          <p:nvPr/>
        </p:nvSpPr>
        <p:spPr>
          <a:xfrm>
            <a:off x="19007128" y="7540319"/>
            <a:ext cx="4918347" cy="4812959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id="{642673FC-18DF-7DB0-E157-D39C7E51E7C8}"/>
              </a:ext>
            </a:extLst>
          </p:cNvPr>
          <p:cNvSpPr/>
          <p:nvPr/>
        </p:nvSpPr>
        <p:spPr>
          <a:xfrm>
            <a:off x="19014315" y="2074985"/>
            <a:ext cx="4918347" cy="4812959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2" name="fondo_pag.png" descr="fondo_pag.png">
            <a:extLst>
              <a:ext uri="{FF2B5EF4-FFF2-40B4-BE49-F238E27FC236}">
                <a16:creationId xmlns:a16="http://schemas.microsoft.com/office/drawing/2014/main" id="{03C4713F-8DF4-7E0B-FE57-47FCBC4313D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0538" r="93130"/>
          <a:stretch/>
        </p:blipFill>
        <p:spPr>
          <a:xfrm>
            <a:off x="23466951" y="12768762"/>
            <a:ext cx="917049" cy="947238"/>
          </a:xfrm>
          <a:prstGeom prst="rect">
            <a:avLst/>
          </a:prstGeom>
          <a:ln w="12700">
            <a:miter lim="400000"/>
          </a:ln>
        </p:spPr>
      </p:pic>
      <p:sp>
        <p:nvSpPr>
          <p:cNvPr id="23" name="Rectángulo 22">
            <a:extLst>
              <a:ext uri="{FF2B5EF4-FFF2-40B4-BE49-F238E27FC236}">
                <a16:creationId xmlns:a16="http://schemas.microsoft.com/office/drawing/2014/main" id="{F1CC10E1-4B43-3696-D38F-602FFB732911}"/>
              </a:ext>
            </a:extLst>
          </p:cNvPr>
          <p:cNvSpPr/>
          <p:nvPr/>
        </p:nvSpPr>
        <p:spPr>
          <a:xfrm>
            <a:off x="22428648" y="12768762"/>
            <a:ext cx="930138" cy="947238"/>
          </a:xfrm>
          <a:prstGeom prst="rect">
            <a:avLst/>
          </a:prstGeom>
          <a:solidFill>
            <a:srgbClr val="0065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4" name="Número de diapositiva">
            <a:extLst>
              <a:ext uri="{FF2B5EF4-FFF2-40B4-BE49-F238E27FC236}">
                <a16:creationId xmlns:a16="http://schemas.microsoft.com/office/drawing/2014/main" id="{A6EF0E1F-4E52-844B-DF89-750EEF076B9C}"/>
              </a:ext>
            </a:extLst>
          </p:cNvPr>
          <p:cNvSpPr txBox="1">
            <a:spLocks noGrp="1"/>
          </p:cNvSpPr>
          <p:nvPr>
            <p:ph type="sldNum" sz="quarter" idx="12"/>
          </p:nvPr>
        </p:nvSpPr>
        <p:spPr>
          <a:xfrm>
            <a:off x="22428648" y="12768762"/>
            <a:ext cx="930138" cy="947238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 algn="ctr"/>
            <a:fld id="{86CB4B4D-7CA3-9044-876B-883B54F8677D}" type="slidenum">
              <a:rPr sz="3200">
                <a:solidFill>
                  <a:srgbClr val="FFA100"/>
                </a:solidFill>
                <a:latin typeface="Rubik" pitchFamily="2" charset="-79"/>
                <a:cs typeface="Rubik" pitchFamily="2" charset="-79"/>
              </a:rPr>
              <a:pPr algn="ctr"/>
              <a:t>5</a:t>
            </a:fld>
            <a:endParaRPr sz="3200">
              <a:solidFill>
                <a:srgbClr val="FFA100"/>
              </a:solidFill>
              <a:latin typeface="Rubik" pitchFamily="2" charset="-79"/>
              <a:cs typeface="Rubik" pitchFamily="2" charset="-79"/>
            </a:endParaRPr>
          </a:p>
        </p:txBody>
      </p:sp>
      <p:graphicFrame>
        <p:nvGraphicFramePr>
          <p:cNvPr id="4" name="Tabla 4">
            <a:extLst>
              <a:ext uri="{FF2B5EF4-FFF2-40B4-BE49-F238E27FC236}">
                <a16:creationId xmlns:a16="http://schemas.microsoft.com/office/drawing/2014/main" id="{48393AD7-8FEA-059E-E9A4-A67222FFF2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7129520"/>
              </p:ext>
            </p:extLst>
          </p:nvPr>
        </p:nvGraphicFramePr>
        <p:xfrm>
          <a:off x="984124" y="2074985"/>
          <a:ext cx="16443338" cy="6979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072851">
                  <a:extLst>
                    <a:ext uri="{9D8B030D-6E8A-4147-A177-3AD203B41FA5}">
                      <a16:colId xmlns:a16="http://schemas.microsoft.com/office/drawing/2014/main" val="3168221495"/>
                    </a:ext>
                  </a:extLst>
                </a:gridCol>
                <a:gridCol w="3370487">
                  <a:extLst>
                    <a:ext uri="{9D8B030D-6E8A-4147-A177-3AD203B41FA5}">
                      <a16:colId xmlns:a16="http://schemas.microsoft.com/office/drawing/2014/main" val="634943846"/>
                    </a:ext>
                  </a:extLst>
                </a:gridCol>
              </a:tblGrid>
              <a:tr h="585775">
                <a:tc gridSpan="2">
                  <a:txBody>
                    <a:bodyPr/>
                    <a:lstStyle/>
                    <a:p>
                      <a:pPr algn="ctr"/>
                      <a:r>
                        <a:rPr lang="es-ES" sz="4000" b="1" noProof="1">
                          <a:solidFill>
                            <a:schemeClr val="bg1"/>
                          </a:solidFill>
                        </a:rPr>
                        <a:t>INTERVIEWS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5135235"/>
                  </a:ext>
                </a:extLst>
              </a:tr>
              <a:tr h="534838">
                <a:tc>
                  <a:txBody>
                    <a:bodyPr/>
                    <a:lstStyle/>
                    <a:p>
                      <a:pPr algn="l"/>
                      <a:r>
                        <a:rPr lang="es-ES" sz="3200" b="1" noProof="1"/>
                        <a:t>Managers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3200" b="1" noProof="1"/>
                        <a:t>Number of interviews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8242312"/>
                  </a:ext>
                </a:extLst>
              </a:tr>
              <a:tr h="534838">
                <a:tc>
                  <a:txBody>
                    <a:bodyPr/>
                    <a:lstStyle/>
                    <a:p>
                      <a:r>
                        <a:rPr lang="es-ES" sz="3200" noProof="1"/>
                        <a:t>OTAI Manager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3200" noProof="1"/>
                        <a:t>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72241970"/>
                  </a:ext>
                </a:extLst>
              </a:tr>
              <a:tr h="534838">
                <a:tc>
                  <a:txBody>
                    <a:bodyPr/>
                    <a:lstStyle/>
                    <a:p>
                      <a:r>
                        <a:rPr lang="es-ES" sz="3200" noProof="1"/>
                        <a:t>SO Coordinator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3200" noProof="1"/>
                        <a:t>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57304749"/>
                  </a:ext>
                </a:extLst>
              </a:tr>
              <a:tr h="534838">
                <a:tc>
                  <a:txBody>
                    <a:bodyPr/>
                    <a:lstStyle/>
                    <a:p>
                      <a:r>
                        <a:rPr lang="es-ES" sz="3200" noProof="1"/>
                        <a:t>Research Area Manager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3200" noProof="1"/>
                        <a:t>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22071577"/>
                  </a:ext>
                </a:extLst>
              </a:tr>
              <a:tr h="534838">
                <a:tc>
                  <a:txBody>
                    <a:bodyPr/>
                    <a:lstStyle/>
                    <a:p>
                      <a:r>
                        <a:rPr lang="es-ES" sz="3200" noProof="1"/>
                        <a:t>Research Area Coordinator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3200" noProof="1"/>
                        <a:t>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18185629"/>
                  </a:ext>
                </a:extLst>
              </a:tr>
              <a:tr h="534838">
                <a:tc>
                  <a:txBody>
                    <a:bodyPr/>
                    <a:lstStyle/>
                    <a:p>
                      <a:r>
                        <a:rPr lang="es-ES" sz="3200" noProof="1"/>
                        <a:t>General Services Administration Manager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3200" noProof="1"/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05036903"/>
                  </a:ext>
                </a:extLst>
              </a:tr>
              <a:tr h="534838">
                <a:tc>
                  <a:txBody>
                    <a:bodyPr/>
                    <a:lstStyle/>
                    <a:p>
                      <a:r>
                        <a:rPr lang="es-ES" sz="3200" noProof="1"/>
                        <a:t>Intrumentation Area Coordinator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3200" noProof="1"/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36071150"/>
                  </a:ext>
                </a:extLst>
              </a:tr>
              <a:tr h="534838">
                <a:tc gridSpan="2">
                  <a:txBody>
                    <a:bodyPr/>
                    <a:lstStyle/>
                    <a:p>
                      <a:pPr algn="l"/>
                      <a:r>
                        <a:rPr lang="es-ES" sz="3200" b="1" noProof="1"/>
                        <a:t>Researchers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9352842"/>
                  </a:ext>
                </a:extLst>
              </a:tr>
              <a:tr h="534838">
                <a:tc>
                  <a:txBody>
                    <a:bodyPr/>
                    <a:lstStyle/>
                    <a:p>
                      <a:r>
                        <a:rPr lang="es-ES" sz="3200" noProof="1"/>
                        <a:t>SO Lines Coordinators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3200" noProof="1"/>
                        <a:t>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96686712"/>
                  </a:ext>
                </a:extLst>
              </a:tr>
              <a:tr h="534838">
                <a:tc>
                  <a:txBody>
                    <a:bodyPr/>
                    <a:lstStyle/>
                    <a:p>
                      <a:r>
                        <a:rPr lang="es-ES" sz="3200" noProof="1"/>
                        <a:t>Projects PI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3200" noProof="1"/>
                        <a:t>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67874149"/>
                  </a:ext>
                </a:extLst>
              </a:tr>
            </a:tbl>
          </a:graphicData>
        </a:graphic>
      </p:graphicFrame>
      <p:graphicFrame>
        <p:nvGraphicFramePr>
          <p:cNvPr id="5" name="Tabla 5">
            <a:extLst>
              <a:ext uri="{FF2B5EF4-FFF2-40B4-BE49-F238E27FC236}">
                <a16:creationId xmlns:a16="http://schemas.microsoft.com/office/drawing/2014/main" id="{D83412DF-E3CD-9D4B-9128-6B2723AD9D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8421095"/>
              </p:ext>
            </p:extLst>
          </p:nvPr>
        </p:nvGraphicFramePr>
        <p:xfrm>
          <a:off x="953495" y="9186543"/>
          <a:ext cx="16504596" cy="4084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542174">
                  <a:extLst>
                    <a:ext uri="{9D8B030D-6E8A-4147-A177-3AD203B41FA5}">
                      <a16:colId xmlns:a16="http://schemas.microsoft.com/office/drawing/2014/main" val="649264489"/>
                    </a:ext>
                  </a:extLst>
                </a:gridCol>
                <a:gridCol w="2962422">
                  <a:extLst>
                    <a:ext uri="{9D8B030D-6E8A-4147-A177-3AD203B41FA5}">
                      <a16:colId xmlns:a16="http://schemas.microsoft.com/office/drawing/2014/main" val="1799111908"/>
                    </a:ext>
                  </a:extLst>
                </a:gridCol>
              </a:tblGrid>
              <a:tr h="476660">
                <a:tc gridSpan="2">
                  <a:txBody>
                    <a:bodyPr/>
                    <a:lstStyle/>
                    <a:p>
                      <a:pPr algn="ctr"/>
                      <a:r>
                        <a:rPr lang="es-ES" sz="4000" b="1" noProof="1">
                          <a:solidFill>
                            <a:schemeClr val="bg1"/>
                          </a:solidFill>
                        </a:rPr>
                        <a:t>FOCUS GROUPS</a:t>
                      </a: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39962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s-ES" sz="3200" b="1" noProof="1"/>
                        <a:t>Researchers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3200" b="1" noProof="1"/>
                        <a:t>Number of participants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99177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1828800" rtl="0" eaLnBrk="1" latinLnBrk="0" hangingPunct="1"/>
                      <a:r>
                        <a:rPr lang="es-ES" sz="3200" kern="1200" noProof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Postdoctoral researchers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3200" noProof="1"/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06206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3200" kern="1200" noProof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International postdoctoral researchers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3200" noProof="1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57032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1828800" rtl="0" eaLnBrk="1" latinLnBrk="0" hangingPunct="1"/>
                      <a:r>
                        <a:rPr lang="es-ES" sz="3200" kern="1200" noProof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Predoctoral researchers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3200" noProof="1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730972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l" defTabSz="1828800" rtl="0" eaLnBrk="1" latinLnBrk="0" hangingPunct="1"/>
                      <a:r>
                        <a:rPr lang="es-ES" sz="3200" kern="1200" noProof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Female researchers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3200" noProof="1"/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149550"/>
                  </a:ext>
                </a:extLst>
              </a:tr>
            </a:tbl>
          </a:graphicData>
        </a:graphic>
      </p:graphicFrame>
      <p:sp>
        <p:nvSpPr>
          <p:cNvPr id="6" name="Google Shape;563;p37">
            <a:extLst>
              <a:ext uri="{FF2B5EF4-FFF2-40B4-BE49-F238E27FC236}">
                <a16:creationId xmlns:a16="http://schemas.microsoft.com/office/drawing/2014/main" id="{5816CF03-3054-3237-704B-4DF8EEAEF9D2}"/>
              </a:ext>
            </a:extLst>
          </p:cNvPr>
          <p:cNvSpPr txBox="1">
            <a:spLocks/>
          </p:cNvSpPr>
          <p:nvPr/>
        </p:nvSpPr>
        <p:spPr>
          <a:xfrm>
            <a:off x="705669" y="-99853"/>
            <a:ext cx="14022400" cy="2043200"/>
          </a:xfrm>
          <a:prstGeom prst="rect">
            <a:avLst/>
          </a:prstGeom>
        </p:spPr>
        <p:txBody>
          <a:bodyPr spcFirstLastPara="1" vert="horz" wrap="square" lIns="243800" tIns="243800" rIns="243800" bIns="243800" rtlCol="0" anchor="ctr" anchorCtr="0">
            <a:noAutofit/>
          </a:bodyPr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5400" b="1">
                <a:solidFill>
                  <a:schemeClr val="accent5">
                    <a:lumMod val="50000"/>
                  </a:schemeClr>
                </a:solidFill>
                <a:latin typeface="+mn-lt"/>
              </a:rPr>
              <a:t>QUALITATIVE STUDY</a:t>
            </a:r>
            <a:endParaRPr lang="es-ES" sz="540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C52649CF-33DE-356E-8D58-A498FFC0716F}"/>
              </a:ext>
            </a:extLst>
          </p:cNvPr>
          <p:cNvSpPr/>
          <p:nvPr/>
        </p:nvSpPr>
        <p:spPr>
          <a:xfrm>
            <a:off x="929964" y="1274929"/>
            <a:ext cx="7436655" cy="145354"/>
          </a:xfrm>
          <a:prstGeom prst="rect">
            <a:avLst/>
          </a:prstGeom>
          <a:solidFill>
            <a:srgbClr val="FFA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ECE332E6-0D4C-9941-29D7-1746C1A4610F}"/>
              </a:ext>
            </a:extLst>
          </p:cNvPr>
          <p:cNvSpPr txBox="1"/>
          <p:nvPr/>
        </p:nvSpPr>
        <p:spPr>
          <a:xfrm>
            <a:off x="19254163" y="2773304"/>
            <a:ext cx="443865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b="1"/>
              <a:t>PARTICIPANTS</a:t>
            </a:r>
          </a:p>
          <a:p>
            <a:pPr algn="ctr"/>
            <a:r>
              <a:rPr lang="es-ES" sz="3600" b="1">
                <a:solidFill>
                  <a:srgbClr val="FFA100"/>
                </a:solidFill>
              </a:rPr>
              <a:t>21</a:t>
            </a:r>
          </a:p>
          <a:p>
            <a:pPr algn="ctr"/>
            <a:r>
              <a:rPr lang="es-ES" sz="3600" b="1"/>
              <a:t>INTERVIEWS</a:t>
            </a:r>
            <a:endParaRPr lang="es-ES" sz="3600"/>
          </a:p>
          <a:p>
            <a:pPr algn="ctr"/>
            <a:r>
              <a:rPr lang="es-ES" sz="3600" b="1">
                <a:solidFill>
                  <a:srgbClr val="FFA100"/>
                </a:solidFill>
              </a:rPr>
              <a:t>35</a:t>
            </a:r>
          </a:p>
          <a:p>
            <a:pPr algn="ctr"/>
            <a:r>
              <a:rPr lang="es-ES" sz="3600" b="1"/>
              <a:t>RECORDING HOURS</a:t>
            </a:r>
          </a:p>
          <a:p>
            <a:pPr algn="ctr"/>
            <a:r>
              <a:rPr lang="es-ES" sz="3600" b="1">
                <a:solidFill>
                  <a:srgbClr val="FFA100"/>
                </a:solidFill>
              </a:rPr>
              <a:t>23h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9F0AB87C-FABF-B79C-7A6C-E2904F8DF40B}"/>
              </a:ext>
            </a:extLst>
          </p:cNvPr>
          <p:cNvSpPr txBox="1"/>
          <p:nvPr/>
        </p:nvSpPr>
        <p:spPr>
          <a:xfrm>
            <a:off x="19532726" y="7961639"/>
            <a:ext cx="386715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b="1"/>
              <a:t>PARTICIPANTS</a:t>
            </a:r>
          </a:p>
          <a:p>
            <a:pPr algn="ctr"/>
            <a:r>
              <a:rPr lang="es-ES" sz="3600" b="1">
                <a:solidFill>
                  <a:srgbClr val="FFA100"/>
                </a:solidFill>
              </a:rPr>
              <a:t>25</a:t>
            </a:r>
          </a:p>
          <a:p>
            <a:pPr algn="ctr"/>
            <a:r>
              <a:rPr lang="es-ES" sz="3600" b="1"/>
              <a:t>FOCUS GROUPS</a:t>
            </a:r>
            <a:endParaRPr lang="es-ES" sz="3600"/>
          </a:p>
          <a:p>
            <a:pPr algn="ctr"/>
            <a:r>
              <a:rPr lang="es-ES" sz="3600" b="1">
                <a:solidFill>
                  <a:srgbClr val="FFA100"/>
                </a:solidFill>
              </a:rPr>
              <a:t>4</a:t>
            </a:r>
          </a:p>
          <a:p>
            <a:pPr algn="ctr"/>
            <a:r>
              <a:rPr lang="es-ES" sz="3600" b="1"/>
              <a:t>RECORDING HOURS</a:t>
            </a:r>
          </a:p>
          <a:p>
            <a:pPr algn="ctr"/>
            <a:r>
              <a:rPr lang="es-ES" sz="3600" b="1">
                <a:solidFill>
                  <a:srgbClr val="FFA100"/>
                </a:solidFill>
              </a:rPr>
              <a:t>6h</a:t>
            </a:r>
          </a:p>
        </p:txBody>
      </p:sp>
    </p:spTree>
    <p:extLst>
      <p:ext uri="{BB962C8B-B14F-4D97-AF65-F5344CB8AC3E}">
        <p14:creationId xmlns:p14="http://schemas.microsoft.com/office/powerpoint/2010/main" val="27132193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2">
            <a:extLst>
              <a:ext uri="{FF2B5EF4-FFF2-40B4-BE49-F238E27FC236}">
                <a16:creationId xmlns:a16="http://schemas.microsoft.com/office/drawing/2014/main" id="{84AF6F53-7312-0BCB-920B-3E24412CD8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8524114"/>
              </p:ext>
            </p:extLst>
          </p:nvPr>
        </p:nvGraphicFramePr>
        <p:xfrm>
          <a:off x="4064000" y="3489960"/>
          <a:ext cx="16256000" cy="661416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8128000">
                  <a:extLst>
                    <a:ext uri="{9D8B030D-6E8A-4147-A177-3AD203B41FA5}">
                      <a16:colId xmlns:a16="http://schemas.microsoft.com/office/drawing/2014/main" val="2873367040"/>
                    </a:ext>
                  </a:extLst>
                </a:gridCol>
                <a:gridCol w="8128000">
                  <a:extLst>
                    <a:ext uri="{9D8B030D-6E8A-4147-A177-3AD203B41FA5}">
                      <a16:colId xmlns:a16="http://schemas.microsoft.com/office/drawing/2014/main" val="2220346193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s-ES" sz="4800" b="1" noProof="1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DATA SHEET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37597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sz="4400" noProof="1"/>
                        <a:t>RESEARCH CENTRE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ES" sz="4400" noProof="1"/>
                        <a:t>IAC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19479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sz="4400" noProof="1"/>
                        <a:t>SAMPLE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ES" sz="4400" noProof="1"/>
                        <a:t>155 researchers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94865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sz="4400" noProof="1"/>
                        <a:t>DATES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ES" sz="4400" noProof="1"/>
                        <a:t>08/02/23 - 14/04/23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81881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sz="4400" noProof="1"/>
                        <a:t>DATA COLLECTION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ES" sz="4400" noProof="1"/>
                        <a:t>On-site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09096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sz="4400" noProof="1"/>
                        <a:t>QUESTIONNAIRE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ES" sz="4400" noProof="1"/>
                        <a:t>6 sections with seven-point Likert scales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545689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s-ES" sz="4400" noProof="1"/>
                        <a:t>RESPONSE RATE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ES" sz="4400" noProof="1"/>
                        <a:t>72,43% </a:t>
                      </a:r>
                      <a:r>
                        <a:rPr lang="es-ES" sz="3600" noProof="1"/>
                        <a:t>(ensuring representativeness of all categories)</a:t>
                      </a:r>
                      <a:endParaRPr lang="es-ES" sz="4400" noProof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5869984"/>
                  </a:ext>
                </a:extLst>
              </a:tr>
            </a:tbl>
          </a:graphicData>
        </a:graphic>
      </p:graphicFrame>
      <p:pic>
        <p:nvPicPr>
          <p:cNvPr id="3" name="fondo_pag.png" descr="fondo_pag.png">
            <a:extLst>
              <a:ext uri="{FF2B5EF4-FFF2-40B4-BE49-F238E27FC236}">
                <a16:creationId xmlns:a16="http://schemas.microsoft.com/office/drawing/2014/main" id="{03AF2ED5-C9C3-2A59-347E-33911D80794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0538" r="93130"/>
          <a:stretch/>
        </p:blipFill>
        <p:spPr>
          <a:xfrm>
            <a:off x="23466951" y="12768762"/>
            <a:ext cx="917049" cy="947238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Número de diapositiva">
            <a:extLst>
              <a:ext uri="{FF2B5EF4-FFF2-40B4-BE49-F238E27FC236}">
                <a16:creationId xmlns:a16="http://schemas.microsoft.com/office/drawing/2014/main" id="{35334123-EF8D-D942-CB62-00EC92CC2FC0}"/>
              </a:ext>
            </a:extLst>
          </p:cNvPr>
          <p:cNvSpPr txBox="1">
            <a:spLocks/>
          </p:cNvSpPr>
          <p:nvPr/>
        </p:nvSpPr>
        <p:spPr>
          <a:xfrm>
            <a:off x="22428648" y="12768762"/>
            <a:ext cx="930138" cy="947238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marL="0" algn="r" defTabSz="914400" rtl="0" eaLnBrk="1" latinLnBrk="0" hangingPunct="1"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86CB4B4D-7CA3-9044-876B-883B54F8677D}" type="slidenum">
              <a:rPr lang="es-ES" sz="3200" smtClean="0">
                <a:solidFill>
                  <a:srgbClr val="FFA100"/>
                </a:solidFill>
                <a:latin typeface="Rubik" pitchFamily="2" charset="-79"/>
                <a:cs typeface="Rubik" pitchFamily="2" charset="-79"/>
              </a:rPr>
              <a:pPr algn="ctr"/>
              <a:t>6</a:t>
            </a:fld>
            <a:endParaRPr lang="es-ES" sz="3200">
              <a:solidFill>
                <a:srgbClr val="FFA100"/>
              </a:solidFill>
              <a:latin typeface="Rubik" pitchFamily="2" charset="-79"/>
              <a:cs typeface="Rubik" pitchFamily="2" charset="-79"/>
            </a:endParaRPr>
          </a:p>
        </p:txBody>
      </p:sp>
      <p:sp>
        <p:nvSpPr>
          <p:cNvPr id="5" name="Google Shape;563;p37">
            <a:extLst>
              <a:ext uri="{FF2B5EF4-FFF2-40B4-BE49-F238E27FC236}">
                <a16:creationId xmlns:a16="http://schemas.microsoft.com/office/drawing/2014/main" id="{C872B74D-3A56-40B7-CF2F-02AAF81247B4}"/>
              </a:ext>
            </a:extLst>
          </p:cNvPr>
          <p:cNvSpPr txBox="1">
            <a:spLocks/>
          </p:cNvSpPr>
          <p:nvPr/>
        </p:nvSpPr>
        <p:spPr>
          <a:xfrm>
            <a:off x="551405" y="537393"/>
            <a:ext cx="14022400" cy="1388225"/>
          </a:xfrm>
          <a:prstGeom prst="rect">
            <a:avLst/>
          </a:prstGeom>
        </p:spPr>
        <p:txBody>
          <a:bodyPr spcFirstLastPara="1" vert="horz" wrap="square" lIns="243800" tIns="243800" rIns="243800" bIns="243800" rtlCol="0" anchor="ctr" anchorCtr="0">
            <a:noAutofit/>
          </a:bodyPr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5400" b="1">
                <a:solidFill>
                  <a:schemeClr val="accent5">
                    <a:lumMod val="50000"/>
                  </a:schemeClr>
                </a:solidFill>
                <a:latin typeface="+mn-lt"/>
              </a:rPr>
              <a:t>QUANTITATIVE STUDY</a:t>
            </a:r>
            <a:endParaRPr lang="es-ES" sz="540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0E1858DB-6980-B5C3-9140-650674958DB5}"/>
              </a:ext>
            </a:extLst>
          </p:cNvPr>
          <p:cNvSpPr/>
          <p:nvPr/>
        </p:nvSpPr>
        <p:spPr>
          <a:xfrm>
            <a:off x="780005" y="1780264"/>
            <a:ext cx="7436655" cy="145354"/>
          </a:xfrm>
          <a:prstGeom prst="rect">
            <a:avLst/>
          </a:prstGeom>
          <a:solidFill>
            <a:srgbClr val="FFA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251972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E62BE3AD-D879-C391-4374-6BFBC24DBEA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42325554"/>
              </p:ext>
            </p:extLst>
          </p:nvPr>
        </p:nvGraphicFramePr>
        <p:xfrm>
          <a:off x="5233482" y="3114307"/>
          <a:ext cx="12232042" cy="86735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BF3990A3-938D-B15E-CCD0-74BF64E61D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7029405"/>
              </p:ext>
            </p:extLst>
          </p:nvPr>
        </p:nvGraphicFramePr>
        <p:xfrm>
          <a:off x="6326124" y="7451084"/>
          <a:ext cx="1447800" cy="847619"/>
        </p:xfrm>
        <a:graphic>
          <a:graphicData uri="http://schemas.openxmlformats.org/drawingml/2006/table">
            <a:tbl>
              <a:tblPr/>
              <a:tblGrid>
                <a:gridCol w="1447800">
                  <a:extLst>
                    <a:ext uri="{9D8B030D-6E8A-4147-A177-3AD203B41FA5}">
                      <a16:colId xmlns:a16="http://schemas.microsoft.com/office/drawing/2014/main" val="1281889985"/>
                    </a:ext>
                  </a:extLst>
                </a:gridCol>
              </a:tblGrid>
              <a:tr h="847619">
                <a:tc>
                  <a:txBody>
                    <a:bodyPr/>
                    <a:lstStyle/>
                    <a:p>
                      <a:pPr algn="r" fontAlgn="b"/>
                      <a:r>
                        <a:rPr lang="es-ES" sz="3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72.22%</a:t>
                      </a:r>
                    </a:p>
                  </a:txBody>
                  <a:tcPr marL="7620" marR="7620" marT="762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8244904"/>
                  </a:ext>
                </a:extLst>
              </a:tr>
            </a:tbl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17095A15-C7C0-53D5-467E-47D01908AC39}"/>
              </a:ext>
            </a:extLst>
          </p:cNvPr>
          <p:cNvSpPr txBox="1"/>
          <p:nvPr/>
        </p:nvSpPr>
        <p:spPr>
          <a:xfrm>
            <a:off x="14714414" y="3247169"/>
            <a:ext cx="20764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b="1"/>
              <a:t>72.43%</a:t>
            </a:r>
          </a:p>
        </p:txBody>
      </p:sp>
      <p:pic>
        <p:nvPicPr>
          <p:cNvPr id="8" name="fondo_pag.png" descr="fondo_pag.png">
            <a:extLst>
              <a:ext uri="{FF2B5EF4-FFF2-40B4-BE49-F238E27FC236}">
                <a16:creationId xmlns:a16="http://schemas.microsoft.com/office/drawing/2014/main" id="{4BAA8C75-1045-6D92-9058-89AFEF4A106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0538" r="93130"/>
          <a:stretch/>
        </p:blipFill>
        <p:spPr>
          <a:xfrm>
            <a:off x="23466951" y="12768762"/>
            <a:ext cx="917049" cy="947238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Número de diapositiva">
            <a:extLst>
              <a:ext uri="{FF2B5EF4-FFF2-40B4-BE49-F238E27FC236}">
                <a16:creationId xmlns:a16="http://schemas.microsoft.com/office/drawing/2014/main" id="{E01C7007-173D-5F1A-65E3-BB1F0AA2475B}"/>
              </a:ext>
            </a:extLst>
          </p:cNvPr>
          <p:cNvSpPr txBox="1">
            <a:spLocks/>
          </p:cNvSpPr>
          <p:nvPr/>
        </p:nvSpPr>
        <p:spPr>
          <a:xfrm>
            <a:off x="22428648" y="12768762"/>
            <a:ext cx="930138" cy="947238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marL="0" algn="r" defTabSz="914400" rtl="0" eaLnBrk="1" latinLnBrk="0" hangingPunct="1"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86CB4B4D-7CA3-9044-876B-883B54F8677D}" type="slidenum">
              <a:rPr lang="es-ES" sz="3200" smtClean="0">
                <a:solidFill>
                  <a:srgbClr val="FFA100"/>
                </a:solidFill>
                <a:latin typeface="Rubik" pitchFamily="2" charset="-79"/>
                <a:cs typeface="Rubik" pitchFamily="2" charset="-79"/>
              </a:rPr>
              <a:pPr algn="ctr"/>
              <a:t>7</a:t>
            </a:fld>
            <a:endParaRPr lang="es-ES" sz="3200">
              <a:solidFill>
                <a:srgbClr val="FFA100"/>
              </a:solidFill>
              <a:latin typeface="Rubik" pitchFamily="2" charset="-79"/>
              <a:cs typeface="Rubik" pitchFamily="2" charset="-79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2835FF38-4D2C-417C-54CD-6579A260BF8B}"/>
              </a:ext>
            </a:extLst>
          </p:cNvPr>
          <p:cNvSpPr txBox="1"/>
          <p:nvPr/>
        </p:nvSpPr>
        <p:spPr>
          <a:xfrm>
            <a:off x="7209063" y="843226"/>
            <a:ext cx="99658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5400" b="1">
                <a:solidFill>
                  <a:schemeClr val="accent1">
                    <a:lumMod val="75000"/>
                  </a:schemeClr>
                </a:solidFill>
              </a:rPr>
              <a:t>PARTICIPATION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E0B365F9-6EF4-AE59-CF7A-4424E8FC9D47}"/>
              </a:ext>
            </a:extLst>
          </p:cNvPr>
          <p:cNvSpPr/>
          <p:nvPr/>
        </p:nvSpPr>
        <p:spPr>
          <a:xfrm>
            <a:off x="8182984" y="1928139"/>
            <a:ext cx="7436655" cy="145354"/>
          </a:xfrm>
          <a:prstGeom prst="rect">
            <a:avLst/>
          </a:prstGeom>
          <a:solidFill>
            <a:srgbClr val="FFA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5E5BE374-A805-43B0-B7C4-5CE58867F47D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10800000">
            <a:off x="14812015" y="4330782"/>
            <a:ext cx="1044217" cy="1044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4283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A1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Figura"/>
          <p:cNvSpPr/>
          <p:nvPr/>
        </p:nvSpPr>
        <p:spPr>
          <a:xfrm>
            <a:off x="0" y="-17860"/>
            <a:ext cx="4792398" cy="13716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076" y="21600"/>
                </a:moveTo>
                <a:cubicBezTo>
                  <a:pt x="13397" y="21600"/>
                  <a:pt x="10718" y="21600"/>
                  <a:pt x="8038" y="21600"/>
                </a:cubicBezTo>
                <a:cubicBezTo>
                  <a:pt x="5359" y="21600"/>
                  <a:pt x="2679" y="21600"/>
                  <a:pt x="0" y="21600"/>
                </a:cubicBezTo>
                <a:cubicBezTo>
                  <a:pt x="0" y="20967"/>
                  <a:pt x="0" y="20334"/>
                  <a:pt x="0" y="19701"/>
                </a:cubicBezTo>
                <a:cubicBezTo>
                  <a:pt x="0" y="19068"/>
                  <a:pt x="0" y="18435"/>
                  <a:pt x="0" y="17802"/>
                </a:cubicBezTo>
                <a:cubicBezTo>
                  <a:pt x="103" y="17802"/>
                  <a:pt x="206" y="17802"/>
                  <a:pt x="309" y="17802"/>
                </a:cubicBezTo>
                <a:cubicBezTo>
                  <a:pt x="412" y="17802"/>
                  <a:pt x="512" y="17802"/>
                  <a:pt x="615" y="17801"/>
                </a:cubicBezTo>
                <a:cubicBezTo>
                  <a:pt x="715" y="17800"/>
                  <a:pt x="816" y="17799"/>
                  <a:pt x="916" y="17797"/>
                </a:cubicBezTo>
                <a:cubicBezTo>
                  <a:pt x="1019" y="17795"/>
                  <a:pt x="1119" y="17793"/>
                  <a:pt x="1222" y="17791"/>
                </a:cubicBezTo>
                <a:cubicBezTo>
                  <a:pt x="1322" y="17789"/>
                  <a:pt x="1419" y="17787"/>
                  <a:pt x="1519" y="17785"/>
                </a:cubicBezTo>
                <a:cubicBezTo>
                  <a:pt x="1619" y="17783"/>
                  <a:pt x="1717" y="17780"/>
                  <a:pt x="1817" y="17777"/>
                </a:cubicBezTo>
                <a:cubicBezTo>
                  <a:pt x="1917" y="17774"/>
                  <a:pt x="2014" y="17770"/>
                  <a:pt x="2114" y="17766"/>
                </a:cubicBezTo>
                <a:cubicBezTo>
                  <a:pt x="2211" y="17762"/>
                  <a:pt x="2311" y="17758"/>
                  <a:pt x="2409" y="17754"/>
                </a:cubicBezTo>
                <a:cubicBezTo>
                  <a:pt x="2506" y="17750"/>
                  <a:pt x="2600" y="17746"/>
                  <a:pt x="2697" y="17741"/>
                </a:cubicBezTo>
                <a:cubicBezTo>
                  <a:pt x="2791" y="17735"/>
                  <a:pt x="2888" y="17730"/>
                  <a:pt x="2983" y="17724"/>
                </a:cubicBezTo>
                <a:cubicBezTo>
                  <a:pt x="3077" y="17719"/>
                  <a:pt x="3174" y="17713"/>
                  <a:pt x="3268" y="17707"/>
                </a:cubicBezTo>
                <a:cubicBezTo>
                  <a:pt x="3362" y="17700"/>
                  <a:pt x="3457" y="17693"/>
                  <a:pt x="3551" y="17686"/>
                </a:cubicBezTo>
                <a:cubicBezTo>
                  <a:pt x="3645" y="17679"/>
                  <a:pt x="3739" y="17672"/>
                  <a:pt x="3834" y="17664"/>
                </a:cubicBezTo>
                <a:cubicBezTo>
                  <a:pt x="3879" y="17660"/>
                  <a:pt x="3926" y="17656"/>
                  <a:pt x="3972" y="17652"/>
                </a:cubicBezTo>
                <a:cubicBezTo>
                  <a:pt x="4019" y="17648"/>
                  <a:pt x="4066" y="17644"/>
                  <a:pt x="4113" y="17640"/>
                </a:cubicBezTo>
                <a:cubicBezTo>
                  <a:pt x="4202" y="17632"/>
                  <a:pt x="4290" y="17623"/>
                  <a:pt x="4381" y="17614"/>
                </a:cubicBezTo>
                <a:cubicBezTo>
                  <a:pt x="4473" y="17605"/>
                  <a:pt x="4564" y="17596"/>
                  <a:pt x="4658" y="17586"/>
                </a:cubicBezTo>
                <a:cubicBezTo>
                  <a:pt x="4673" y="17566"/>
                  <a:pt x="4687" y="17545"/>
                  <a:pt x="4702" y="17525"/>
                </a:cubicBezTo>
                <a:cubicBezTo>
                  <a:pt x="4743" y="17465"/>
                  <a:pt x="4788" y="17404"/>
                  <a:pt x="4832" y="17344"/>
                </a:cubicBezTo>
                <a:cubicBezTo>
                  <a:pt x="4846" y="17322"/>
                  <a:pt x="4861" y="17300"/>
                  <a:pt x="4876" y="17279"/>
                </a:cubicBezTo>
                <a:cubicBezTo>
                  <a:pt x="4891" y="17257"/>
                  <a:pt x="4905" y="17236"/>
                  <a:pt x="4920" y="17214"/>
                </a:cubicBezTo>
                <a:cubicBezTo>
                  <a:pt x="4936" y="17188"/>
                  <a:pt x="4953" y="17162"/>
                  <a:pt x="4970" y="17135"/>
                </a:cubicBezTo>
                <a:cubicBezTo>
                  <a:pt x="4988" y="17109"/>
                  <a:pt x="5005" y="17083"/>
                  <a:pt x="5023" y="17057"/>
                </a:cubicBezTo>
                <a:cubicBezTo>
                  <a:pt x="5042" y="17027"/>
                  <a:pt x="5061" y="16997"/>
                  <a:pt x="5081" y="16967"/>
                </a:cubicBezTo>
                <a:cubicBezTo>
                  <a:pt x="5100" y="16937"/>
                  <a:pt x="5120" y="16907"/>
                  <a:pt x="5141" y="16878"/>
                </a:cubicBezTo>
                <a:cubicBezTo>
                  <a:pt x="5162" y="16844"/>
                  <a:pt x="5182" y="16811"/>
                  <a:pt x="5203" y="16777"/>
                </a:cubicBezTo>
                <a:cubicBezTo>
                  <a:pt x="5224" y="16744"/>
                  <a:pt x="5245" y="16710"/>
                  <a:pt x="5268" y="16676"/>
                </a:cubicBezTo>
                <a:cubicBezTo>
                  <a:pt x="5290" y="16639"/>
                  <a:pt x="5312" y="16602"/>
                  <a:pt x="5334" y="16565"/>
                </a:cubicBezTo>
                <a:cubicBezTo>
                  <a:pt x="5357" y="16528"/>
                  <a:pt x="5379" y="16491"/>
                  <a:pt x="5403" y="16454"/>
                </a:cubicBezTo>
                <a:cubicBezTo>
                  <a:pt x="5425" y="16414"/>
                  <a:pt x="5448" y="16373"/>
                  <a:pt x="5471" y="16333"/>
                </a:cubicBezTo>
                <a:cubicBezTo>
                  <a:pt x="5494" y="16292"/>
                  <a:pt x="5518" y="16252"/>
                  <a:pt x="5541" y="16211"/>
                </a:cubicBezTo>
                <a:cubicBezTo>
                  <a:pt x="5565" y="16168"/>
                  <a:pt x="5588" y="16124"/>
                  <a:pt x="5612" y="16081"/>
                </a:cubicBezTo>
                <a:cubicBezTo>
                  <a:pt x="5636" y="16037"/>
                  <a:pt x="5661" y="15994"/>
                  <a:pt x="5686" y="15950"/>
                </a:cubicBezTo>
                <a:cubicBezTo>
                  <a:pt x="5733" y="15858"/>
                  <a:pt x="5780" y="15766"/>
                  <a:pt x="5827" y="15673"/>
                </a:cubicBezTo>
                <a:cubicBezTo>
                  <a:pt x="5874" y="15575"/>
                  <a:pt x="5924" y="15478"/>
                  <a:pt x="5974" y="15380"/>
                </a:cubicBezTo>
                <a:cubicBezTo>
                  <a:pt x="6018" y="15278"/>
                  <a:pt x="6065" y="15176"/>
                  <a:pt x="6113" y="15073"/>
                </a:cubicBezTo>
                <a:cubicBezTo>
                  <a:pt x="6160" y="14967"/>
                  <a:pt x="6207" y="14860"/>
                  <a:pt x="6254" y="14754"/>
                </a:cubicBezTo>
                <a:cubicBezTo>
                  <a:pt x="6274" y="14699"/>
                  <a:pt x="6295" y="14644"/>
                  <a:pt x="6316" y="14589"/>
                </a:cubicBezTo>
                <a:cubicBezTo>
                  <a:pt x="6337" y="14534"/>
                  <a:pt x="6358" y="14479"/>
                  <a:pt x="6380" y="14424"/>
                </a:cubicBezTo>
                <a:cubicBezTo>
                  <a:pt x="6400" y="14368"/>
                  <a:pt x="6419" y="14311"/>
                  <a:pt x="6440" y="14254"/>
                </a:cubicBezTo>
                <a:cubicBezTo>
                  <a:pt x="6460" y="14198"/>
                  <a:pt x="6481" y="14141"/>
                  <a:pt x="6501" y="14084"/>
                </a:cubicBezTo>
                <a:cubicBezTo>
                  <a:pt x="6519" y="14026"/>
                  <a:pt x="6537" y="13968"/>
                  <a:pt x="6554" y="13910"/>
                </a:cubicBezTo>
                <a:cubicBezTo>
                  <a:pt x="6572" y="13852"/>
                  <a:pt x="6590" y="13794"/>
                  <a:pt x="6607" y="13736"/>
                </a:cubicBezTo>
                <a:cubicBezTo>
                  <a:pt x="6623" y="13677"/>
                  <a:pt x="6640" y="13618"/>
                  <a:pt x="6656" y="13558"/>
                </a:cubicBezTo>
                <a:cubicBezTo>
                  <a:pt x="6672" y="13499"/>
                  <a:pt x="6688" y="13439"/>
                  <a:pt x="6704" y="13379"/>
                </a:cubicBezTo>
                <a:cubicBezTo>
                  <a:pt x="6716" y="13320"/>
                  <a:pt x="6729" y="13260"/>
                  <a:pt x="6742" y="13200"/>
                </a:cubicBezTo>
                <a:cubicBezTo>
                  <a:pt x="6754" y="13140"/>
                  <a:pt x="6768" y="13079"/>
                  <a:pt x="6781" y="13019"/>
                </a:cubicBezTo>
                <a:cubicBezTo>
                  <a:pt x="6791" y="12959"/>
                  <a:pt x="6802" y="12898"/>
                  <a:pt x="6812" y="12837"/>
                </a:cubicBezTo>
                <a:cubicBezTo>
                  <a:pt x="6822" y="12776"/>
                  <a:pt x="6832" y="12715"/>
                  <a:pt x="6843" y="12654"/>
                </a:cubicBezTo>
                <a:cubicBezTo>
                  <a:pt x="6850" y="12593"/>
                  <a:pt x="6857" y="12532"/>
                  <a:pt x="6865" y="12470"/>
                </a:cubicBezTo>
                <a:cubicBezTo>
                  <a:pt x="6872" y="12409"/>
                  <a:pt x="6880" y="12348"/>
                  <a:pt x="6887" y="12286"/>
                </a:cubicBezTo>
                <a:cubicBezTo>
                  <a:pt x="6890" y="12225"/>
                  <a:pt x="6893" y="12163"/>
                  <a:pt x="6896" y="12102"/>
                </a:cubicBezTo>
                <a:cubicBezTo>
                  <a:pt x="6899" y="12041"/>
                  <a:pt x="6902" y="11979"/>
                  <a:pt x="6905" y="11918"/>
                </a:cubicBezTo>
                <a:cubicBezTo>
                  <a:pt x="6903" y="11856"/>
                  <a:pt x="6902" y="11795"/>
                  <a:pt x="6902" y="11733"/>
                </a:cubicBezTo>
                <a:cubicBezTo>
                  <a:pt x="6902" y="11672"/>
                  <a:pt x="6902" y="11610"/>
                  <a:pt x="6902" y="11548"/>
                </a:cubicBezTo>
                <a:cubicBezTo>
                  <a:pt x="6896" y="11487"/>
                  <a:pt x="6891" y="11426"/>
                  <a:pt x="6886" y="11365"/>
                </a:cubicBezTo>
                <a:cubicBezTo>
                  <a:pt x="6881" y="11304"/>
                  <a:pt x="6877" y="11242"/>
                  <a:pt x="6872" y="11181"/>
                </a:cubicBezTo>
                <a:cubicBezTo>
                  <a:pt x="6862" y="11120"/>
                  <a:pt x="6852" y="11060"/>
                  <a:pt x="6842" y="10999"/>
                </a:cubicBezTo>
                <a:cubicBezTo>
                  <a:pt x="6832" y="10938"/>
                  <a:pt x="6822" y="10878"/>
                  <a:pt x="6813" y="10817"/>
                </a:cubicBezTo>
                <a:cubicBezTo>
                  <a:pt x="6799" y="10757"/>
                  <a:pt x="6784" y="10697"/>
                  <a:pt x="6769" y="10637"/>
                </a:cubicBezTo>
                <a:cubicBezTo>
                  <a:pt x="6754" y="10578"/>
                  <a:pt x="6740" y="10518"/>
                  <a:pt x="6725" y="10458"/>
                </a:cubicBezTo>
                <a:cubicBezTo>
                  <a:pt x="6704" y="10398"/>
                  <a:pt x="6684" y="10339"/>
                  <a:pt x="6663" y="10280"/>
                </a:cubicBezTo>
                <a:cubicBezTo>
                  <a:pt x="6643" y="10220"/>
                  <a:pt x="6622" y="10161"/>
                  <a:pt x="6601" y="10102"/>
                </a:cubicBezTo>
                <a:cubicBezTo>
                  <a:pt x="6575" y="10044"/>
                  <a:pt x="6548" y="9986"/>
                  <a:pt x="6522" y="9928"/>
                </a:cubicBezTo>
                <a:cubicBezTo>
                  <a:pt x="6495" y="9871"/>
                  <a:pt x="6469" y="9813"/>
                  <a:pt x="6442" y="9755"/>
                </a:cubicBezTo>
                <a:cubicBezTo>
                  <a:pt x="6410" y="9699"/>
                  <a:pt x="6378" y="9642"/>
                  <a:pt x="6345" y="9586"/>
                </a:cubicBezTo>
                <a:cubicBezTo>
                  <a:pt x="6313" y="9529"/>
                  <a:pt x="6280" y="9473"/>
                  <a:pt x="6248" y="9417"/>
                </a:cubicBezTo>
                <a:cubicBezTo>
                  <a:pt x="6210" y="9362"/>
                  <a:pt x="6171" y="9307"/>
                  <a:pt x="6133" y="9252"/>
                </a:cubicBezTo>
                <a:cubicBezTo>
                  <a:pt x="6095" y="9197"/>
                  <a:pt x="6057" y="9142"/>
                  <a:pt x="6018" y="9087"/>
                </a:cubicBezTo>
                <a:cubicBezTo>
                  <a:pt x="5971" y="9034"/>
                  <a:pt x="5925" y="8981"/>
                  <a:pt x="5879" y="8928"/>
                </a:cubicBezTo>
                <a:cubicBezTo>
                  <a:pt x="5833" y="8875"/>
                  <a:pt x="5787" y="8822"/>
                  <a:pt x="5742" y="8769"/>
                </a:cubicBezTo>
                <a:cubicBezTo>
                  <a:pt x="5724" y="8751"/>
                  <a:pt x="5706" y="8733"/>
                  <a:pt x="5689" y="8716"/>
                </a:cubicBezTo>
                <a:cubicBezTo>
                  <a:pt x="5672" y="8698"/>
                  <a:pt x="5655" y="8681"/>
                  <a:pt x="5638" y="8663"/>
                </a:cubicBezTo>
                <a:cubicBezTo>
                  <a:pt x="5619" y="8646"/>
                  <a:pt x="5601" y="8628"/>
                  <a:pt x="5583" y="8611"/>
                </a:cubicBezTo>
                <a:cubicBezTo>
                  <a:pt x="5565" y="8593"/>
                  <a:pt x="5547" y="8576"/>
                  <a:pt x="5530" y="8559"/>
                </a:cubicBezTo>
                <a:cubicBezTo>
                  <a:pt x="5510" y="8542"/>
                  <a:pt x="5491" y="8525"/>
                  <a:pt x="5472" y="8508"/>
                </a:cubicBezTo>
                <a:cubicBezTo>
                  <a:pt x="5453" y="8492"/>
                  <a:pt x="5434" y="8475"/>
                  <a:pt x="5415" y="8458"/>
                </a:cubicBezTo>
                <a:cubicBezTo>
                  <a:pt x="5394" y="8442"/>
                  <a:pt x="5374" y="8425"/>
                  <a:pt x="5353" y="8409"/>
                </a:cubicBezTo>
                <a:cubicBezTo>
                  <a:pt x="5333" y="8393"/>
                  <a:pt x="5313" y="8376"/>
                  <a:pt x="5294" y="8360"/>
                </a:cubicBezTo>
                <a:cubicBezTo>
                  <a:pt x="5272" y="8343"/>
                  <a:pt x="5251" y="8327"/>
                  <a:pt x="5230" y="8310"/>
                </a:cubicBezTo>
                <a:cubicBezTo>
                  <a:pt x="5209" y="8294"/>
                  <a:pt x="5188" y="8278"/>
                  <a:pt x="5167" y="8262"/>
                </a:cubicBezTo>
                <a:cubicBezTo>
                  <a:pt x="5145" y="8246"/>
                  <a:pt x="5123" y="8230"/>
                  <a:pt x="5101" y="8215"/>
                </a:cubicBezTo>
                <a:cubicBezTo>
                  <a:pt x="5079" y="8199"/>
                  <a:pt x="5057" y="8184"/>
                  <a:pt x="5035" y="8168"/>
                </a:cubicBezTo>
                <a:cubicBezTo>
                  <a:pt x="5011" y="8152"/>
                  <a:pt x="4988" y="8137"/>
                  <a:pt x="4965" y="8121"/>
                </a:cubicBezTo>
                <a:cubicBezTo>
                  <a:pt x="4941" y="8106"/>
                  <a:pt x="4919" y="8090"/>
                  <a:pt x="4897" y="8075"/>
                </a:cubicBezTo>
                <a:cubicBezTo>
                  <a:pt x="4873" y="8059"/>
                  <a:pt x="4849" y="8044"/>
                  <a:pt x="4826" y="8029"/>
                </a:cubicBezTo>
                <a:cubicBezTo>
                  <a:pt x="4803" y="8014"/>
                  <a:pt x="4780" y="7999"/>
                  <a:pt x="4758" y="7984"/>
                </a:cubicBezTo>
                <a:cubicBezTo>
                  <a:pt x="4733" y="7969"/>
                  <a:pt x="4708" y="7955"/>
                  <a:pt x="4683" y="7940"/>
                </a:cubicBezTo>
                <a:cubicBezTo>
                  <a:pt x="4659" y="7926"/>
                  <a:pt x="4634" y="7911"/>
                  <a:pt x="4611" y="7897"/>
                </a:cubicBezTo>
                <a:cubicBezTo>
                  <a:pt x="4584" y="7882"/>
                  <a:pt x="4558" y="7868"/>
                  <a:pt x="4532" y="7854"/>
                </a:cubicBezTo>
                <a:cubicBezTo>
                  <a:pt x="4506" y="7839"/>
                  <a:pt x="4480" y="7825"/>
                  <a:pt x="4455" y="7810"/>
                </a:cubicBezTo>
                <a:cubicBezTo>
                  <a:pt x="4428" y="7796"/>
                  <a:pt x="4402" y="7782"/>
                  <a:pt x="4376" y="7768"/>
                </a:cubicBezTo>
                <a:cubicBezTo>
                  <a:pt x="4350" y="7754"/>
                  <a:pt x="4324" y="7740"/>
                  <a:pt x="4299" y="7726"/>
                </a:cubicBezTo>
                <a:cubicBezTo>
                  <a:pt x="4272" y="7712"/>
                  <a:pt x="4246" y="7698"/>
                  <a:pt x="4219" y="7684"/>
                </a:cubicBezTo>
                <a:cubicBezTo>
                  <a:pt x="4193" y="7671"/>
                  <a:pt x="4166" y="7657"/>
                  <a:pt x="4140" y="7644"/>
                </a:cubicBezTo>
                <a:cubicBezTo>
                  <a:pt x="4081" y="7617"/>
                  <a:pt x="4025" y="7590"/>
                  <a:pt x="3969" y="7564"/>
                </a:cubicBezTo>
                <a:cubicBezTo>
                  <a:pt x="3910" y="7538"/>
                  <a:pt x="3854" y="7512"/>
                  <a:pt x="3798" y="7486"/>
                </a:cubicBezTo>
                <a:cubicBezTo>
                  <a:pt x="3739" y="7461"/>
                  <a:pt x="3680" y="7435"/>
                  <a:pt x="3622" y="7410"/>
                </a:cubicBezTo>
                <a:cubicBezTo>
                  <a:pt x="3563" y="7385"/>
                  <a:pt x="3501" y="7361"/>
                  <a:pt x="3442" y="7336"/>
                </a:cubicBezTo>
                <a:cubicBezTo>
                  <a:pt x="3380" y="7312"/>
                  <a:pt x="3318" y="7289"/>
                  <a:pt x="3256" y="7265"/>
                </a:cubicBezTo>
                <a:cubicBezTo>
                  <a:pt x="3195" y="7241"/>
                  <a:pt x="3130" y="7218"/>
                  <a:pt x="3068" y="7194"/>
                </a:cubicBezTo>
                <a:cubicBezTo>
                  <a:pt x="3003" y="7172"/>
                  <a:pt x="2941" y="7149"/>
                  <a:pt x="2877" y="7127"/>
                </a:cubicBezTo>
                <a:cubicBezTo>
                  <a:pt x="2809" y="7105"/>
                  <a:pt x="2741" y="7082"/>
                  <a:pt x="2674" y="7060"/>
                </a:cubicBezTo>
                <a:cubicBezTo>
                  <a:pt x="2606" y="7039"/>
                  <a:pt x="2541" y="7018"/>
                  <a:pt x="2473" y="6998"/>
                </a:cubicBezTo>
                <a:cubicBezTo>
                  <a:pt x="2439" y="6987"/>
                  <a:pt x="2405" y="6976"/>
                  <a:pt x="2370" y="6966"/>
                </a:cubicBezTo>
                <a:cubicBezTo>
                  <a:pt x="2336" y="6956"/>
                  <a:pt x="2301" y="6945"/>
                  <a:pt x="2267" y="6935"/>
                </a:cubicBezTo>
                <a:cubicBezTo>
                  <a:pt x="2197" y="6914"/>
                  <a:pt x="2126" y="6894"/>
                  <a:pt x="2055" y="6874"/>
                </a:cubicBezTo>
                <a:cubicBezTo>
                  <a:pt x="1985" y="6855"/>
                  <a:pt x="1914" y="6835"/>
                  <a:pt x="1843" y="6817"/>
                </a:cubicBezTo>
                <a:cubicBezTo>
                  <a:pt x="1808" y="6807"/>
                  <a:pt x="1772" y="6797"/>
                  <a:pt x="1736" y="6788"/>
                </a:cubicBezTo>
                <a:cubicBezTo>
                  <a:pt x="1700" y="6779"/>
                  <a:pt x="1664" y="6769"/>
                  <a:pt x="1628" y="6760"/>
                </a:cubicBezTo>
                <a:cubicBezTo>
                  <a:pt x="1590" y="6751"/>
                  <a:pt x="1552" y="6742"/>
                  <a:pt x="1515" y="6732"/>
                </a:cubicBezTo>
                <a:cubicBezTo>
                  <a:pt x="1477" y="6723"/>
                  <a:pt x="1440" y="6714"/>
                  <a:pt x="1402" y="6706"/>
                </a:cubicBezTo>
                <a:cubicBezTo>
                  <a:pt x="1365" y="6697"/>
                  <a:pt x="1327" y="6688"/>
                  <a:pt x="1290" y="6679"/>
                </a:cubicBezTo>
                <a:cubicBezTo>
                  <a:pt x="1252" y="6671"/>
                  <a:pt x="1215" y="6662"/>
                  <a:pt x="1178" y="6653"/>
                </a:cubicBezTo>
                <a:cubicBezTo>
                  <a:pt x="1101" y="6636"/>
                  <a:pt x="1028" y="6618"/>
                  <a:pt x="951" y="6602"/>
                </a:cubicBezTo>
                <a:cubicBezTo>
                  <a:pt x="874" y="6585"/>
                  <a:pt x="795" y="6569"/>
                  <a:pt x="718" y="6552"/>
                </a:cubicBezTo>
                <a:cubicBezTo>
                  <a:pt x="639" y="6536"/>
                  <a:pt x="562" y="6520"/>
                  <a:pt x="483" y="6505"/>
                </a:cubicBezTo>
                <a:cubicBezTo>
                  <a:pt x="403" y="6490"/>
                  <a:pt x="324" y="6474"/>
                  <a:pt x="244" y="6460"/>
                </a:cubicBezTo>
                <a:cubicBezTo>
                  <a:pt x="203" y="6452"/>
                  <a:pt x="163" y="6445"/>
                  <a:pt x="122" y="6437"/>
                </a:cubicBezTo>
                <a:cubicBezTo>
                  <a:pt x="82" y="6430"/>
                  <a:pt x="41" y="6423"/>
                  <a:pt x="0" y="6416"/>
                </a:cubicBezTo>
                <a:cubicBezTo>
                  <a:pt x="0" y="5346"/>
                  <a:pt x="0" y="4277"/>
                  <a:pt x="0" y="3208"/>
                </a:cubicBezTo>
                <a:cubicBezTo>
                  <a:pt x="0" y="2139"/>
                  <a:pt x="0" y="1069"/>
                  <a:pt x="0" y="0"/>
                </a:cubicBezTo>
                <a:cubicBezTo>
                  <a:pt x="221" y="11"/>
                  <a:pt x="441" y="23"/>
                  <a:pt x="661" y="34"/>
                </a:cubicBezTo>
                <a:cubicBezTo>
                  <a:pt x="881" y="45"/>
                  <a:pt x="1101" y="57"/>
                  <a:pt x="1322" y="68"/>
                </a:cubicBezTo>
                <a:cubicBezTo>
                  <a:pt x="1535" y="82"/>
                  <a:pt x="1750" y="97"/>
                  <a:pt x="1964" y="112"/>
                </a:cubicBezTo>
                <a:cubicBezTo>
                  <a:pt x="2178" y="126"/>
                  <a:pt x="2392" y="141"/>
                  <a:pt x="2606" y="155"/>
                </a:cubicBezTo>
                <a:cubicBezTo>
                  <a:pt x="2812" y="173"/>
                  <a:pt x="3019" y="191"/>
                  <a:pt x="3226" y="209"/>
                </a:cubicBezTo>
                <a:cubicBezTo>
                  <a:pt x="3432" y="227"/>
                  <a:pt x="3639" y="244"/>
                  <a:pt x="3845" y="262"/>
                </a:cubicBezTo>
                <a:cubicBezTo>
                  <a:pt x="4044" y="283"/>
                  <a:pt x="4243" y="304"/>
                  <a:pt x="4442" y="326"/>
                </a:cubicBezTo>
                <a:cubicBezTo>
                  <a:pt x="4641" y="347"/>
                  <a:pt x="4841" y="368"/>
                  <a:pt x="5041" y="389"/>
                </a:cubicBezTo>
                <a:cubicBezTo>
                  <a:pt x="5232" y="413"/>
                  <a:pt x="5424" y="437"/>
                  <a:pt x="5617" y="461"/>
                </a:cubicBezTo>
                <a:cubicBezTo>
                  <a:pt x="5809" y="485"/>
                  <a:pt x="6002" y="509"/>
                  <a:pt x="6195" y="533"/>
                </a:cubicBezTo>
                <a:cubicBezTo>
                  <a:pt x="6380" y="560"/>
                  <a:pt x="6566" y="587"/>
                  <a:pt x="6751" y="614"/>
                </a:cubicBezTo>
                <a:cubicBezTo>
                  <a:pt x="6937" y="641"/>
                  <a:pt x="7122" y="668"/>
                  <a:pt x="7308" y="695"/>
                </a:cubicBezTo>
                <a:cubicBezTo>
                  <a:pt x="7486" y="726"/>
                  <a:pt x="7665" y="756"/>
                  <a:pt x="7844" y="786"/>
                </a:cubicBezTo>
                <a:cubicBezTo>
                  <a:pt x="8023" y="816"/>
                  <a:pt x="8203" y="846"/>
                  <a:pt x="8383" y="876"/>
                </a:cubicBezTo>
                <a:cubicBezTo>
                  <a:pt x="8553" y="909"/>
                  <a:pt x="8724" y="942"/>
                  <a:pt x="8895" y="975"/>
                </a:cubicBezTo>
                <a:cubicBezTo>
                  <a:pt x="9066" y="1007"/>
                  <a:pt x="9238" y="1040"/>
                  <a:pt x="9410" y="1073"/>
                </a:cubicBezTo>
                <a:cubicBezTo>
                  <a:pt x="9574" y="1108"/>
                  <a:pt x="9738" y="1144"/>
                  <a:pt x="9902" y="1180"/>
                </a:cubicBezTo>
                <a:cubicBezTo>
                  <a:pt x="10067" y="1216"/>
                  <a:pt x="10232" y="1251"/>
                  <a:pt x="10397" y="1287"/>
                </a:cubicBezTo>
                <a:cubicBezTo>
                  <a:pt x="10554" y="1325"/>
                  <a:pt x="10711" y="1363"/>
                  <a:pt x="10868" y="1401"/>
                </a:cubicBezTo>
                <a:cubicBezTo>
                  <a:pt x="11025" y="1439"/>
                  <a:pt x="11181" y="1477"/>
                  <a:pt x="11339" y="1515"/>
                </a:cubicBezTo>
                <a:cubicBezTo>
                  <a:pt x="11490" y="1556"/>
                  <a:pt x="11641" y="1596"/>
                  <a:pt x="11792" y="1637"/>
                </a:cubicBezTo>
                <a:cubicBezTo>
                  <a:pt x="11942" y="1678"/>
                  <a:pt x="12093" y="1718"/>
                  <a:pt x="12243" y="1759"/>
                </a:cubicBezTo>
                <a:cubicBezTo>
                  <a:pt x="12387" y="1802"/>
                  <a:pt x="12531" y="1845"/>
                  <a:pt x="12675" y="1889"/>
                </a:cubicBezTo>
                <a:cubicBezTo>
                  <a:pt x="12819" y="1932"/>
                  <a:pt x="12963" y="1975"/>
                  <a:pt x="13105" y="2018"/>
                </a:cubicBezTo>
                <a:cubicBezTo>
                  <a:pt x="13242" y="2064"/>
                  <a:pt x="13379" y="2110"/>
                  <a:pt x="13516" y="2155"/>
                </a:cubicBezTo>
                <a:cubicBezTo>
                  <a:pt x="13652" y="2201"/>
                  <a:pt x="13789" y="2247"/>
                  <a:pt x="13924" y="2293"/>
                </a:cubicBezTo>
                <a:cubicBezTo>
                  <a:pt x="14054" y="2341"/>
                  <a:pt x="14183" y="2388"/>
                  <a:pt x="14313" y="2436"/>
                </a:cubicBezTo>
                <a:cubicBezTo>
                  <a:pt x="14442" y="2484"/>
                  <a:pt x="14572" y="2532"/>
                  <a:pt x="14701" y="2580"/>
                </a:cubicBezTo>
                <a:cubicBezTo>
                  <a:pt x="14825" y="2630"/>
                  <a:pt x="14948" y="2680"/>
                  <a:pt x="15070" y="2730"/>
                </a:cubicBezTo>
                <a:cubicBezTo>
                  <a:pt x="15193" y="2780"/>
                  <a:pt x="15315" y="2830"/>
                  <a:pt x="15437" y="2880"/>
                </a:cubicBezTo>
                <a:cubicBezTo>
                  <a:pt x="15552" y="2932"/>
                  <a:pt x="15667" y="2984"/>
                  <a:pt x="15782" y="3036"/>
                </a:cubicBezTo>
                <a:cubicBezTo>
                  <a:pt x="15897" y="3089"/>
                  <a:pt x="16012" y="3141"/>
                  <a:pt x="16126" y="3193"/>
                </a:cubicBezTo>
                <a:cubicBezTo>
                  <a:pt x="16235" y="3247"/>
                  <a:pt x="16344" y="3301"/>
                  <a:pt x="16453" y="3355"/>
                </a:cubicBezTo>
                <a:cubicBezTo>
                  <a:pt x="16562" y="3410"/>
                  <a:pt x="16671" y="3464"/>
                  <a:pt x="16780" y="3518"/>
                </a:cubicBezTo>
                <a:cubicBezTo>
                  <a:pt x="16883" y="3574"/>
                  <a:pt x="16985" y="3630"/>
                  <a:pt x="17087" y="3686"/>
                </a:cubicBezTo>
                <a:cubicBezTo>
                  <a:pt x="17189" y="3742"/>
                  <a:pt x="17291" y="3798"/>
                  <a:pt x="17392" y="3854"/>
                </a:cubicBezTo>
                <a:cubicBezTo>
                  <a:pt x="17487" y="3912"/>
                  <a:pt x="17581" y="3970"/>
                  <a:pt x="17675" y="4029"/>
                </a:cubicBezTo>
                <a:cubicBezTo>
                  <a:pt x="17769" y="4087"/>
                  <a:pt x="17862" y="4145"/>
                  <a:pt x="17955" y="4203"/>
                </a:cubicBezTo>
                <a:cubicBezTo>
                  <a:pt x="18043" y="4263"/>
                  <a:pt x="18131" y="4322"/>
                  <a:pt x="18218" y="4382"/>
                </a:cubicBezTo>
                <a:cubicBezTo>
                  <a:pt x="18306" y="4442"/>
                  <a:pt x="18394" y="4501"/>
                  <a:pt x="18482" y="4561"/>
                </a:cubicBezTo>
                <a:cubicBezTo>
                  <a:pt x="18563" y="4622"/>
                  <a:pt x="18643" y="4683"/>
                  <a:pt x="18723" y="4745"/>
                </a:cubicBezTo>
                <a:cubicBezTo>
                  <a:pt x="18804" y="4806"/>
                  <a:pt x="18884" y="4867"/>
                  <a:pt x="18965" y="4929"/>
                </a:cubicBezTo>
                <a:cubicBezTo>
                  <a:pt x="19038" y="4992"/>
                  <a:pt x="19111" y="5055"/>
                  <a:pt x="19184" y="5118"/>
                </a:cubicBezTo>
                <a:cubicBezTo>
                  <a:pt x="19257" y="5180"/>
                  <a:pt x="19330" y="5243"/>
                  <a:pt x="19403" y="5307"/>
                </a:cubicBezTo>
                <a:cubicBezTo>
                  <a:pt x="19471" y="5371"/>
                  <a:pt x="19538" y="5435"/>
                  <a:pt x="19605" y="5500"/>
                </a:cubicBezTo>
                <a:cubicBezTo>
                  <a:pt x="19672" y="5564"/>
                  <a:pt x="19739" y="5629"/>
                  <a:pt x="19807" y="5693"/>
                </a:cubicBezTo>
                <a:cubicBezTo>
                  <a:pt x="19866" y="5759"/>
                  <a:pt x="19925" y="5825"/>
                  <a:pt x="19985" y="5891"/>
                </a:cubicBezTo>
                <a:cubicBezTo>
                  <a:pt x="20045" y="5957"/>
                  <a:pt x="20104" y="6023"/>
                  <a:pt x="20163" y="6088"/>
                </a:cubicBezTo>
                <a:cubicBezTo>
                  <a:pt x="20216" y="6156"/>
                  <a:pt x="20268" y="6223"/>
                  <a:pt x="20321" y="6291"/>
                </a:cubicBezTo>
                <a:cubicBezTo>
                  <a:pt x="20373" y="6358"/>
                  <a:pt x="20425" y="6425"/>
                  <a:pt x="20478" y="6493"/>
                </a:cubicBezTo>
                <a:cubicBezTo>
                  <a:pt x="20524" y="6561"/>
                  <a:pt x="20569" y="6629"/>
                  <a:pt x="20614" y="6698"/>
                </a:cubicBezTo>
                <a:cubicBezTo>
                  <a:pt x="20659" y="6766"/>
                  <a:pt x="20703" y="6835"/>
                  <a:pt x="20749" y="6903"/>
                </a:cubicBezTo>
                <a:cubicBezTo>
                  <a:pt x="20787" y="6973"/>
                  <a:pt x="20826" y="7042"/>
                  <a:pt x="20865" y="7111"/>
                </a:cubicBezTo>
                <a:cubicBezTo>
                  <a:pt x="20904" y="7181"/>
                  <a:pt x="20943" y="7250"/>
                  <a:pt x="20982" y="7320"/>
                </a:cubicBezTo>
                <a:cubicBezTo>
                  <a:pt x="21013" y="7390"/>
                  <a:pt x="21044" y="7461"/>
                  <a:pt x="21076" y="7532"/>
                </a:cubicBezTo>
                <a:cubicBezTo>
                  <a:pt x="21108" y="7603"/>
                  <a:pt x="21139" y="7674"/>
                  <a:pt x="21170" y="7744"/>
                </a:cubicBezTo>
                <a:cubicBezTo>
                  <a:pt x="21195" y="7816"/>
                  <a:pt x="21219" y="7887"/>
                  <a:pt x="21244" y="7959"/>
                </a:cubicBezTo>
                <a:cubicBezTo>
                  <a:pt x="21268" y="8030"/>
                  <a:pt x="21292" y="8102"/>
                  <a:pt x="21317" y="8173"/>
                </a:cubicBezTo>
                <a:cubicBezTo>
                  <a:pt x="21335" y="8246"/>
                  <a:pt x="21353" y="8318"/>
                  <a:pt x="21370" y="8391"/>
                </a:cubicBezTo>
                <a:cubicBezTo>
                  <a:pt x="21388" y="8463"/>
                  <a:pt x="21406" y="8536"/>
                  <a:pt x="21423" y="8609"/>
                </a:cubicBezTo>
                <a:cubicBezTo>
                  <a:pt x="21434" y="8682"/>
                  <a:pt x="21444" y="8755"/>
                  <a:pt x="21454" y="8828"/>
                </a:cubicBezTo>
                <a:cubicBezTo>
                  <a:pt x="21465" y="8901"/>
                  <a:pt x="21475" y="8974"/>
                  <a:pt x="21485" y="9047"/>
                </a:cubicBezTo>
                <a:cubicBezTo>
                  <a:pt x="21494" y="9195"/>
                  <a:pt x="21500" y="9343"/>
                  <a:pt x="21509" y="9491"/>
                </a:cubicBezTo>
                <a:cubicBezTo>
                  <a:pt x="21520" y="9634"/>
                  <a:pt x="21529" y="9777"/>
                  <a:pt x="21541" y="9920"/>
                </a:cubicBezTo>
                <a:cubicBezTo>
                  <a:pt x="21550" y="10056"/>
                  <a:pt x="21556" y="10193"/>
                  <a:pt x="21565" y="10329"/>
                </a:cubicBezTo>
                <a:cubicBezTo>
                  <a:pt x="21571" y="10460"/>
                  <a:pt x="21579" y="10592"/>
                  <a:pt x="21585" y="10723"/>
                </a:cubicBezTo>
                <a:cubicBezTo>
                  <a:pt x="21588" y="10850"/>
                  <a:pt x="21594" y="10976"/>
                  <a:pt x="21597" y="11103"/>
                </a:cubicBezTo>
                <a:cubicBezTo>
                  <a:pt x="21597" y="11227"/>
                  <a:pt x="21600" y="11352"/>
                  <a:pt x="21600" y="11476"/>
                </a:cubicBezTo>
                <a:cubicBezTo>
                  <a:pt x="21600" y="11600"/>
                  <a:pt x="21600" y="11722"/>
                  <a:pt x="21600" y="11845"/>
                </a:cubicBezTo>
                <a:cubicBezTo>
                  <a:pt x="21597" y="11967"/>
                  <a:pt x="21594" y="12089"/>
                  <a:pt x="21591" y="12212"/>
                </a:cubicBezTo>
                <a:cubicBezTo>
                  <a:pt x="21588" y="12335"/>
                  <a:pt x="21588" y="12459"/>
                  <a:pt x="21585" y="12581"/>
                </a:cubicBezTo>
                <a:cubicBezTo>
                  <a:pt x="21582" y="12708"/>
                  <a:pt x="21576" y="12834"/>
                  <a:pt x="21574" y="12960"/>
                </a:cubicBezTo>
                <a:cubicBezTo>
                  <a:pt x="21571" y="13089"/>
                  <a:pt x="21565" y="13219"/>
                  <a:pt x="21562" y="13347"/>
                </a:cubicBezTo>
                <a:cubicBezTo>
                  <a:pt x="21559" y="13482"/>
                  <a:pt x="21553" y="13616"/>
                  <a:pt x="21550" y="13750"/>
                </a:cubicBezTo>
                <a:cubicBezTo>
                  <a:pt x="21547" y="13890"/>
                  <a:pt x="21541" y="14030"/>
                  <a:pt x="21538" y="14170"/>
                </a:cubicBezTo>
                <a:cubicBezTo>
                  <a:pt x="21535" y="14318"/>
                  <a:pt x="21529" y="14467"/>
                  <a:pt x="21526" y="14614"/>
                </a:cubicBezTo>
                <a:cubicBezTo>
                  <a:pt x="21523" y="14771"/>
                  <a:pt x="21518" y="14927"/>
                  <a:pt x="21515" y="15084"/>
                </a:cubicBezTo>
                <a:cubicBezTo>
                  <a:pt x="21515" y="15250"/>
                  <a:pt x="21512" y="15416"/>
                  <a:pt x="21512" y="15582"/>
                </a:cubicBezTo>
                <a:cubicBezTo>
                  <a:pt x="21512" y="15759"/>
                  <a:pt x="21509" y="15937"/>
                  <a:pt x="21509" y="16114"/>
                </a:cubicBezTo>
                <a:cubicBezTo>
                  <a:pt x="21347" y="16114"/>
                  <a:pt x="21185" y="16114"/>
                  <a:pt x="21023" y="16114"/>
                </a:cubicBezTo>
                <a:cubicBezTo>
                  <a:pt x="20852" y="16114"/>
                  <a:pt x="20684" y="16114"/>
                  <a:pt x="20514" y="16114"/>
                </a:cubicBezTo>
                <a:cubicBezTo>
                  <a:pt x="20340" y="16114"/>
                  <a:pt x="20166" y="16114"/>
                  <a:pt x="19992" y="16114"/>
                </a:cubicBezTo>
                <a:cubicBezTo>
                  <a:pt x="19816" y="16114"/>
                  <a:pt x="19639" y="16114"/>
                  <a:pt x="19462" y="16114"/>
                </a:cubicBezTo>
                <a:cubicBezTo>
                  <a:pt x="19286" y="16114"/>
                  <a:pt x="19106" y="16114"/>
                  <a:pt x="18929" y="16114"/>
                </a:cubicBezTo>
                <a:cubicBezTo>
                  <a:pt x="18756" y="16114"/>
                  <a:pt x="18579" y="16114"/>
                  <a:pt x="18405" y="16114"/>
                </a:cubicBezTo>
                <a:cubicBezTo>
                  <a:pt x="18235" y="16114"/>
                  <a:pt x="18064" y="16114"/>
                  <a:pt x="17893" y="16114"/>
                </a:cubicBezTo>
                <a:cubicBezTo>
                  <a:pt x="17731" y="16114"/>
                  <a:pt x="17569" y="16114"/>
                  <a:pt x="17407" y="16114"/>
                </a:cubicBezTo>
                <a:cubicBezTo>
                  <a:pt x="17254" y="16114"/>
                  <a:pt x="17101" y="16114"/>
                  <a:pt x="16948" y="16114"/>
                </a:cubicBezTo>
                <a:cubicBezTo>
                  <a:pt x="16809" y="16114"/>
                  <a:pt x="16668" y="16114"/>
                  <a:pt x="16527" y="16114"/>
                </a:cubicBezTo>
                <a:cubicBezTo>
                  <a:pt x="16400" y="16114"/>
                  <a:pt x="16274" y="16114"/>
                  <a:pt x="16147" y="16114"/>
                </a:cubicBezTo>
                <a:cubicBezTo>
                  <a:pt x="16041" y="16114"/>
                  <a:pt x="15932" y="16114"/>
                  <a:pt x="15823" y="16114"/>
                </a:cubicBezTo>
                <a:cubicBezTo>
                  <a:pt x="15735" y="16114"/>
                  <a:pt x="15646" y="16114"/>
                  <a:pt x="15555" y="16114"/>
                </a:cubicBezTo>
                <a:cubicBezTo>
                  <a:pt x="15490" y="16114"/>
                  <a:pt x="15423" y="16114"/>
                  <a:pt x="15355" y="16114"/>
                </a:cubicBezTo>
                <a:cubicBezTo>
                  <a:pt x="15314" y="16114"/>
                  <a:pt x="15273" y="16114"/>
                  <a:pt x="15231" y="16114"/>
                </a:cubicBezTo>
                <a:cubicBezTo>
                  <a:pt x="15217" y="16114"/>
                  <a:pt x="15202" y="16114"/>
                  <a:pt x="15184" y="16114"/>
                </a:cubicBezTo>
                <a:cubicBezTo>
                  <a:pt x="15178" y="16121"/>
                  <a:pt x="15172" y="16126"/>
                  <a:pt x="15165" y="16132"/>
                </a:cubicBezTo>
                <a:cubicBezTo>
                  <a:pt x="15158" y="16138"/>
                  <a:pt x="15150" y="16144"/>
                  <a:pt x="15143" y="16149"/>
                </a:cubicBezTo>
                <a:cubicBezTo>
                  <a:pt x="15124" y="16166"/>
                  <a:pt x="15104" y="16183"/>
                  <a:pt x="15084" y="16200"/>
                </a:cubicBezTo>
                <a:cubicBezTo>
                  <a:pt x="15063" y="16217"/>
                  <a:pt x="15043" y="16234"/>
                  <a:pt x="15022" y="16251"/>
                </a:cubicBezTo>
                <a:cubicBezTo>
                  <a:pt x="15009" y="16264"/>
                  <a:pt x="14995" y="16276"/>
                  <a:pt x="14981" y="16288"/>
                </a:cubicBezTo>
                <a:cubicBezTo>
                  <a:pt x="14966" y="16301"/>
                  <a:pt x="14952" y="16313"/>
                  <a:pt x="14937" y="16325"/>
                </a:cubicBezTo>
                <a:cubicBezTo>
                  <a:pt x="14922" y="16340"/>
                  <a:pt x="14907" y="16355"/>
                  <a:pt x="14892" y="16370"/>
                </a:cubicBezTo>
                <a:cubicBezTo>
                  <a:pt x="14877" y="16385"/>
                  <a:pt x="14862" y="16400"/>
                  <a:pt x="14846" y="16415"/>
                </a:cubicBezTo>
                <a:cubicBezTo>
                  <a:pt x="14828" y="16432"/>
                  <a:pt x="14810" y="16449"/>
                  <a:pt x="14793" y="16466"/>
                </a:cubicBezTo>
                <a:cubicBezTo>
                  <a:pt x="14775" y="16483"/>
                  <a:pt x="14757" y="16500"/>
                  <a:pt x="14740" y="16517"/>
                </a:cubicBezTo>
                <a:cubicBezTo>
                  <a:pt x="14722" y="16536"/>
                  <a:pt x="14704" y="16556"/>
                  <a:pt x="14685" y="16575"/>
                </a:cubicBezTo>
                <a:cubicBezTo>
                  <a:pt x="14666" y="16594"/>
                  <a:pt x="14647" y="16614"/>
                  <a:pt x="14628" y="16633"/>
                </a:cubicBezTo>
                <a:cubicBezTo>
                  <a:pt x="14609" y="16654"/>
                  <a:pt x="14589" y="16676"/>
                  <a:pt x="14570" y="16697"/>
                </a:cubicBezTo>
                <a:cubicBezTo>
                  <a:pt x="14551" y="16719"/>
                  <a:pt x="14532" y="16740"/>
                  <a:pt x="14513" y="16761"/>
                </a:cubicBezTo>
                <a:cubicBezTo>
                  <a:pt x="14494" y="16785"/>
                  <a:pt x="14474" y="16808"/>
                  <a:pt x="14454" y="16832"/>
                </a:cubicBezTo>
                <a:cubicBezTo>
                  <a:pt x="14433" y="16855"/>
                  <a:pt x="14413" y="16878"/>
                  <a:pt x="14392" y="16901"/>
                </a:cubicBezTo>
                <a:cubicBezTo>
                  <a:pt x="14373" y="16927"/>
                  <a:pt x="14354" y="16952"/>
                  <a:pt x="14335" y="16978"/>
                </a:cubicBezTo>
                <a:cubicBezTo>
                  <a:pt x="14316" y="17003"/>
                  <a:pt x="14296" y="17028"/>
                  <a:pt x="14277" y="17053"/>
                </a:cubicBezTo>
                <a:cubicBezTo>
                  <a:pt x="14258" y="17081"/>
                  <a:pt x="14239" y="17108"/>
                  <a:pt x="14220" y="17135"/>
                </a:cubicBezTo>
                <a:cubicBezTo>
                  <a:pt x="14200" y="17162"/>
                  <a:pt x="14180" y="17188"/>
                  <a:pt x="14160" y="17215"/>
                </a:cubicBezTo>
                <a:cubicBezTo>
                  <a:pt x="14142" y="17244"/>
                  <a:pt x="14123" y="17273"/>
                  <a:pt x="14105" y="17301"/>
                </a:cubicBezTo>
                <a:cubicBezTo>
                  <a:pt x="14086" y="17330"/>
                  <a:pt x="14067" y="17358"/>
                  <a:pt x="14048" y="17387"/>
                </a:cubicBezTo>
                <a:cubicBezTo>
                  <a:pt x="14031" y="17417"/>
                  <a:pt x="14015" y="17447"/>
                  <a:pt x="13997" y="17478"/>
                </a:cubicBezTo>
                <a:cubicBezTo>
                  <a:pt x="13980" y="17508"/>
                  <a:pt x="13962" y="17538"/>
                  <a:pt x="13945" y="17568"/>
                </a:cubicBezTo>
                <a:cubicBezTo>
                  <a:pt x="13930" y="17599"/>
                  <a:pt x="13914" y="17631"/>
                  <a:pt x="13899" y="17662"/>
                </a:cubicBezTo>
                <a:cubicBezTo>
                  <a:pt x="13883" y="17693"/>
                  <a:pt x="13867" y="17725"/>
                  <a:pt x="13850" y="17756"/>
                </a:cubicBezTo>
                <a:cubicBezTo>
                  <a:pt x="13837" y="17789"/>
                  <a:pt x="13824" y="17822"/>
                  <a:pt x="13811" y="17855"/>
                </a:cubicBezTo>
                <a:cubicBezTo>
                  <a:pt x="13797" y="17888"/>
                  <a:pt x="13784" y="17921"/>
                  <a:pt x="13771" y="17954"/>
                </a:cubicBezTo>
                <a:cubicBezTo>
                  <a:pt x="13761" y="17987"/>
                  <a:pt x="13750" y="18021"/>
                  <a:pt x="13740" y="18055"/>
                </a:cubicBezTo>
                <a:cubicBezTo>
                  <a:pt x="13729" y="18089"/>
                  <a:pt x="13718" y="18123"/>
                  <a:pt x="13706" y="18157"/>
                </a:cubicBezTo>
                <a:cubicBezTo>
                  <a:pt x="13697" y="18192"/>
                  <a:pt x="13688" y="18227"/>
                  <a:pt x="13680" y="18263"/>
                </a:cubicBezTo>
                <a:cubicBezTo>
                  <a:pt x="13671" y="18298"/>
                  <a:pt x="13662" y="18333"/>
                  <a:pt x="13653" y="18368"/>
                </a:cubicBezTo>
                <a:cubicBezTo>
                  <a:pt x="13649" y="18404"/>
                  <a:pt x="13644" y="18440"/>
                  <a:pt x="13639" y="18477"/>
                </a:cubicBezTo>
                <a:cubicBezTo>
                  <a:pt x="13635" y="18513"/>
                  <a:pt x="13630" y="18549"/>
                  <a:pt x="13624" y="18585"/>
                </a:cubicBezTo>
                <a:cubicBezTo>
                  <a:pt x="13622" y="18622"/>
                  <a:pt x="13621" y="18658"/>
                  <a:pt x="13619" y="18695"/>
                </a:cubicBezTo>
                <a:cubicBezTo>
                  <a:pt x="13618" y="18732"/>
                  <a:pt x="13616" y="18769"/>
                  <a:pt x="13615" y="18805"/>
                </a:cubicBezTo>
                <a:cubicBezTo>
                  <a:pt x="13618" y="18843"/>
                  <a:pt x="13621" y="18880"/>
                  <a:pt x="13624" y="18918"/>
                </a:cubicBezTo>
                <a:cubicBezTo>
                  <a:pt x="13627" y="18955"/>
                  <a:pt x="13630" y="18993"/>
                  <a:pt x="13632" y="19031"/>
                </a:cubicBezTo>
                <a:cubicBezTo>
                  <a:pt x="13640" y="19069"/>
                  <a:pt x="13646" y="19107"/>
                  <a:pt x="13653" y="19145"/>
                </a:cubicBezTo>
                <a:cubicBezTo>
                  <a:pt x="13659" y="19184"/>
                  <a:pt x="13665" y="19222"/>
                  <a:pt x="13671" y="19260"/>
                </a:cubicBezTo>
                <a:cubicBezTo>
                  <a:pt x="13684" y="19298"/>
                  <a:pt x="13697" y="19337"/>
                  <a:pt x="13709" y="19376"/>
                </a:cubicBezTo>
                <a:cubicBezTo>
                  <a:pt x="13721" y="19415"/>
                  <a:pt x="13733" y="19454"/>
                  <a:pt x="13744" y="19492"/>
                </a:cubicBezTo>
                <a:cubicBezTo>
                  <a:pt x="13762" y="19531"/>
                  <a:pt x="13779" y="19570"/>
                  <a:pt x="13796" y="19609"/>
                </a:cubicBezTo>
                <a:cubicBezTo>
                  <a:pt x="13812" y="19648"/>
                  <a:pt x="13828" y="19687"/>
                  <a:pt x="13844" y="19726"/>
                </a:cubicBezTo>
                <a:cubicBezTo>
                  <a:pt x="13868" y="19765"/>
                  <a:pt x="13891" y="19805"/>
                  <a:pt x="13913" y="19844"/>
                </a:cubicBezTo>
                <a:cubicBezTo>
                  <a:pt x="13936" y="19883"/>
                  <a:pt x="13958" y="19923"/>
                  <a:pt x="13980" y="19962"/>
                </a:cubicBezTo>
                <a:cubicBezTo>
                  <a:pt x="14009" y="20002"/>
                  <a:pt x="14039" y="20042"/>
                  <a:pt x="14068" y="20081"/>
                </a:cubicBezTo>
                <a:cubicBezTo>
                  <a:pt x="14097" y="20121"/>
                  <a:pt x="14126" y="20160"/>
                  <a:pt x="14154" y="20200"/>
                </a:cubicBezTo>
                <a:cubicBezTo>
                  <a:pt x="14189" y="20240"/>
                  <a:pt x="14224" y="20279"/>
                  <a:pt x="14259" y="20318"/>
                </a:cubicBezTo>
                <a:cubicBezTo>
                  <a:pt x="14294" y="20358"/>
                  <a:pt x="14329" y="20397"/>
                  <a:pt x="14363" y="20437"/>
                </a:cubicBezTo>
                <a:cubicBezTo>
                  <a:pt x="14405" y="20476"/>
                  <a:pt x="14447" y="20515"/>
                  <a:pt x="14489" y="20554"/>
                </a:cubicBezTo>
                <a:cubicBezTo>
                  <a:pt x="14531" y="20594"/>
                  <a:pt x="14572" y="20633"/>
                  <a:pt x="14613" y="20672"/>
                </a:cubicBezTo>
                <a:cubicBezTo>
                  <a:pt x="14663" y="20711"/>
                  <a:pt x="14713" y="20751"/>
                  <a:pt x="14763" y="20790"/>
                </a:cubicBezTo>
                <a:cubicBezTo>
                  <a:pt x="14812" y="20829"/>
                  <a:pt x="14862" y="20869"/>
                  <a:pt x="14910" y="20908"/>
                </a:cubicBezTo>
                <a:cubicBezTo>
                  <a:pt x="14968" y="20947"/>
                  <a:pt x="15025" y="20986"/>
                  <a:pt x="15082" y="21024"/>
                </a:cubicBezTo>
                <a:cubicBezTo>
                  <a:pt x="15139" y="21063"/>
                  <a:pt x="15196" y="21102"/>
                  <a:pt x="15252" y="21141"/>
                </a:cubicBezTo>
                <a:cubicBezTo>
                  <a:pt x="15317" y="21180"/>
                  <a:pt x="15381" y="21218"/>
                  <a:pt x="15446" y="21256"/>
                </a:cubicBezTo>
                <a:cubicBezTo>
                  <a:pt x="15510" y="21295"/>
                  <a:pt x="15574" y="21333"/>
                  <a:pt x="15638" y="21372"/>
                </a:cubicBezTo>
                <a:cubicBezTo>
                  <a:pt x="15711" y="21410"/>
                  <a:pt x="15785" y="21448"/>
                  <a:pt x="15858" y="21486"/>
                </a:cubicBezTo>
                <a:cubicBezTo>
                  <a:pt x="15931" y="21524"/>
                  <a:pt x="16004" y="21562"/>
                  <a:pt x="16076" y="21600"/>
                </a:cubicBezTo>
              </a:path>
            </a:pathLst>
          </a:custGeom>
          <a:solidFill>
            <a:srgbClr val="FFFFFF">
              <a:alpha val="20000"/>
            </a:srgbClr>
          </a:solidFill>
          <a:ln w="12700">
            <a:miter lim="400000"/>
          </a:ln>
        </p:spPr>
        <p:txBody>
          <a:bodyPr lIns="64293" tIns="64293" rIns="64293" bIns="64293" anchor="ctr"/>
          <a:lstStyle/>
          <a:p>
            <a:pPr algn="l" defTabSz="631775">
              <a:lnSpc>
                <a:spcPct val="93000"/>
              </a:lnSpc>
              <a:defRPr b="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46" name="Título de área"/>
          <p:cNvSpPr txBox="1"/>
          <p:nvPr/>
        </p:nvSpPr>
        <p:spPr>
          <a:xfrm>
            <a:off x="4554701" y="4436008"/>
            <a:ext cx="14258598" cy="3098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 anchor="ctr">
            <a:spAutoFit/>
          </a:bodyPr>
          <a:lstStyle>
            <a:lvl1pPr>
              <a:defRPr sz="5600" b="0">
                <a:solidFill>
                  <a:srgbClr val="0066A1"/>
                </a:solidFill>
                <a:latin typeface="+mn-lt"/>
                <a:ea typeface="+mn-ea"/>
                <a:cs typeface="+mn-cs"/>
                <a:sym typeface="Rubik Bold"/>
              </a:defRPr>
            </a:lvl1pPr>
          </a:lstStyle>
          <a:p>
            <a:pPr algn="ctr"/>
            <a:r>
              <a:rPr lang="es-ES" sz="9600" b="1" spc="300">
                <a:cs typeface="Rubik" pitchFamily="2" charset="-79"/>
              </a:rPr>
              <a:t>COOPETITION MANAGEMENT AT IAC</a:t>
            </a:r>
            <a:endParaRPr sz="9600" b="1" spc="300">
              <a:cs typeface="Rubik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874643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ángulo: esquinas redondeadas 18">
            <a:extLst>
              <a:ext uri="{FF2B5EF4-FFF2-40B4-BE49-F238E27FC236}">
                <a16:creationId xmlns:a16="http://schemas.microsoft.com/office/drawing/2014/main" id="{BC6604A3-CB78-C19D-7493-D4032C46DBBA}"/>
              </a:ext>
            </a:extLst>
          </p:cNvPr>
          <p:cNvSpPr/>
          <p:nvPr/>
        </p:nvSpPr>
        <p:spPr>
          <a:xfrm>
            <a:off x="7375425" y="11624538"/>
            <a:ext cx="10107114" cy="185135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8" name="fondo_pag.png" descr="fondo_pag.png">
            <a:extLst>
              <a:ext uri="{FF2B5EF4-FFF2-40B4-BE49-F238E27FC236}">
                <a16:creationId xmlns:a16="http://schemas.microsoft.com/office/drawing/2014/main" id="{96D3CC56-57B8-F514-3F22-FA01CA0A536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0538" r="93130"/>
          <a:stretch/>
        </p:blipFill>
        <p:spPr>
          <a:xfrm>
            <a:off x="23466951" y="12768762"/>
            <a:ext cx="917049" cy="947238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A6791C20-F53F-A702-7AD9-451AC007A9D8}"/>
              </a:ext>
            </a:extLst>
          </p:cNvPr>
          <p:cNvSpPr/>
          <p:nvPr/>
        </p:nvSpPr>
        <p:spPr>
          <a:xfrm>
            <a:off x="22428648" y="12768762"/>
            <a:ext cx="930138" cy="947238"/>
          </a:xfrm>
          <a:prstGeom prst="rect">
            <a:avLst/>
          </a:prstGeom>
          <a:solidFill>
            <a:srgbClr val="0065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0" name="Número de diapositiva">
            <a:extLst>
              <a:ext uri="{FF2B5EF4-FFF2-40B4-BE49-F238E27FC236}">
                <a16:creationId xmlns:a16="http://schemas.microsoft.com/office/drawing/2014/main" id="{8F0C4BB8-5B72-6FED-5D30-421587D6A1AC}"/>
              </a:ext>
            </a:extLst>
          </p:cNvPr>
          <p:cNvSpPr txBox="1">
            <a:spLocks/>
          </p:cNvSpPr>
          <p:nvPr/>
        </p:nvSpPr>
        <p:spPr>
          <a:xfrm>
            <a:off x="22428648" y="12768762"/>
            <a:ext cx="930138" cy="947238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marL="0" algn="r" defTabSz="914400" rtl="0" eaLnBrk="1" latinLnBrk="0" hangingPunct="1"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86CB4B4D-7CA3-9044-876B-883B54F8677D}" type="slidenum">
              <a:rPr lang="es-ES" sz="3200" smtClean="0">
                <a:solidFill>
                  <a:srgbClr val="FFA100"/>
                </a:solidFill>
                <a:latin typeface="Rubik" pitchFamily="2" charset="-79"/>
                <a:cs typeface="Rubik" pitchFamily="2" charset="-79"/>
              </a:rPr>
              <a:pPr algn="ctr"/>
              <a:t>9</a:t>
            </a:fld>
            <a:endParaRPr lang="es-ES" sz="3200">
              <a:solidFill>
                <a:srgbClr val="FFA100"/>
              </a:solidFill>
              <a:latin typeface="Rubik" pitchFamily="2" charset="-79"/>
              <a:cs typeface="Rubik" pitchFamily="2" charset="-79"/>
            </a:endParaRPr>
          </a:p>
        </p:txBody>
      </p:sp>
      <p:sp>
        <p:nvSpPr>
          <p:cNvPr id="2" name="Google Shape;563;p37">
            <a:extLst>
              <a:ext uri="{FF2B5EF4-FFF2-40B4-BE49-F238E27FC236}">
                <a16:creationId xmlns:a16="http://schemas.microsoft.com/office/drawing/2014/main" id="{FB963094-51A2-5A18-7F73-38A5E60C8061}"/>
              </a:ext>
            </a:extLst>
          </p:cNvPr>
          <p:cNvSpPr txBox="1">
            <a:spLocks/>
          </p:cNvSpPr>
          <p:nvPr/>
        </p:nvSpPr>
        <p:spPr>
          <a:xfrm>
            <a:off x="551405" y="-4074"/>
            <a:ext cx="14022400" cy="2043200"/>
          </a:xfrm>
          <a:prstGeom prst="rect">
            <a:avLst/>
          </a:prstGeom>
        </p:spPr>
        <p:txBody>
          <a:bodyPr spcFirstLastPara="1" vert="horz" wrap="square" lIns="243800" tIns="243800" rIns="243800" bIns="243800" rtlCol="0" anchor="ctr" anchorCtr="0">
            <a:noAutofit/>
          </a:bodyPr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4400" b="1">
                <a:solidFill>
                  <a:schemeClr val="accent5">
                    <a:lumMod val="50000"/>
                  </a:schemeClr>
                </a:solidFill>
                <a:latin typeface="+mn-lt"/>
              </a:rPr>
              <a:t>COOPETITION AT IAC</a:t>
            </a:r>
            <a:endParaRPr lang="es-ES" sz="440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2941C7F2-F3BD-1EA1-1FFE-8157273D850E}"/>
              </a:ext>
            </a:extLst>
          </p:cNvPr>
          <p:cNvSpPr/>
          <p:nvPr/>
        </p:nvSpPr>
        <p:spPr>
          <a:xfrm>
            <a:off x="778141" y="1375826"/>
            <a:ext cx="13506819" cy="136528"/>
          </a:xfrm>
          <a:prstGeom prst="rect">
            <a:avLst/>
          </a:prstGeom>
          <a:solidFill>
            <a:srgbClr val="FFA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grpSp>
        <p:nvGrpSpPr>
          <p:cNvPr id="4" name="Grupo 3">
            <a:extLst>
              <a:ext uri="{FF2B5EF4-FFF2-40B4-BE49-F238E27FC236}">
                <a16:creationId xmlns:a16="http://schemas.microsoft.com/office/drawing/2014/main" id="{0FC86951-89CC-F1EF-2AED-0BBB851F4B79}"/>
              </a:ext>
            </a:extLst>
          </p:cNvPr>
          <p:cNvGrpSpPr/>
          <p:nvPr/>
        </p:nvGrpSpPr>
        <p:grpSpPr>
          <a:xfrm>
            <a:off x="300587" y="5238962"/>
            <a:ext cx="10358972" cy="6133637"/>
            <a:chOff x="543490" y="2925260"/>
            <a:chExt cx="10231990" cy="8269148"/>
          </a:xfrm>
        </p:grpSpPr>
        <p:sp>
          <p:nvSpPr>
            <p:cNvPr id="16" name="Rectángulo: esquinas redondeadas 15">
              <a:extLst>
                <a:ext uri="{FF2B5EF4-FFF2-40B4-BE49-F238E27FC236}">
                  <a16:creationId xmlns:a16="http://schemas.microsoft.com/office/drawing/2014/main" id="{5C0C1CAB-5116-E27B-E13A-F76C28C0CB5E}"/>
                </a:ext>
              </a:extLst>
            </p:cNvPr>
            <p:cNvSpPr/>
            <p:nvPr/>
          </p:nvSpPr>
          <p:spPr>
            <a:xfrm>
              <a:off x="818689" y="2925260"/>
              <a:ext cx="9956791" cy="8269148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5" name="CuadroTexto 4">
              <a:extLst>
                <a:ext uri="{FF2B5EF4-FFF2-40B4-BE49-F238E27FC236}">
                  <a16:creationId xmlns:a16="http://schemas.microsoft.com/office/drawing/2014/main" id="{A71006D7-801C-365E-6557-FE947E18A944}"/>
                </a:ext>
              </a:extLst>
            </p:cNvPr>
            <p:cNvSpPr txBox="1"/>
            <p:nvPr/>
          </p:nvSpPr>
          <p:spPr>
            <a:xfrm>
              <a:off x="818689" y="3097506"/>
              <a:ext cx="8742377" cy="1254465"/>
            </a:xfrm>
            <a:custGeom>
              <a:avLst/>
              <a:gdLst>
                <a:gd name="connsiteX0" fmla="*/ 0 w 8742377"/>
                <a:gd name="connsiteY0" fmla="*/ 0 h 1254465"/>
                <a:gd name="connsiteX1" fmla="*/ 582825 w 8742377"/>
                <a:gd name="connsiteY1" fmla="*/ 0 h 1254465"/>
                <a:gd name="connsiteX2" fmla="*/ 903379 w 8742377"/>
                <a:gd name="connsiteY2" fmla="*/ 0 h 1254465"/>
                <a:gd name="connsiteX3" fmla="*/ 1398780 w 8742377"/>
                <a:gd name="connsiteY3" fmla="*/ 0 h 1254465"/>
                <a:gd name="connsiteX4" fmla="*/ 2069029 w 8742377"/>
                <a:gd name="connsiteY4" fmla="*/ 0 h 1254465"/>
                <a:gd name="connsiteX5" fmla="*/ 2389583 w 8742377"/>
                <a:gd name="connsiteY5" fmla="*/ 0 h 1254465"/>
                <a:gd name="connsiteX6" fmla="*/ 2710137 w 8742377"/>
                <a:gd name="connsiteY6" fmla="*/ 0 h 1254465"/>
                <a:gd name="connsiteX7" fmla="*/ 3380386 w 8742377"/>
                <a:gd name="connsiteY7" fmla="*/ 0 h 1254465"/>
                <a:gd name="connsiteX8" fmla="*/ 4138058 w 8742377"/>
                <a:gd name="connsiteY8" fmla="*/ 0 h 1254465"/>
                <a:gd name="connsiteX9" fmla="*/ 4720884 w 8742377"/>
                <a:gd name="connsiteY9" fmla="*/ 0 h 1254465"/>
                <a:gd name="connsiteX10" fmla="*/ 5128861 w 8742377"/>
                <a:gd name="connsiteY10" fmla="*/ 0 h 1254465"/>
                <a:gd name="connsiteX11" fmla="*/ 5799110 w 8742377"/>
                <a:gd name="connsiteY11" fmla="*/ 0 h 1254465"/>
                <a:gd name="connsiteX12" fmla="*/ 6381935 w 8742377"/>
                <a:gd name="connsiteY12" fmla="*/ 0 h 1254465"/>
                <a:gd name="connsiteX13" fmla="*/ 7052184 w 8742377"/>
                <a:gd name="connsiteY13" fmla="*/ 0 h 1254465"/>
                <a:gd name="connsiteX14" fmla="*/ 7809857 w 8742377"/>
                <a:gd name="connsiteY14" fmla="*/ 0 h 1254465"/>
                <a:gd name="connsiteX15" fmla="*/ 8217834 w 8742377"/>
                <a:gd name="connsiteY15" fmla="*/ 0 h 1254465"/>
                <a:gd name="connsiteX16" fmla="*/ 8742377 w 8742377"/>
                <a:gd name="connsiteY16" fmla="*/ 0 h 1254465"/>
                <a:gd name="connsiteX17" fmla="*/ 8742377 w 8742377"/>
                <a:gd name="connsiteY17" fmla="*/ 380521 h 1254465"/>
                <a:gd name="connsiteX18" fmla="*/ 8742377 w 8742377"/>
                <a:gd name="connsiteY18" fmla="*/ 798676 h 1254465"/>
                <a:gd name="connsiteX19" fmla="*/ 8742377 w 8742377"/>
                <a:gd name="connsiteY19" fmla="*/ 1254465 h 1254465"/>
                <a:gd name="connsiteX20" fmla="*/ 7984704 w 8742377"/>
                <a:gd name="connsiteY20" fmla="*/ 1254465 h 1254465"/>
                <a:gd name="connsiteX21" fmla="*/ 7314455 w 8742377"/>
                <a:gd name="connsiteY21" fmla="*/ 1254465 h 1254465"/>
                <a:gd name="connsiteX22" fmla="*/ 6731630 w 8742377"/>
                <a:gd name="connsiteY22" fmla="*/ 1254465 h 1254465"/>
                <a:gd name="connsiteX23" fmla="*/ 5973958 w 8742377"/>
                <a:gd name="connsiteY23" fmla="*/ 1254465 h 1254465"/>
                <a:gd name="connsiteX24" fmla="*/ 5565980 w 8742377"/>
                <a:gd name="connsiteY24" fmla="*/ 1254465 h 1254465"/>
                <a:gd name="connsiteX25" fmla="*/ 4895731 w 8742377"/>
                <a:gd name="connsiteY25" fmla="*/ 1254465 h 1254465"/>
                <a:gd name="connsiteX26" fmla="*/ 4312906 w 8742377"/>
                <a:gd name="connsiteY26" fmla="*/ 1254465 h 1254465"/>
                <a:gd name="connsiteX27" fmla="*/ 3817505 w 8742377"/>
                <a:gd name="connsiteY27" fmla="*/ 1254465 h 1254465"/>
                <a:gd name="connsiteX28" fmla="*/ 3322103 w 8742377"/>
                <a:gd name="connsiteY28" fmla="*/ 1254465 h 1254465"/>
                <a:gd name="connsiteX29" fmla="*/ 2826702 w 8742377"/>
                <a:gd name="connsiteY29" fmla="*/ 1254465 h 1254465"/>
                <a:gd name="connsiteX30" fmla="*/ 2156453 w 8742377"/>
                <a:gd name="connsiteY30" fmla="*/ 1254465 h 1254465"/>
                <a:gd name="connsiteX31" fmla="*/ 1661052 w 8742377"/>
                <a:gd name="connsiteY31" fmla="*/ 1254465 h 1254465"/>
                <a:gd name="connsiteX32" fmla="*/ 990803 w 8742377"/>
                <a:gd name="connsiteY32" fmla="*/ 1254465 h 1254465"/>
                <a:gd name="connsiteX33" fmla="*/ 495401 w 8742377"/>
                <a:gd name="connsiteY33" fmla="*/ 1254465 h 1254465"/>
                <a:gd name="connsiteX34" fmla="*/ 0 w 8742377"/>
                <a:gd name="connsiteY34" fmla="*/ 1254465 h 1254465"/>
                <a:gd name="connsiteX35" fmla="*/ 0 w 8742377"/>
                <a:gd name="connsiteY35" fmla="*/ 873944 h 1254465"/>
                <a:gd name="connsiteX36" fmla="*/ 0 w 8742377"/>
                <a:gd name="connsiteY36" fmla="*/ 430700 h 1254465"/>
                <a:gd name="connsiteX37" fmla="*/ 0 w 8742377"/>
                <a:gd name="connsiteY37" fmla="*/ 0 h 12544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8742377" h="1254465" extrusionOk="0">
                  <a:moveTo>
                    <a:pt x="0" y="0"/>
                  </a:moveTo>
                  <a:cubicBezTo>
                    <a:pt x="239206" y="-46743"/>
                    <a:pt x="437015" y="55425"/>
                    <a:pt x="582825" y="0"/>
                  </a:cubicBezTo>
                  <a:cubicBezTo>
                    <a:pt x="728635" y="-55425"/>
                    <a:pt x="781997" y="4319"/>
                    <a:pt x="903379" y="0"/>
                  </a:cubicBezTo>
                  <a:cubicBezTo>
                    <a:pt x="1024761" y="-4319"/>
                    <a:pt x="1186120" y="17098"/>
                    <a:pt x="1398780" y="0"/>
                  </a:cubicBezTo>
                  <a:cubicBezTo>
                    <a:pt x="1611440" y="-17098"/>
                    <a:pt x="1919119" y="68635"/>
                    <a:pt x="2069029" y="0"/>
                  </a:cubicBezTo>
                  <a:cubicBezTo>
                    <a:pt x="2218939" y="-68635"/>
                    <a:pt x="2301290" y="13017"/>
                    <a:pt x="2389583" y="0"/>
                  </a:cubicBezTo>
                  <a:cubicBezTo>
                    <a:pt x="2477876" y="-13017"/>
                    <a:pt x="2577676" y="29778"/>
                    <a:pt x="2710137" y="0"/>
                  </a:cubicBezTo>
                  <a:cubicBezTo>
                    <a:pt x="2842598" y="-29778"/>
                    <a:pt x="3144630" y="36418"/>
                    <a:pt x="3380386" y="0"/>
                  </a:cubicBezTo>
                  <a:cubicBezTo>
                    <a:pt x="3616142" y="-36418"/>
                    <a:pt x="3941357" y="26331"/>
                    <a:pt x="4138058" y="0"/>
                  </a:cubicBezTo>
                  <a:cubicBezTo>
                    <a:pt x="4334759" y="-26331"/>
                    <a:pt x="4496703" y="56005"/>
                    <a:pt x="4720884" y="0"/>
                  </a:cubicBezTo>
                  <a:cubicBezTo>
                    <a:pt x="4945065" y="-56005"/>
                    <a:pt x="5042644" y="13162"/>
                    <a:pt x="5128861" y="0"/>
                  </a:cubicBezTo>
                  <a:cubicBezTo>
                    <a:pt x="5215078" y="-13162"/>
                    <a:pt x="5597473" y="48044"/>
                    <a:pt x="5799110" y="0"/>
                  </a:cubicBezTo>
                  <a:cubicBezTo>
                    <a:pt x="6000747" y="-48044"/>
                    <a:pt x="6188222" y="67539"/>
                    <a:pt x="6381935" y="0"/>
                  </a:cubicBezTo>
                  <a:cubicBezTo>
                    <a:pt x="6575649" y="-67539"/>
                    <a:pt x="6910156" y="75254"/>
                    <a:pt x="7052184" y="0"/>
                  </a:cubicBezTo>
                  <a:cubicBezTo>
                    <a:pt x="7194212" y="-75254"/>
                    <a:pt x="7565927" y="70916"/>
                    <a:pt x="7809857" y="0"/>
                  </a:cubicBezTo>
                  <a:cubicBezTo>
                    <a:pt x="8053787" y="-70916"/>
                    <a:pt x="8103495" y="6774"/>
                    <a:pt x="8217834" y="0"/>
                  </a:cubicBezTo>
                  <a:cubicBezTo>
                    <a:pt x="8332173" y="-6774"/>
                    <a:pt x="8511704" y="28625"/>
                    <a:pt x="8742377" y="0"/>
                  </a:cubicBezTo>
                  <a:cubicBezTo>
                    <a:pt x="8768377" y="157053"/>
                    <a:pt x="8698443" y="294175"/>
                    <a:pt x="8742377" y="380521"/>
                  </a:cubicBezTo>
                  <a:cubicBezTo>
                    <a:pt x="8786311" y="466867"/>
                    <a:pt x="8722681" y="611014"/>
                    <a:pt x="8742377" y="798676"/>
                  </a:cubicBezTo>
                  <a:cubicBezTo>
                    <a:pt x="8762073" y="986338"/>
                    <a:pt x="8738110" y="1054455"/>
                    <a:pt x="8742377" y="1254465"/>
                  </a:cubicBezTo>
                  <a:cubicBezTo>
                    <a:pt x="8533840" y="1265164"/>
                    <a:pt x="8356612" y="1198692"/>
                    <a:pt x="7984704" y="1254465"/>
                  </a:cubicBezTo>
                  <a:cubicBezTo>
                    <a:pt x="7612796" y="1310238"/>
                    <a:pt x="7593564" y="1224886"/>
                    <a:pt x="7314455" y="1254465"/>
                  </a:cubicBezTo>
                  <a:cubicBezTo>
                    <a:pt x="7035346" y="1284044"/>
                    <a:pt x="6880454" y="1221265"/>
                    <a:pt x="6731630" y="1254465"/>
                  </a:cubicBezTo>
                  <a:cubicBezTo>
                    <a:pt x="6582806" y="1287665"/>
                    <a:pt x="6297083" y="1180224"/>
                    <a:pt x="5973958" y="1254465"/>
                  </a:cubicBezTo>
                  <a:cubicBezTo>
                    <a:pt x="5650833" y="1328706"/>
                    <a:pt x="5727561" y="1243366"/>
                    <a:pt x="5565980" y="1254465"/>
                  </a:cubicBezTo>
                  <a:cubicBezTo>
                    <a:pt x="5404399" y="1265564"/>
                    <a:pt x="5114387" y="1208340"/>
                    <a:pt x="4895731" y="1254465"/>
                  </a:cubicBezTo>
                  <a:cubicBezTo>
                    <a:pt x="4677075" y="1300590"/>
                    <a:pt x="4432892" y="1216119"/>
                    <a:pt x="4312906" y="1254465"/>
                  </a:cubicBezTo>
                  <a:cubicBezTo>
                    <a:pt x="4192920" y="1292811"/>
                    <a:pt x="4032434" y="1233766"/>
                    <a:pt x="3817505" y="1254465"/>
                  </a:cubicBezTo>
                  <a:cubicBezTo>
                    <a:pt x="3602576" y="1275164"/>
                    <a:pt x="3561282" y="1234968"/>
                    <a:pt x="3322103" y="1254465"/>
                  </a:cubicBezTo>
                  <a:cubicBezTo>
                    <a:pt x="3082924" y="1273962"/>
                    <a:pt x="2936848" y="1247165"/>
                    <a:pt x="2826702" y="1254465"/>
                  </a:cubicBezTo>
                  <a:cubicBezTo>
                    <a:pt x="2716556" y="1261765"/>
                    <a:pt x="2401401" y="1205056"/>
                    <a:pt x="2156453" y="1254465"/>
                  </a:cubicBezTo>
                  <a:cubicBezTo>
                    <a:pt x="1911505" y="1303874"/>
                    <a:pt x="1859602" y="1195497"/>
                    <a:pt x="1661052" y="1254465"/>
                  </a:cubicBezTo>
                  <a:cubicBezTo>
                    <a:pt x="1462502" y="1313433"/>
                    <a:pt x="1275608" y="1233428"/>
                    <a:pt x="990803" y="1254465"/>
                  </a:cubicBezTo>
                  <a:cubicBezTo>
                    <a:pt x="705998" y="1275502"/>
                    <a:pt x="656277" y="1225167"/>
                    <a:pt x="495401" y="1254465"/>
                  </a:cubicBezTo>
                  <a:cubicBezTo>
                    <a:pt x="334525" y="1283763"/>
                    <a:pt x="138926" y="1196722"/>
                    <a:pt x="0" y="1254465"/>
                  </a:cubicBezTo>
                  <a:cubicBezTo>
                    <a:pt x="-6052" y="1160131"/>
                    <a:pt x="27905" y="1012718"/>
                    <a:pt x="0" y="873944"/>
                  </a:cubicBezTo>
                  <a:cubicBezTo>
                    <a:pt x="-27905" y="735170"/>
                    <a:pt x="24428" y="551162"/>
                    <a:pt x="0" y="430700"/>
                  </a:cubicBezTo>
                  <a:cubicBezTo>
                    <a:pt x="-24428" y="310238"/>
                    <a:pt x="35862" y="97963"/>
                    <a:pt x="0" y="0"/>
                  </a:cubicBezTo>
                  <a:close/>
                </a:path>
              </a:pathLst>
            </a:custGeom>
            <a:noFill/>
            <a:ln>
              <a:noFill/>
              <a:extLst>
                <a:ext uri="{C807C97D-BFC1-408E-A445-0C87EB9F89A2}">
                  <ask:lineSketchStyleProps xmlns:ask="http://schemas.microsoft.com/office/drawing/2018/sketchyshapes" sd="462506535">
                    <a:prstGeom prst="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txBody>
            <a:bodyPr wrap="square" lIns="360000" tIns="180000" rIns="360000" bIns="180000" rtlCol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s-ES" sz="2800" i="1" noProof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“Nowadays, science </a:t>
              </a:r>
              <a:r>
                <a:rPr lang="es-ES" sz="2800" i="1" noProof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functions very much</a:t>
              </a:r>
              <a:r>
                <a:rPr lang="es-ES" sz="2800" i="1" noProof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on a collaborative basis.”</a:t>
              </a:r>
            </a:p>
          </p:txBody>
        </p:sp>
        <p:sp>
          <p:nvSpPr>
            <p:cNvPr id="11" name="CuadroTexto 10">
              <a:extLst>
                <a:ext uri="{FF2B5EF4-FFF2-40B4-BE49-F238E27FC236}">
                  <a16:creationId xmlns:a16="http://schemas.microsoft.com/office/drawing/2014/main" id="{377C0C1E-0D27-B1E0-6E6C-A577BB3FC539}"/>
                </a:ext>
              </a:extLst>
            </p:cNvPr>
            <p:cNvSpPr txBox="1"/>
            <p:nvPr/>
          </p:nvSpPr>
          <p:spPr>
            <a:xfrm>
              <a:off x="2141270" y="4661081"/>
              <a:ext cx="8634210" cy="2176512"/>
            </a:xfrm>
            <a:custGeom>
              <a:avLst/>
              <a:gdLst>
                <a:gd name="connsiteX0" fmla="*/ 0 w 8634210"/>
                <a:gd name="connsiteY0" fmla="*/ 0 h 2176512"/>
                <a:gd name="connsiteX1" fmla="*/ 575614 w 8634210"/>
                <a:gd name="connsiteY1" fmla="*/ 0 h 2176512"/>
                <a:gd name="connsiteX2" fmla="*/ 892202 w 8634210"/>
                <a:gd name="connsiteY2" fmla="*/ 0 h 2176512"/>
                <a:gd name="connsiteX3" fmla="*/ 1381474 w 8634210"/>
                <a:gd name="connsiteY3" fmla="*/ 0 h 2176512"/>
                <a:gd name="connsiteX4" fmla="*/ 2043430 w 8634210"/>
                <a:gd name="connsiteY4" fmla="*/ 0 h 2176512"/>
                <a:gd name="connsiteX5" fmla="*/ 2360017 w 8634210"/>
                <a:gd name="connsiteY5" fmla="*/ 0 h 2176512"/>
                <a:gd name="connsiteX6" fmla="*/ 2676605 w 8634210"/>
                <a:gd name="connsiteY6" fmla="*/ 0 h 2176512"/>
                <a:gd name="connsiteX7" fmla="*/ 3338561 w 8634210"/>
                <a:gd name="connsiteY7" fmla="*/ 0 h 2176512"/>
                <a:gd name="connsiteX8" fmla="*/ 4086859 w 8634210"/>
                <a:gd name="connsiteY8" fmla="*/ 0 h 2176512"/>
                <a:gd name="connsiteX9" fmla="*/ 4662473 w 8634210"/>
                <a:gd name="connsiteY9" fmla="*/ 0 h 2176512"/>
                <a:gd name="connsiteX10" fmla="*/ 5065403 w 8634210"/>
                <a:gd name="connsiteY10" fmla="*/ 0 h 2176512"/>
                <a:gd name="connsiteX11" fmla="*/ 5727359 w 8634210"/>
                <a:gd name="connsiteY11" fmla="*/ 0 h 2176512"/>
                <a:gd name="connsiteX12" fmla="*/ 6302973 w 8634210"/>
                <a:gd name="connsiteY12" fmla="*/ 0 h 2176512"/>
                <a:gd name="connsiteX13" fmla="*/ 6964929 w 8634210"/>
                <a:gd name="connsiteY13" fmla="*/ 0 h 2176512"/>
                <a:gd name="connsiteX14" fmla="*/ 7713228 w 8634210"/>
                <a:gd name="connsiteY14" fmla="*/ 0 h 2176512"/>
                <a:gd name="connsiteX15" fmla="*/ 8116157 w 8634210"/>
                <a:gd name="connsiteY15" fmla="*/ 0 h 2176512"/>
                <a:gd name="connsiteX16" fmla="*/ 8634210 w 8634210"/>
                <a:gd name="connsiteY16" fmla="*/ 0 h 2176512"/>
                <a:gd name="connsiteX17" fmla="*/ 8634210 w 8634210"/>
                <a:gd name="connsiteY17" fmla="*/ 478833 h 2176512"/>
                <a:gd name="connsiteX18" fmla="*/ 8634210 w 8634210"/>
                <a:gd name="connsiteY18" fmla="*/ 1022961 h 2176512"/>
                <a:gd name="connsiteX19" fmla="*/ 8634210 w 8634210"/>
                <a:gd name="connsiteY19" fmla="*/ 1545324 h 2176512"/>
                <a:gd name="connsiteX20" fmla="*/ 8634210 w 8634210"/>
                <a:gd name="connsiteY20" fmla="*/ 2176512 h 2176512"/>
                <a:gd name="connsiteX21" fmla="*/ 8144938 w 8634210"/>
                <a:gd name="connsiteY21" fmla="*/ 2176512 h 2176512"/>
                <a:gd name="connsiteX22" fmla="*/ 7569324 w 8634210"/>
                <a:gd name="connsiteY22" fmla="*/ 2176512 h 2176512"/>
                <a:gd name="connsiteX23" fmla="*/ 6821026 w 8634210"/>
                <a:gd name="connsiteY23" fmla="*/ 2176512 h 2176512"/>
                <a:gd name="connsiteX24" fmla="*/ 6418096 w 8634210"/>
                <a:gd name="connsiteY24" fmla="*/ 2176512 h 2176512"/>
                <a:gd name="connsiteX25" fmla="*/ 5756140 w 8634210"/>
                <a:gd name="connsiteY25" fmla="*/ 2176512 h 2176512"/>
                <a:gd name="connsiteX26" fmla="*/ 5180526 w 8634210"/>
                <a:gd name="connsiteY26" fmla="*/ 2176512 h 2176512"/>
                <a:gd name="connsiteX27" fmla="*/ 4691254 w 8634210"/>
                <a:gd name="connsiteY27" fmla="*/ 2176512 h 2176512"/>
                <a:gd name="connsiteX28" fmla="*/ 4201982 w 8634210"/>
                <a:gd name="connsiteY28" fmla="*/ 2176512 h 2176512"/>
                <a:gd name="connsiteX29" fmla="*/ 3712710 w 8634210"/>
                <a:gd name="connsiteY29" fmla="*/ 2176512 h 2176512"/>
                <a:gd name="connsiteX30" fmla="*/ 3050754 w 8634210"/>
                <a:gd name="connsiteY30" fmla="*/ 2176512 h 2176512"/>
                <a:gd name="connsiteX31" fmla="*/ 2561482 w 8634210"/>
                <a:gd name="connsiteY31" fmla="*/ 2176512 h 2176512"/>
                <a:gd name="connsiteX32" fmla="*/ 1899526 w 8634210"/>
                <a:gd name="connsiteY32" fmla="*/ 2176512 h 2176512"/>
                <a:gd name="connsiteX33" fmla="*/ 1410254 w 8634210"/>
                <a:gd name="connsiteY33" fmla="*/ 2176512 h 2176512"/>
                <a:gd name="connsiteX34" fmla="*/ 834640 w 8634210"/>
                <a:gd name="connsiteY34" fmla="*/ 2176512 h 2176512"/>
                <a:gd name="connsiteX35" fmla="*/ 518053 w 8634210"/>
                <a:gd name="connsiteY35" fmla="*/ 2176512 h 2176512"/>
                <a:gd name="connsiteX36" fmla="*/ 0 w 8634210"/>
                <a:gd name="connsiteY36" fmla="*/ 2176512 h 2176512"/>
                <a:gd name="connsiteX37" fmla="*/ 0 w 8634210"/>
                <a:gd name="connsiteY37" fmla="*/ 1654149 h 2176512"/>
                <a:gd name="connsiteX38" fmla="*/ 0 w 8634210"/>
                <a:gd name="connsiteY38" fmla="*/ 1131786 h 2176512"/>
                <a:gd name="connsiteX39" fmla="*/ 0 w 8634210"/>
                <a:gd name="connsiteY39" fmla="*/ 652954 h 2176512"/>
                <a:gd name="connsiteX40" fmla="*/ 0 w 8634210"/>
                <a:gd name="connsiteY40" fmla="*/ 0 h 2176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8634210" h="2176512" extrusionOk="0">
                  <a:moveTo>
                    <a:pt x="0" y="0"/>
                  </a:moveTo>
                  <a:cubicBezTo>
                    <a:pt x="141729" y="-17522"/>
                    <a:pt x="447174" y="21417"/>
                    <a:pt x="575614" y="0"/>
                  </a:cubicBezTo>
                  <a:cubicBezTo>
                    <a:pt x="704054" y="-21417"/>
                    <a:pt x="750493" y="32793"/>
                    <a:pt x="892202" y="0"/>
                  </a:cubicBezTo>
                  <a:cubicBezTo>
                    <a:pt x="1033911" y="-32793"/>
                    <a:pt x="1138593" y="52642"/>
                    <a:pt x="1381474" y="0"/>
                  </a:cubicBezTo>
                  <a:cubicBezTo>
                    <a:pt x="1624355" y="-52642"/>
                    <a:pt x="1807389" y="63826"/>
                    <a:pt x="2043430" y="0"/>
                  </a:cubicBezTo>
                  <a:cubicBezTo>
                    <a:pt x="2279471" y="-63826"/>
                    <a:pt x="2225231" y="8522"/>
                    <a:pt x="2360017" y="0"/>
                  </a:cubicBezTo>
                  <a:cubicBezTo>
                    <a:pt x="2494803" y="-8522"/>
                    <a:pt x="2539816" y="16058"/>
                    <a:pt x="2676605" y="0"/>
                  </a:cubicBezTo>
                  <a:cubicBezTo>
                    <a:pt x="2813394" y="-16058"/>
                    <a:pt x="3192148" y="23921"/>
                    <a:pt x="3338561" y="0"/>
                  </a:cubicBezTo>
                  <a:cubicBezTo>
                    <a:pt x="3484974" y="-23921"/>
                    <a:pt x="3894712" y="41454"/>
                    <a:pt x="4086859" y="0"/>
                  </a:cubicBezTo>
                  <a:cubicBezTo>
                    <a:pt x="4279006" y="-41454"/>
                    <a:pt x="4502709" y="35103"/>
                    <a:pt x="4662473" y="0"/>
                  </a:cubicBezTo>
                  <a:cubicBezTo>
                    <a:pt x="4822237" y="-35103"/>
                    <a:pt x="4964911" y="48289"/>
                    <a:pt x="5065403" y="0"/>
                  </a:cubicBezTo>
                  <a:cubicBezTo>
                    <a:pt x="5165895" y="-48289"/>
                    <a:pt x="5567088" y="63002"/>
                    <a:pt x="5727359" y="0"/>
                  </a:cubicBezTo>
                  <a:cubicBezTo>
                    <a:pt x="5887630" y="-63002"/>
                    <a:pt x="6017218" y="10496"/>
                    <a:pt x="6302973" y="0"/>
                  </a:cubicBezTo>
                  <a:cubicBezTo>
                    <a:pt x="6588728" y="-10496"/>
                    <a:pt x="6798077" y="66978"/>
                    <a:pt x="6964929" y="0"/>
                  </a:cubicBezTo>
                  <a:cubicBezTo>
                    <a:pt x="7131781" y="-66978"/>
                    <a:pt x="7389271" y="48120"/>
                    <a:pt x="7713228" y="0"/>
                  </a:cubicBezTo>
                  <a:cubicBezTo>
                    <a:pt x="8037185" y="-48120"/>
                    <a:pt x="7959998" y="20262"/>
                    <a:pt x="8116157" y="0"/>
                  </a:cubicBezTo>
                  <a:cubicBezTo>
                    <a:pt x="8272316" y="-20262"/>
                    <a:pt x="8392090" y="23236"/>
                    <a:pt x="8634210" y="0"/>
                  </a:cubicBezTo>
                  <a:cubicBezTo>
                    <a:pt x="8671414" y="150349"/>
                    <a:pt x="8586666" y="290258"/>
                    <a:pt x="8634210" y="478833"/>
                  </a:cubicBezTo>
                  <a:cubicBezTo>
                    <a:pt x="8681754" y="667408"/>
                    <a:pt x="8593480" y="767550"/>
                    <a:pt x="8634210" y="1022961"/>
                  </a:cubicBezTo>
                  <a:cubicBezTo>
                    <a:pt x="8674940" y="1278372"/>
                    <a:pt x="8585554" y="1313149"/>
                    <a:pt x="8634210" y="1545324"/>
                  </a:cubicBezTo>
                  <a:cubicBezTo>
                    <a:pt x="8682866" y="1777499"/>
                    <a:pt x="8619761" y="1894954"/>
                    <a:pt x="8634210" y="2176512"/>
                  </a:cubicBezTo>
                  <a:cubicBezTo>
                    <a:pt x="8462265" y="2204163"/>
                    <a:pt x="8305230" y="2143012"/>
                    <a:pt x="8144938" y="2176512"/>
                  </a:cubicBezTo>
                  <a:cubicBezTo>
                    <a:pt x="7984646" y="2210012"/>
                    <a:pt x="7847125" y="2154999"/>
                    <a:pt x="7569324" y="2176512"/>
                  </a:cubicBezTo>
                  <a:cubicBezTo>
                    <a:pt x="7291523" y="2198025"/>
                    <a:pt x="7082707" y="2114799"/>
                    <a:pt x="6821026" y="2176512"/>
                  </a:cubicBezTo>
                  <a:cubicBezTo>
                    <a:pt x="6559345" y="2238225"/>
                    <a:pt x="6599649" y="2132938"/>
                    <a:pt x="6418096" y="2176512"/>
                  </a:cubicBezTo>
                  <a:cubicBezTo>
                    <a:pt x="6236543" y="2220086"/>
                    <a:pt x="5896548" y="2113564"/>
                    <a:pt x="5756140" y="2176512"/>
                  </a:cubicBezTo>
                  <a:cubicBezTo>
                    <a:pt x="5615732" y="2239460"/>
                    <a:pt x="5324254" y="2173607"/>
                    <a:pt x="5180526" y="2176512"/>
                  </a:cubicBezTo>
                  <a:cubicBezTo>
                    <a:pt x="5036798" y="2179417"/>
                    <a:pt x="4822220" y="2139349"/>
                    <a:pt x="4691254" y="2176512"/>
                  </a:cubicBezTo>
                  <a:cubicBezTo>
                    <a:pt x="4560288" y="2213675"/>
                    <a:pt x="4446431" y="2148780"/>
                    <a:pt x="4201982" y="2176512"/>
                  </a:cubicBezTo>
                  <a:cubicBezTo>
                    <a:pt x="3957533" y="2204244"/>
                    <a:pt x="3859449" y="2170448"/>
                    <a:pt x="3712710" y="2176512"/>
                  </a:cubicBezTo>
                  <a:cubicBezTo>
                    <a:pt x="3565971" y="2182576"/>
                    <a:pt x="3191256" y="2126423"/>
                    <a:pt x="3050754" y="2176512"/>
                  </a:cubicBezTo>
                  <a:cubicBezTo>
                    <a:pt x="2910252" y="2226601"/>
                    <a:pt x="2752583" y="2142994"/>
                    <a:pt x="2561482" y="2176512"/>
                  </a:cubicBezTo>
                  <a:cubicBezTo>
                    <a:pt x="2370381" y="2210030"/>
                    <a:pt x="2118622" y="2176028"/>
                    <a:pt x="1899526" y="2176512"/>
                  </a:cubicBezTo>
                  <a:cubicBezTo>
                    <a:pt x="1680430" y="2176996"/>
                    <a:pt x="1627172" y="2126214"/>
                    <a:pt x="1410254" y="2176512"/>
                  </a:cubicBezTo>
                  <a:cubicBezTo>
                    <a:pt x="1193336" y="2226810"/>
                    <a:pt x="1094524" y="2135963"/>
                    <a:pt x="834640" y="2176512"/>
                  </a:cubicBezTo>
                  <a:cubicBezTo>
                    <a:pt x="574756" y="2217061"/>
                    <a:pt x="599652" y="2154697"/>
                    <a:pt x="518053" y="2176512"/>
                  </a:cubicBezTo>
                  <a:cubicBezTo>
                    <a:pt x="436454" y="2198327"/>
                    <a:pt x="181419" y="2145806"/>
                    <a:pt x="0" y="2176512"/>
                  </a:cubicBezTo>
                  <a:cubicBezTo>
                    <a:pt x="-55177" y="2071679"/>
                    <a:pt x="41597" y="1769014"/>
                    <a:pt x="0" y="1654149"/>
                  </a:cubicBezTo>
                  <a:cubicBezTo>
                    <a:pt x="-41597" y="1539284"/>
                    <a:pt x="3832" y="1373857"/>
                    <a:pt x="0" y="1131786"/>
                  </a:cubicBezTo>
                  <a:cubicBezTo>
                    <a:pt x="-3832" y="889715"/>
                    <a:pt x="31435" y="777750"/>
                    <a:pt x="0" y="652954"/>
                  </a:cubicBezTo>
                  <a:cubicBezTo>
                    <a:pt x="-31435" y="528158"/>
                    <a:pt x="47280" y="199693"/>
                    <a:pt x="0" y="0"/>
                  </a:cubicBezTo>
                  <a:close/>
                </a:path>
              </a:pathLst>
            </a:custGeom>
            <a:noFill/>
            <a:ln>
              <a:noFill/>
              <a:extLst>
                <a:ext uri="{C807C97D-BFC1-408E-A445-0C87EB9F89A2}">
                  <ask:lineSketchStyleProps xmlns:ask="http://schemas.microsoft.com/office/drawing/2018/sketchyshapes" sd="462506535">
                    <a:prstGeom prst="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txBody>
            <a:bodyPr wrap="square" lIns="360000" tIns="180000" rIns="360000" bIns="180000" rtlCol="0">
              <a:spAutoFit/>
            </a:bodyPr>
            <a:lstStyle/>
            <a:p>
              <a:pPr algn="r">
                <a:lnSpc>
                  <a:spcPct val="107000"/>
                </a:lnSpc>
                <a:spcAft>
                  <a:spcPts val="800"/>
                </a:spcAft>
              </a:pPr>
              <a:r>
                <a:rPr lang="es-ES" sz="2800" i="1" noProof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“We collaborate for </a:t>
              </a:r>
              <a:r>
                <a:rPr lang="es-ES" sz="2800" i="1" noProof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e</a:t>
              </a:r>
              <a:r>
                <a:rPr lang="es-ES" sz="2800" i="1" noProof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verything. To have access to other telescopes or to have more impact at international level, for example. It</a:t>
              </a:r>
              <a:r>
                <a:rPr lang="es-ES" sz="2800" i="1" noProof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’</a:t>
              </a:r>
              <a:r>
                <a:rPr lang="es-ES" sz="2800" i="1" noProof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s a benefit, a win to win.</a:t>
              </a:r>
              <a:r>
                <a:rPr lang="es-ES" sz="2800" i="1" noProof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”</a:t>
              </a:r>
              <a:endParaRPr lang="es-ES" sz="2800" i="1" noProof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CuadroTexto 11">
              <a:extLst>
                <a:ext uri="{FF2B5EF4-FFF2-40B4-BE49-F238E27FC236}">
                  <a16:creationId xmlns:a16="http://schemas.microsoft.com/office/drawing/2014/main" id="{FDD45D1A-38AC-FBC9-FB52-96261A17C198}"/>
                </a:ext>
              </a:extLst>
            </p:cNvPr>
            <p:cNvSpPr txBox="1"/>
            <p:nvPr/>
          </p:nvSpPr>
          <p:spPr>
            <a:xfrm>
              <a:off x="543490" y="7069043"/>
              <a:ext cx="8634211" cy="1756718"/>
            </a:xfrm>
            <a:custGeom>
              <a:avLst/>
              <a:gdLst>
                <a:gd name="connsiteX0" fmla="*/ 0 w 8634211"/>
                <a:gd name="connsiteY0" fmla="*/ 0 h 1756718"/>
                <a:gd name="connsiteX1" fmla="*/ 575614 w 8634211"/>
                <a:gd name="connsiteY1" fmla="*/ 0 h 1756718"/>
                <a:gd name="connsiteX2" fmla="*/ 892202 w 8634211"/>
                <a:gd name="connsiteY2" fmla="*/ 0 h 1756718"/>
                <a:gd name="connsiteX3" fmla="*/ 1381474 w 8634211"/>
                <a:gd name="connsiteY3" fmla="*/ 0 h 1756718"/>
                <a:gd name="connsiteX4" fmla="*/ 2043430 w 8634211"/>
                <a:gd name="connsiteY4" fmla="*/ 0 h 1756718"/>
                <a:gd name="connsiteX5" fmla="*/ 2360018 w 8634211"/>
                <a:gd name="connsiteY5" fmla="*/ 0 h 1756718"/>
                <a:gd name="connsiteX6" fmla="*/ 2676605 w 8634211"/>
                <a:gd name="connsiteY6" fmla="*/ 0 h 1756718"/>
                <a:gd name="connsiteX7" fmla="*/ 3338562 w 8634211"/>
                <a:gd name="connsiteY7" fmla="*/ 0 h 1756718"/>
                <a:gd name="connsiteX8" fmla="*/ 4086860 w 8634211"/>
                <a:gd name="connsiteY8" fmla="*/ 0 h 1756718"/>
                <a:gd name="connsiteX9" fmla="*/ 4662474 w 8634211"/>
                <a:gd name="connsiteY9" fmla="*/ 0 h 1756718"/>
                <a:gd name="connsiteX10" fmla="*/ 5065404 w 8634211"/>
                <a:gd name="connsiteY10" fmla="*/ 0 h 1756718"/>
                <a:gd name="connsiteX11" fmla="*/ 5727360 w 8634211"/>
                <a:gd name="connsiteY11" fmla="*/ 0 h 1756718"/>
                <a:gd name="connsiteX12" fmla="*/ 6302974 w 8634211"/>
                <a:gd name="connsiteY12" fmla="*/ 0 h 1756718"/>
                <a:gd name="connsiteX13" fmla="*/ 6964930 w 8634211"/>
                <a:gd name="connsiteY13" fmla="*/ 0 h 1756718"/>
                <a:gd name="connsiteX14" fmla="*/ 7713228 w 8634211"/>
                <a:gd name="connsiteY14" fmla="*/ 0 h 1756718"/>
                <a:gd name="connsiteX15" fmla="*/ 8116158 w 8634211"/>
                <a:gd name="connsiteY15" fmla="*/ 0 h 1756718"/>
                <a:gd name="connsiteX16" fmla="*/ 8634211 w 8634211"/>
                <a:gd name="connsiteY16" fmla="*/ 0 h 1756718"/>
                <a:gd name="connsiteX17" fmla="*/ 8634211 w 8634211"/>
                <a:gd name="connsiteY17" fmla="*/ 532871 h 1756718"/>
                <a:gd name="connsiteX18" fmla="*/ 8634211 w 8634211"/>
                <a:gd name="connsiteY18" fmla="*/ 1118444 h 1756718"/>
                <a:gd name="connsiteX19" fmla="*/ 8634211 w 8634211"/>
                <a:gd name="connsiteY19" fmla="*/ 1756718 h 1756718"/>
                <a:gd name="connsiteX20" fmla="*/ 7885913 w 8634211"/>
                <a:gd name="connsiteY20" fmla="*/ 1756718 h 1756718"/>
                <a:gd name="connsiteX21" fmla="*/ 7223957 w 8634211"/>
                <a:gd name="connsiteY21" fmla="*/ 1756718 h 1756718"/>
                <a:gd name="connsiteX22" fmla="*/ 6648342 w 8634211"/>
                <a:gd name="connsiteY22" fmla="*/ 1756718 h 1756718"/>
                <a:gd name="connsiteX23" fmla="*/ 5900044 w 8634211"/>
                <a:gd name="connsiteY23" fmla="*/ 1756718 h 1756718"/>
                <a:gd name="connsiteX24" fmla="*/ 5497114 w 8634211"/>
                <a:gd name="connsiteY24" fmla="*/ 1756718 h 1756718"/>
                <a:gd name="connsiteX25" fmla="*/ 4835158 w 8634211"/>
                <a:gd name="connsiteY25" fmla="*/ 1756718 h 1756718"/>
                <a:gd name="connsiteX26" fmla="*/ 4259544 w 8634211"/>
                <a:gd name="connsiteY26" fmla="*/ 1756718 h 1756718"/>
                <a:gd name="connsiteX27" fmla="*/ 3770272 w 8634211"/>
                <a:gd name="connsiteY27" fmla="*/ 1756718 h 1756718"/>
                <a:gd name="connsiteX28" fmla="*/ 3281000 w 8634211"/>
                <a:gd name="connsiteY28" fmla="*/ 1756718 h 1756718"/>
                <a:gd name="connsiteX29" fmla="*/ 2791728 w 8634211"/>
                <a:gd name="connsiteY29" fmla="*/ 1756718 h 1756718"/>
                <a:gd name="connsiteX30" fmla="*/ 2129772 w 8634211"/>
                <a:gd name="connsiteY30" fmla="*/ 1756718 h 1756718"/>
                <a:gd name="connsiteX31" fmla="*/ 1640500 w 8634211"/>
                <a:gd name="connsiteY31" fmla="*/ 1756718 h 1756718"/>
                <a:gd name="connsiteX32" fmla="*/ 978544 w 8634211"/>
                <a:gd name="connsiteY32" fmla="*/ 1756718 h 1756718"/>
                <a:gd name="connsiteX33" fmla="*/ 489272 w 8634211"/>
                <a:gd name="connsiteY33" fmla="*/ 1756718 h 1756718"/>
                <a:gd name="connsiteX34" fmla="*/ 0 w 8634211"/>
                <a:gd name="connsiteY34" fmla="*/ 1756718 h 1756718"/>
                <a:gd name="connsiteX35" fmla="*/ 0 w 8634211"/>
                <a:gd name="connsiteY35" fmla="*/ 1223847 h 1756718"/>
                <a:gd name="connsiteX36" fmla="*/ 0 w 8634211"/>
                <a:gd name="connsiteY36" fmla="*/ 603140 h 1756718"/>
                <a:gd name="connsiteX37" fmla="*/ 0 w 8634211"/>
                <a:gd name="connsiteY37" fmla="*/ 0 h 1756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8634211" h="1756718" extrusionOk="0">
                  <a:moveTo>
                    <a:pt x="0" y="0"/>
                  </a:moveTo>
                  <a:cubicBezTo>
                    <a:pt x="141729" y="-17522"/>
                    <a:pt x="447174" y="21417"/>
                    <a:pt x="575614" y="0"/>
                  </a:cubicBezTo>
                  <a:cubicBezTo>
                    <a:pt x="704054" y="-21417"/>
                    <a:pt x="750493" y="32793"/>
                    <a:pt x="892202" y="0"/>
                  </a:cubicBezTo>
                  <a:cubicBezTo>
                    <a:pt x="1033911" y="-32793"/>
                    <a:pt x="1138593" y="52642"/>
                    <a:pt x="1381474" y="0"/>
                  </a:cubicBezTo>
                  <a:cubicBezTo>
                    <a:pt x="1624355" y="-52642"/>
                    <a:pt x="1807389" y="63826"/>
                    <a:pt x="2043430" y="0"/>
                  </a:cubicBezTo>
                  <a:cubicBezTo>
                    <a:pt x="2279471" y="-63826"/>
                    <a:pt x="2223087" y="34742"/>
                    <a:pt x="2360018" y="0"/>
                  </a:cubicBezTo>
                  <a:cubicBezTo>
                    <a:pt x="2496949" y="-34742"/>
                    <a:pt x="2551502" y="18954"/>
                    <a:pt x="2676605" y="0"/>
                  </a:cubicBezTo>
                  <a:cubicBezTo>
                    <a:pt x="2801708" y="-18954"/>
                    <a:pt x="3187216" y="20809"/>
                    <a:pt x="3338562" y="0"/>
                  </a:cubicBezTo>
                  <a:cubicBezTo>
                    <a:pt x="3489908" y="-20809"/>
                    <a:pt x="3894713" y="41454"/>
                    <a:pt x="4086860" y="0"/>
                  </a:cubicBezTo>
                  <a:cubicBezTo>
                    <a:pt x="4279007" y="-41454"/>
                    <a:pt x="4502710" y="35103"/>
                    <a:pt x="4662474" y="0"/>
                  </a:cubicBezTo>
                  <a:cubicBezTo>
                    <a:pt x="4822238" y="-35103"/>
                    <a:pt x="4964912" y="48289"/>
                    <a:pt x="5065404" y="0"/>
                  </a:cubicBezTo>
                  <a:cubicBezTo>
                    <a:pt x="5165896" y="-48289"/>
                    <a:pt x="5567089" y="63002"/>
                    <a:pt x="5727360" y="0"/>
                  </a:cubicBezTo>
                  <a:cubicBezTo>
                    <a:pt x="5887631" y="-63002"/>
                    <a:pt x="6017219" y="10496"/>
                    <a:pt x="6302974" y="0"/>
                  </a:cubicBezTo>
                  <a:cubicBezTo>
                    <a:pt x="6588729" y="-10496"/>
                    <a:pt x="6798078" y="66978"/>
                    <a:pt x="6964930" y="0"/>
                  </a:cubicBezTo>
                  <a:cubicBezTo>
                    <a:pt x="7131782" y="-66978"/>
                    <a:pt x="7391494" y="50290"/>
                    <a:pt x="7713228" y="0"/>
                  </a:cubicBezTo>
                  <a:cubicBezTo>
                    <a:pt x="8034962" y="-50290"/>
                    <a:pt x="7952224" y="9766"/>
                    <a:pt x="8116158" y="0"/>
                  </a:cubicBezTo>
                  <a:cubicBezTo>
                    <a:pt x="8280092" y="-9766"/>
                    <a:pt x="8392091" y="23236"/>
                    <a:pt x="8634211" y="0"/>
                  </a:cubicBezTo>
                  <a:cubicBezTo>
                    <a:pt x="8674712" y="168756"/>
                    <a:pt x="8595885" y="388147"/>
                    <a:pt x="8634211" y="532871"/>
                  </a:cubicBezTo>
                  <a:cubicBezTo>
                    <a:pt x="8672537" y="677595"/>
                    <a:pt x="8623148" y="927309"/>
                    <a:pt x="8634211" y="1118444"/>
                  </a:cubicBezTo>
                  <a:cubicBezTo>
                    <a:pt x="8645274" y="1309579"/>
                    <a:pt x="8568274" y="1481036"/>
                    <a:pt x="8634211" y="1756718"/>
                  </a:cubicBezTo>
                  <a:cubicBezTo>
                    <a:pt x="8442650" y="1822147"/>
                    <a:pt x="8233730" y="1731561"/>
                    <a:pt x="7885913" y="1756718"/>
                  </a:cubicBezTo>
                  <a:cubicBezTo>
                    <a:pt x="7538096" y="1781875"/>
                    <a:pt x="7367787" y="1714852"/>
                    <a:pt x="7223957" y="1756718"/>
                  </a:cubicBezTo>
                  <a:cubicBezTo>
                    <a:pt x="7080127" y="1798584"/>
                    <a:pt x="6929132" y="1738103"/>
                    <a:pt x="6648342" y="1756718"/>
                  </a:cubicBezTo>
                  <a:cubicBezTo>
                    <a:pt x="6367552" y="1775333"/>
                    <a:pt x="6161725" y="1695005"/>
                    <a:pt x="5900044" y="1756718"/>
                  </a:cubicBezTo>
                  <a:cubicBezTo>
                    <a:pt x="5638363" y="1818431"/>
                    <a:pt x="5678667" y="1713144"/>
                    <a:pt x="5497114" y="1756718"/>
                  </a:cubicBezTo>
                  <a:cubicBezTo>
                    <a:pt x="5315561" y="1800292"/>
                    <a:pt x="4975566" y="1693770"/>
                    <a:pt x="4835158" y="1756718"/>
                  </a:cubicBezTo>
                  <a:cubicBezTo>
                    <a:pt x="4694750" y="1819666"/>
                    <a:pt x="4403272" y="1753813"/>
                    <a:pt x="4259544" y="1756718"/>
                  </a:cubicBezTo>
                  <a:cubicBezTo>
                    <a:pt x="4115816" y="1759623"/>
                    <a:pt x="3901238" y="1719555"/>
                    <a:pt x="3770272" y="1756718"/>
                  </a:cubicBezTo>
                  <a:cubicBezTo>
                    <a:pt x="3639306" y="1793881"/>
                    <a:pt x="3525449" y="1728986"/>
                    <a:pt x="3281000" y="1756718"/>
                  </a:cubicBezTo>
                  <a:cubicBezTo>
                    <a:pt x="3036551" y="1784450"/>
                    <a:pt x="2938467" y="1750654"/>
                    <a:pt x="2791728" y="1756718"/>
                  </a:cubicBezTo>
                  <a:cubicBezTo>
                    <a:pt x="2644989" y="1762782"/>
                    <a:pt x="2270274" y="1706629"/>
                    <a:pt x="2129772" y="1756718"/>
                  </a:cubicBezTo>
                  <a:cubicBezTo>
                    <a:pt x="1989270" y="1806807"/>
                    <a:pt x="1831601" y="1723200"/>
                    <a:pt x="1640500" y="1756718"/>
                  </a:cubicBezTo>
                  <a:cubicBezTo>
                    <a:pt x="1449399" y="1790236"/>
                    <a:pt x="1197640" y="1756234"/>
                    <a:pt x="978544" y="1756718"/>
                  </a:cubicBezTo>
                  <a:cubicBezTo>
                    <a:pt x="759448" y="1757202"/>
                    <a:pt x="706190" y="1706420"/>
                    <a:pt x="489272" y="1756718"/>
                  </a:cubicBezTo>
                  <a:cubicBezTo>
                    <a:pt x="272354" y="1807016"/>
                    <a:pt x="194893" y="1698918"/>
                    <a:pt x="0" y="1756718"/>
                  </a:cubicBezTo>
                  <a:cubicBezTo>
                    <a:pt x="-36224" y="1517967"/>
                    <a:pt x="45449" y="1403213"/>
                    <a:pt x="0" y="1223847"/>
                  </a:cubicBezTo>
                  <a:cubicBezTo>
                    <a:pt x="-45449" y="1044481"/>
                    <a:pt x="64905" y="782076"/>
                    <a:pt x="0" y="603140"/>
                  </a:cubicBezTo>
                  <a:cubicBezTo>
                    <a:pt x="-64905" y="424204"/>
                    <a:pt x="13840" y="263959"/>
                    <a:pt x="0" y="0"/>
                  </a:cubicBezTo>
                  <a:close/>
                </a:path>
              </a:pathLst>
            </a:custGeom>
            <a:noFill/>
            <a:ln>
              <a:noFill/>
              <a:extLst>
                <a:ext uri="{C807C97D-BFC1-408E-A445-0C87EB9F89A2}">
                  <ask:lineSketchStyleProps xmlns:ask="http://schemas.microsoft.com/office/drawing/2018/sketchyshapes" sd="462506535">
                    <a:prstGeom prst="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txBody>
            <a:bodyPr wrap="square" lIns="360000" tIns="180000" rIns="360000" bIns="180000" rtlCol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s-ES" sz="2800" i="1" noProof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“That is the criteria to collaborate: cover niches that we can’t.”</a:t>
              </a:r>
              <a:endParaRPr lang="es-ES" sz="2800" i="1" noProof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07000"/>
                </a:lnSpc>
                <a:spcAft>
                  <a:spcPts val="800"/>
                </a:spcAft>
              </a:pPr>
              <a:endParaRPr lang="es-ES" sz="2400" i="1" noProof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CuadroTexto 12">
              <a:extLst>
                <a:ext uri="{FF2B5EF4-FFF2-40B4-BE49-F238E27FC236}">
                  <a16:creationId xmlns:a16="http://schemas.microsoft.com/office/drawing/2014/main" id="{8F836B1A-29D7-7A34-3C3E-1E06AD7A9625}"/>
                </a:ext>
              </a:extLst>
            </p:cNvPr>
            <p:cNvSpPr txBox="1"/>
            <p:nvPr/>
          </p:nvSpPr>
          <p:spPr>
            <a:xfrm>
              <a:off x="1937481" y="8908803"/>
              <a:ext cx="8837999" cy="1715489"/>
            </a:xfrm>
            <a:custGeom>
              <a:avLst/>
              <a:gdLst>
                <a:gd name="connsiteX0" fmla="*/ 0 w 8837999"/>
                <a:gd name="connsiteY0" fmla="*/ 0 h 1715489"/>
                <a:gd name="connsiteX1" fmla="*/ 589200 w 8837999"/>
                <a:gd name="connsiteY1" fmla="*/ 0 h 1715489"/>
                <a:gd name="connsiteX2" fmla="*/ 913260 w 8837999"/>
                <a:gd name="connsiteY2" fmla="*/ 0 h 1715489"/>
                <a:gd name="connsiteX3" fmla="*/ 1414080 w 8837999"/>
                <a:gd name="connsiteY3" fmla="*/ 0 h 1715489"/>
                <a:gd name="connsiteX4" fmla="*/ 2091660 w 8837999"/>
                <a:gd name="connsiteY4" fmla="*/ 0 h 1715489"/>
                <a:gd name="connsiteX5" fmla="*/ 2415720 w 8837999"/>
                <a:gd name="connsiteY5" fmla="*/ 0 h 1715489"/>
                <a:gd name="connsiteX6" fmla="*/ 2739780 w 8837999"/>
                <a:gd name="connsiteY6" fmla="*/ 0 h 1715489"/>
                <a:gd name="connsiteX7" fmla="*/ 3417360 w 8837999"/>
                <a:gd name="connsiteY7" fmla="*/ 0 h 1715489"/>
                <a:gd name="connsiteX8" fmla="*/ 4183320 w 8837999"/>
                <a:gd name="connsiteY8" fmla="*/ 0 h 1715489"/>
                <a:gd name="connsiteX9" fmla="*/ 4772519 w 8837999"/>
                <a:gd name="connsiteY9" fmla="*/ 0 h 1715489"/>
                <a:gd name="connsiteX10" fmla="*/ 5184959 w 8837999"/>
                <a:gd name="connsiteY10" fmla="*/ 0 h 1715489"/>
                <a:gd name="connsiteX11" fmla="*/ 5862539 w 8837999"/>
                <a:gd name="connsiteY11" fmla="*/ 0 h 1715489"/>
                <a:gd name="connsiteX12" fmla="*/ 6451739 w 8837999"/>
                <a:gd name="connsiteY12" fmla="*/ 0 h 1715489"/>
                <a:gd name="connsiteX13" fmla="*/ 7129319 w 8837999"/>
                <a:gd name="connsiteY13" fmla="*/ 0 h 1715489"/>
                <a:gd name="connsiteX14" fmla="*/ 7895279 w 8837999"/>
                <a:gd name="connsiteY14" fmla="*/ 0 h 1715489"/>
                <a:gd name="connsiteX15" fmla="*/ 8307719 w 8837999"/>
                <a:gd name="connsiteY15" fmla="*/ 0 h 1715489"/>
                <a:gd name="connsiteX16" fmla="*/ 8837999 w 8837999"/>
                <a:gd name="connsiteY16" fmla="*/ 0 h 1715489"/>
                <a:gd name="connsiteX17" fmla="*/ 8837999 w 8837999"/>
                <a:gd name="connsiteY17" fmla="*/ 520365 h 1715489"/>
                <a:gd name="connsiteX18" fmla="*/ 8837999 w 8837999"/>
                <a:gd name="connsiteY18" fmla="*/ 1092195 h 1715489"/>
                <a:gd name="connsiteX19" fmla="*/ 8837999 w 8837999"/>
                <a:gd name="connsiteY19" fmla="*/ 1715489 h 1715489"/>
                <a:gd name="connsiteX20" fmla="*/ 8072039 w 8837999"/>
                <a:gd name="connsiteY20" fmla="*/ 1715489 h 1715489"/>
                <a:gd name="connsiteX21" fmla="*/ 7394459 w 8837999"/>
                <a:gd name="connsiteY21" fmla="*/ 1715489 h 1715489"/>
                <a:gd name="connsiteX22" fmla="*/ 6805259 w 8837999"/>
                <a:gd name="connsiteY22" fmla="*/ 1715489 h 1715489"/>
                <a:gd name="connsiteX23" fmla="*/ 6039299 w 8837999"/>
                <a:gd name="connsiteY23" fmla="*/ 1715489 h 1715489"/>
                <a:gd name="connsiteX24" fmla="*/ 5626859 w 8837999"/>
                <a:gd name="connsiteY24" fmla="*/ 1715489 h 1715489"/>
                <a:gd name="connsiteX25" fmla="*/ 4949279 w 8837999"/>
                <a:gd name="connsiteY25" fmla="*/ 1715489 h 1715489"/>
                <a:gd name="connsiteX26" fmla="*/ 4360080 w 8837999"/>
                <a:gd name="connsiteY26" fmla="*/ 1715489 h 1715489"/>
                <a:gd name="connsiteX27" fmla="*/ 3859260 w 8837999"/>
                <a:gd name="connsiteY27" fmla="*/ 1715489 h 1715489"/>
                <a:gd name="connsiteX28" fmla="*/ 3358440 w 8837999"/>
                <a:gd name="connsiteY28" fmla="*/ 1715489 h 1715489"/>
                <a:gd name="connsiteX29" fmla="*/ 2857620 w 8837999"/>
                <a:gd name="connsiteY29" fmla="*/ 1715489 h 1715489"/>
                <a:gd name="connsiteX30" fmla="*/ 2180040 w 8837999"/>
                <a:gd name="connsiteY30" fmla="*/ 1715489 h 1715489"/>
                <a:gd name="connsiteX31" fmla="*/ 1679220 w 8837999"/>
                <a:gd name="connsiteY31" fmla="*/ 1715489 h 1715489"/>
                <a:gd name="connsiteX32" fmla="*/ 1001640 w 8837999"/>
                <a:gd name="connsiteY32" fmla="*/ 1715489 h 1715489"/>
                <a:gd name="connsiteX33" fmla="*/ 500820 w 8837999"/>
                <a:gd name="connsiteY33" fmla="*/ 1715489 h 1715489"/>
                <a:gd name="connsiteX34" fmla="*/ 0 w 8837999"/>
                <a:gd name="connsiteY34" fmla="*/ 1715489 h 1715489"/>
                <a:gd name="connsiteX35" fmla="*/ 0 w 8837999"/>
                <a:gd name="connsiteY35" fmla="*/ 1195124 h 1715489"/>
                <a:gd name="connsiteX36" fmla="*/ 0 w 8837999"/>
                <a:gd name="connsiteY36" fmla="*/ 588985 h 1715489"/>
                <a:gd name="connsiteX37" fmla="*/ 0 w 8837999"/>
                <a:gd name="connsiteY37" fmla="*/ 0 h 1715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8837999" h="1715489" extrusionOk="0">
                  <a:moveTo>
                    <a:pt x="0" y="0"/>
                  </a:moveTo>
                  <a:cubicBezTo>
                    <a:pt x="292675" y="-18744"/>
                    <a:pt x="362795" y="23178"/>
                    <a:pt x="589200" y="0"/>
                  </a:cubicBezTo>
                  <a:cubicBezTo>
                    <a:pt x="815605" y="-23178"/>
                    <a:pt x="779015" y="28912"/>
                    <a:pt x="913260" y="0"/>
                  </a:cubicBezTo>
                  <a:cubicBezTo>
                    <a:pt x="1047505" y="-28912"/>
                    <a:pt x="1275603" y="5675"/>
                    <a:pt x="1414080" y="0"/>
                  </a:cubicBezTo>
                  <a:cubicBezTo>
                    <a:pt x="1552557" y="-5675"/>
                    <a:pt x="1888672" y="10340"/>
                    <a:pt x="2091660" y="0"/>
                  </a:cubicBezTo>
                  <a:cubicBezTo>
                    <a:pt x="2294648" y="-10340"/>
                    <a:pt x="2286506" y="9974"/>
                    <a:pt x="2415720" y="0"/>
                  </a:cubicBezTo>
                  <a:cubicBezTo>
                    <a:pt x="2544934" y="-9974"/>
                    <a:pt x="2584872" y="33132"/>
                    <a:pt x="2739780" y="0"/>
                  </a:cubicBezTo>
                  <a:cubicBezTo>
                    <a:pt x="2894688" y="-33132"/>
                    <a:pt x="3242105" y="29548"/>
                    <a:pt x="3417360" y="0"/>
                  </a:cubicBezTo>
                  <a:cubicBezTo>
                    <a:pt x="3592615" y="-29548"/>
                    <a:pt x="4018269" y="42006"/>
                    <a:pt x="4183320" y="0"/>
                  </a:cubicBezTo>
                  <a:cubicBezTo>
                    <a:pt x="4348371" y="-42006"/>
                    <a:pt x="4626546" y="8062"/>
                    <a:pt x="4772519" y="0"/>
                  </a:cubicBezTo>
                  <a:cubicBezTo>
                    <a:pt x="4918492" y="-8062"/>
                    <a:pt x="4982798" y="43667"/>
                    <a:pt x="5184959" y="0"/>
                  </a:cubicBezTo>
                  <a:cubicBezTo>
                    <a:pt x="5387120" y="-43667"/>
                    <a:pt x="5541834" y="50749"/>
                    <a:pt x="5862539" y="0"/>
                  </a:cubicBezTo>
                  <a:cubicBezTo>
                    <a:pt x="6183244" y="-50749"/>
                    <a:pt x="6234055" y="70590"/>
                    <a:pt x="6451739" y="0"/>
                  </a:cubicBezTo>
                  <a:cubicBezTo>
                    <a:pt x="6669423" y="-70590"/>
                    <a:pt x="6991008" y="68644"/>
                    <a:pt x="7129319" y="0"/>
                  </a:cubicBezTo>
                  <a:cubicBezTo>
                    <a:pt x="7267630" y="-68644"/>
                    <a:pt x="7617201" y="48856"/>
                    <a:pt x="7895279" y="0"/>
                  </a:cubicBezTo>
                  <a:cubicBezTo>
                    <a:pt x="8173357" y="-48856"/>
                    <a:pt x="8198722" y="17120"/>
                    <a:pt x="8307719" y="0"/>
                  </a:cubicBezTo>
                  <a:cubicBezTo>
                    <a:pt x="8416716" y="-17120"/>
                    <a:pt x="8596198" y="16879"/>
                    <a:pt x="8837999" y="0"/>
                  </a:cubicBezTo>
                  <a:cubicBezTo>
                    <a:pt x="8840961" y="165623"/>
                    <a:pt x="8818651" y="291622"/>
                    <a:pt x="8837999" y="520365"/>
                  </a:cubicBezTo>
                  <a:cubicBezTo>
                    <a:pt x="8857347" y="749109"/>
                    <a:pt x="8795996" y="961043"/>
                    <a:pt x="8837999" y="1092195"/>
                  </a:cubicBezTo>
                  <a:cubicBezTo>
                    <a:pt x="8880002" y="1223347"/>
                    <a:pt x="8811310" y="1414596"/>
                    <a:pt x="8837999" y="1715489"/>
                  </a:cubicBezTo>
                  <a:cubicBezTo>
                    <a:pt x="8562082" y="1758830"/>
                    <a:pt x="8423197" y="1690347"/>
                    <a:pt x="8072039" y="1715489"/>
                  </a:cubicBezTo>
                  <a:cubicBezTo>
                    <a:pt x="7720881" y="1740631"/>
                    <a:pt x="7570407" y="1684566"/>
                    <a:pt x="7394459" y="1715489"/>
                  </a:cubicBezTo>
                  <a:cubicBezTo>
                    <a:pt x="7218511" y="1746412"/>
                    <a:pt x="7033867" y="1688967"/>
                    <a:pt x="6805259" y="1715489"/>
                  </a:cubicBezTo>
                  <a:cubicBezTo>
                    <a:pt x="6576651" y="1742011"/>
                    <a:pt x="6411124" y="1651711"/>
                    <a:pt x="6039299" y="1715489"/>
                  </a:cubicBezTo>
                  <a:cubicBezTo>
                    <a:pt x="5667474" y="1779267"/>
                    <a:pt x="5757754" y="1673625"/>
                    <a:pt x="5626859" y="1715489"/>
                  </a:cubicBezTo>
                  <a:cubicBezTo>
                    <a:pt x="5495964" y="1757353"/>
                    <a:pt x="5199981" y="1647053"/>
                    <a:pt x="4949279" y="1715489"/>
                  </a:cubicBezTo>
                  <a:cubicBezTo>
                    <a:pt x="4698577" y="1783925"/>
                    <a:pt x="4602407" y="1669362"/>
                    <a:pt x="4360080" y="1715489"/>
                  </a:cubicBezTo>
                  <a:cubicBezTo>
                    <a:pt x="4117753" y="1761616"/>
                    <a:pt x="4003494" y="1714966"/>
                    <a:pt x="3859260" y="1715489"/>
                  </a:cubicBezTo>
                  <a:cubicBezTo>
                    <a:pt x="3715026" y="1716012"/>
                    <a:pt x="3579103" y="1698408"/>
                    <a:pt x="3358440" y="1715489"/>
                  </a:cubicBezTo>
                  <a:cubicBezTo>
                    <a:pt x="3137777" y="1732570"/>
                    <a:pt x="3004229" y="1687136"/>
                    <a:pt x="2857620" y="1715489"/>
                  </a:cubicBezTo>
                  <a:cubicBezTo>
                    <a:pt x="2711011" y="1743842"/>
                    <a:pt x="2451608" y="1673549"/>
                    <a:pt x="2180040" y="1715489"/>
                  </a:cubicBezTo>
                  <a:cubicBezTo>
                    <a:pt x="1908472" y="1757429"/>
                    <a:pt x="1901841" y="1664554"/>
                    <a:pt x="1679220" y="1715489"/>
                  </a:cubicBezTo>
                  <a:cubicBezTo>
                    <a:pt x="1456599" y="1766424"/>
                    <a:pt x="1186633" y="1660547"/>
                    <a:pt x="1001640" y="1715489"/>
                  </a:cubicBezTo>
                  <a:cubicBezTo>
                    <a:pt x="816647" y="1770431"/>
                    <a:pt x="621075" y="1660865"/>
                    <a:pt x="500820" y="1715489"/>
                  </a:cubicBezTo>
                  <a:cubicBezTo>
                    <a:pt x="380565" y="1770113"/>
                    <a:pt x="197542" y="1690723"/>
                    <a:pt x="0" y="1715489"/>
                  </a:cubicBezTo>
                  <a:cubicBezTo>
                    <a:pt x="-19578" y="1460481"/>
                    <a:pt x="47099" y="1351965"/>
                    <a:pt x="0" y="1195124"/>
                  </a:cubicBezTo>
                  <a:cubicBezTo>
                    <a:pt x="-47099" y="1038284"/>
                    <a:pt x="14102" y="810156"/>
                    <a:pt x="0" y="588985"/>
                  </a:cubicBezTo>
                  <a:cubicBezTo>
                    <a:pt x="-14102" y="367814"/>
                    <a:pt x="20513" y="123904"/>
                    <a:pt x="0" y="0"/>
                  </a:cubicBezTo>
                  <a:close/>
                </a:path>
              </a:pathLst>
            </a:custGeom>
            <a:noFill/>
            <a:ln>
              <a:noFill/>
              <a:extLst>
                <a:ext uri="{C807C97D-BFC1-408E-A445-0C87EB9F89A2}">
                  <ask:lineSketchStyleProps xmlns:ask="http://schemas.microsoft.com/office/drawing/2018/sketchyshapes" sd="462506535">
                    <a:prstGeom prst="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txBody>
            <a:bodyPr wrap="square" lIns="360000" tIns="180000" rIns="360000" bIns="180000" rtlCol="0">
              <a:spAutoFit/>
            </a:bodyPr>
            <a:lstStyle/>
            <a:p>
              <a:pPr algn="r">
                <a:lnSpc>
                  <a:spcPct val="107000"/>
                </a:lnSpc>
                <a:spcAft>
                  <a:spcPts val="800"/>
                </a:spcAft>
              </a:pPr>
              <a:r>
                <a:rPr lang="es-ES" sz="2800" i="1" noProof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“Especially at the European level they request you to work with researchers from diferente countries, so to obtain larger funding you have to collaborate.”</a:t>
              </a:r>
            </a:p>
          </p:txBody>
        </p:sp>
      </p:grpSp>
      <p:grpSp>
        <p:nvGrpSpPr>
          <p:cNvPr id="22" name="Grupo 21">
            <a:extLst>
              <a:ext uri="{FF2B5EF4-FFF2-40B4-BE49-F238E27FC236}">
                <a16:creationId xmlns:a16="http://schemas.microsoft.com/office/drawing/2014/main" id="{BC9E75ED-463D-F828-2758-A7BF6C0BD657}"/>
              </a:ext>
            </a:extLst>
          </p:cNvPr>
          <p:cNvGrpSpPr/>
          <p:nvPr/>
        </p:nvGrpSpPr>
        <p:grpSpPr>
          <a:xfrm>
            <a:off x="13784667" y="5195301"/>
            <a:ext cx="9682284" cy="6177298"/>
            <a:chOff x="13784667" y="2925260"/>
            <a:chExt cx="10026808" cy="7862491"/>
          </a:xfrm>
        </p:grpSpPr>
        <p:sp>
          <p:nvSpPr>
            <p:cNvPr id="18" name="Rectángulo: esquinas redondeadas 17">
              <a:extLst>
                <a:ext uri="{FF2B5EF4-FFF2-40B4-BE49-F238E27FC236}">
                  <a16:creationId xmlns:a16="http://schemas.microsoft.com/office/drawing/2014/main" id="{E41C2F9C-9C0A-1493-D83C-D7EADB1B332E}"/>
                </a:ext>
              </a:extLst>
            </p:cNvPr>
            <p:cNvSpPr/>
            <p:nvPr/>
          </p:nvSpPr>
          <p:spPr>
            <a:xfrm>
              <a:off x="13854684" y="2925260"/>
              <a:ext cx="9956791" cy="7862491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7" name="CuadroTexto 6">
              <a:extLst>
                <a:ext uri="{FF2B5EF4-FFF2-40B4-BE49-F238E27FC236}">
                  <a16:creationId xmlns:a16="http://schemas.microsoft.com/office/drawing/2014/main" id="{E78BBCEA-50D6-589F-5075-C3E0875D1966}"/>
                </a:ext>
              </a:extLst>
            </p:cNvPr>
            <p:cNvSpPr txBox="1"/>
            <p:nvPr/>
          </p:nvSpPr>
          <p:spPr>
            <a:xfrm>
              <a:off x="15263446" y="3097506"/>
              <a:ext cx="7848086" cy="1715489"/>
            </a:xfrm>
            <a:custGeom>
              <a:avLst/>
              <a:gdLst>
                <a:gd name="connsiteX0" fmla="*/ 0 w 7848086"/>
                <a:gd name="connsiteY0" fmla="*/ 0 h 1715489"/>
                <a:gd name="connsiteX1" fmla="*/ 560578 w 7848086"/>
                <a:gd name="connsiteY1" fmla="*/ 0 h 1715489"/>
                <a:gd name="connsiteX2" fmla="*/ 885713 w 7848086"/>
                <a:gd name="connsiteY2" fmla="*/ 0 h 1715489"/>
                <a:gd name="connsiteX3" fmla="*/ 1367809 w 7848086"/>
                <a:gd name="connsiteY3" fmla="*/ 0 h 1715489"/>
                <a:gd name="connsiteX4" fmla="*/ 2006868 w 7848086"/>
                <a:gd name="connsiteY4" fmla="*/ 0 h 1715489"/>
                <a:gd name="connsiteX5" fmla="*/ 2332003 w 7848086"/>
                <a:gd name="connsiteY5" fmla="*/ 0 h 1715489"/>
                <a:gd name="connsiteX6" fmla="*/ 2657138 w 7848086"/>
                <a:gd name="connsiteY6" fmla="*/ 0 h 1715489"/>
                <a:gd name="connsiteX7" fmla="*/ 3296196 w 7848086"/>
                <a:gd name="connsiteY7" fmla="*/ 0 h 1715489"/>
                <a:gd name="connsiteX8" fmla="*/ 4013735 w 7848086"/>
                <a:gd name="connsiteY8" fmla="*/ 0 h 1715489"/>
                <a:gd name="connsiteX9" fmla="*/ 4574313 w 7848086"/>
                <a:gd name="connsiteY9" fmla="*/ 0 h 1715489"/>
                <a:gd name="connsiteX10" fmla="*/ 4977929 w 7848086"/>
                <a:gd name="connsiteY10" fmla="*/ 0 h 1715489"/>
                <a:gd name="connsiteX11" fmla="*/ 5616987 w 7848086"/>
                <a:gd name="connsiteY11" fmla="*/ 0 h 1715489"/>
                <a:gd name="connsiteX12" fmla="*/ 6177565 w 7848086"/>
                <a:gd name="connsiteY12" fmla="*/ 0 h 1715489"/>
                <a:gd name="connsiteX13" fmla="*/ 6816623 w 7848086"/>
                <a:gd name="connsiteY13" fmla="*/ 0 h 1715489"/>
                <a:gd name="connsiteX14" fmla="*/ 7848086 w 7848086"/>
                <a:gd name="connsiteY14" fmla="*/ 0 h 1715489"/>
                <a:gd name="connsiteX15" fmla="*/ 7848086 w 7848086"/>
                <a:gd name="connsiteY15" fmla="*/ 537520 h 1715489"/>
                <a:gd name="connsiteX16" fmla="*/ 7848086 w 7848086"/>
                <a:gd name="connsiteY16" fmla="*/ 1075040 h 1715489"/>
                <a:gd name="connsiteX17" fmla="*/ 7848086 w 7848086"/>
                <a:gd name="connsiteY17" fmla="*/ 1715489 h 1715489"/>
                <a:gd name="connsiteX18" fmla="*/ 7287508 w 7848086"/>
                <a:gd name="connsiteY18" fmla="*/ 1715489 h 1715489"/>
                <a:gd name="connsiteX19" fmla="*/ 6962373 w 7848086"/>
                <a:gd name="connsiteY19" fmla="*/ 1715489 h 1715489"/>
                <a:gd name="connsiteX20" fmla="*/ 6558758 w 7848086"/>
                <a:gd name="connsiteY20" fmla="*/ 1715489 h 1715489"/>
                <a:gd name="connsiteX21" fmla="*/ 5919699 w 7848086"/>
                <a:gd name="connsiteY21" fmla="*/ 1715489 h 1715489"/>
                <a:gd name="connsiteX22" fmla="*/ 5359122 w 7848086"/>
                <a:gd name="connsiteY22" fmla="*/ 1715489 h 1715489"/>
                <a:gd name="connsiteX23" fmla="*/ 4641582 w 7848086"/>
                <a:gd name="connsiteY23" fmla="*/ 1715489 h 1715489"/>
                <a:gd name="connsiteX24" fmla="*/ 4237966 w 7848086"/>
                <a:gd name="connsiteY24" fmla="*/ 1715489 h 1715489"/>
                <a:gd name="connsiteX25" fmla="*/ 3598908 w 7848086"/>
                <a:gd name="connsiteY25" fmla="*/ 1715489 h 1715489"/>
                <a:gd name="connsiteX26" fmla="*/ 3038330 w 7848086"/>
                <a:gd name="connsiteY26" fmla="*/ 1715489 h 1715489"/>
                <a:gd name="connsiteX27" fmla="*/ 2556234 w 7848086"/>
                <a:gd name="connsiteY27" fmla="*/ 1715489 h 1715489"/>
                <a:gd name="connsiteX28" fmla="*/ 2074137 w 7848086"/>
                <a:gd name="connsiteY28" fmla="*/ 1715489 h 1715489"/>
                <a:gd name="connsiteX29" fmla="*/ 1592040 w 7848086"/>
                <a:gd name="connsiteY29" fmla="*/ 1715489 h 1715489"/>
                <a:gd name="connsiteX30" fmla="*/ 952982 w 7848086"/>
                <a:gd name="connsiteY30" fmla="*/ 1715489 h 1715489"/>
                <a:gd name="connsiteX31" fmla="*/ 0 w 7848086"/>
                <a:gd name="connsiteY31" fmla="*/ 1715489 h 1715489"/>
                <a:gd name="connsiteX32" fmla="*/ 0 w 7848086"/>
                <a:gd name="connsiteY32" fmla="*/ 1126504 h 1715489"/>
                <a:gd name="connsiteX33" fmla="*/ 0 w 7848086"/>
                <a:gd name="connsiteY33" fmla="*/ 588985 h 1715489"/>
                <a:gd name="connsiteX34" fmla="*/ 0 w 7848086"/>
                <a:gd name="connsiteY34" fmla="*/ 0 h 1715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7848086" h="1715489" extrusionOk="0">
                  <a:moveTo>
                    <a:pt x="0" y="0"/>
                  </a:moveTo>
                  <a:cubicBezTo>
                    <a:pt x="121560" y="-36365"/>
                    <a:pt x="381503" y="61884"/>
                    <a:pt x="560578" y="0"/>
                  </a:cubicBezTo>
                  <a:cubicBezTo>
                    <a:pt x="739653" y="-61884"/>
                    <a:pt x="757083" y="5943"/>
                    <a:pt x="885713" y="0"/>
                  </a:cubicBezTo>
                  <a:cubicBezTo>
                    <a:pt x="1014344" y="-5943"/>
                    <a:pt x="1155117" y="20335"/>
                    <a:pt x="1367809" y="0"/>
                  </a:cubicBezTo>
                  <a:cubicBezTo>
                    <a:pt x="1580501" y="-20335"/>
                    <a:pt x="1852079" y="51196"/>
                    <a:pt x="2006868" y="0"/>
                  </a:cubicBezTo>
                  <a:cubicBezTo>
                    <a:pt x="2161657" y="-51196"/>
                    <a:pt x="2192721" y="16555"/>
                    <a:pt x="2332003" y="0"/>
                  </a:cubicBezTo>
                  <a:cubicBezTo>
                    <a:pt x="2471285" y="-16555"/>
                    <a:pt x="2519184" y="34446"/>
                    <a:pt x="2657138" y="0"/>
                  </a:cubicBezTo>
                  <a:cubicBezTo>
                    <a:pt x="2795092" y="-34446"/>
                    <a:pt x="2987182" y="33899"/>
                    <a:pt x="3296196" y="0"/>
                  </a:cubicBezTo>
                  <a:cubicBezTo>
                    <a:pt x="3605210" y="-33899"/>
                    <a:pt x="3723571" y="47850"/>
                    <a:pt x="4013735" y="0"/>
                  </a:cubicBezTo>
                  <a:cubicBezTo>
                    <a:pt x="4303899" y="-47850"/>
                    <a:pt x="4397648" y="25016"/>
                    <a:pt x="4574313" y="0"/>
                  </a:cubicBezTo>
                  <a:cubicBezTo>
                    <a:pt x="4750978" y="-25016"/>
                    <a:pt x="4833695" y="19020"/>
                    <a:pt x="4977929" y="0"/>
                  </a:cubicBezTo>
                  <a:cubicBezTo>
                    <a:pt x="5122163" y="-19020"/>
                    <a:pt x="5432704" y="20780"/>
                    <a:pt x="5616987" y="0"/>
                  </a:cubicBezTo>
                  <a:cubicBezTo>
                    <a:pt x="5801270" y="-20780"/>
                    <a:pt x="6031610" y="44056"/>
                    <a:pt x="6177565" y="0"/>
                  </a:cubicBezTo>
                  <a:cubicBezTo>
                    <a:pt x="6323520" y="-44056"/>
                    <a:pt x="6573843" y="42992"/>
                    <a:pt x="6816623" y="0"/>
                  </a:cubicBezTo>
                  <a:cubicBezTo>
                    <a:pt x="7059403" y="-42992"/>
                    <a:pt x="7340089" y="71263"/>
                    <a:pt x="7848086" y="0"/>
                  </a:cubicBezTo>
                  <a:cubicBezTo>
                    <a:pt x="7865583" y="212130"/>
                    <a:pt x="7824458" y="399953"/>
                    <a:pt x="7848086" y="537520"/>
                  </a:cubicBezTo>
                  <a:cubicBezTo>
                    <a:pt x="7871714" y="675087"/>
                    <a:pt x="7831049" y="925027"/>
                    <a:pt x="7848086" y="1075040"/>
                  </a:cubicBezTo>
                  <a:cubicBezTo>
                    <a:pt x="7865123" y="1225053"/>
                    <a:pt x="7784423" y="1432015"/>
                    <a:pt x="7848086" y="1715489"/>
                  </a:cubicBezTo>
                  <a:cubicBezTo>
                    <a:pt x="7640227" y="1724734"/>
                    <a:pt x="7427401" y="1695182"/>
                    <a:pt x="7287508" y="1715489"/>
                  </a:cubicBezTo>
                  <a:cubicBezTo>
                    <a:pt x="7147615" y="1735796"/>
                    <a:pt x="7078556" y="1703830"/>
                    <a:pt x="6962373" y="1715489"/>
                  </a:cubicBezTo>
                  <a:cubicBezTo>
                    <a:pt x="6846191" y="1727148"/>
                    <a:pt x="6712769" y="1693571"/>
                    <a:pt x="6558758" y="1715489"/>
                  </a:cubicBezTo>
                  <a:cubicBezTo>
                    <a:pt x="6404748" y="1737407"/>
                    <a:pt x="6220611" y="1686569"/>
                    <a:pt x="5919699" y="1715489"/>
                  </a:cubicBezTo>
                  <a:cubicBezTo>
                    <a:pt x="5618787" y="1744409"/>
                    <a:pt x="5596822" y="1701804"/>
                    <a:pt x="5359122" y="1715489"/>
                  </a:cubicBezTo>
                  <a:cubicBezTo>
                    <a:pt x="5121422" y="1729174"/>
                    <a:pt x="4801170" y="1652769"/>
                    <a:pt x="4641582" y="1715489"/>
                  </a:cubicBezTo>
                  <a:cubicBezTo>
                    <a:pt x="4481994" y="1778209"/>
                    <a:pt x="4323686" y="1694437"/>
                    <a:pt x="4237966" y="1715489"/>
                  </a:cubicBezTo>
                  <a:cubicBezTo>
                    <a:pt x="4152246" y="1736541"/>
                    <a:pt x="3898318" y="1707801"/>
                    <a:pt x="3598908" y="1715489"/>
                  </a:cubicBezTo>
                  <a:cubicBezTo>
                    <a:pt x="3299498" y="1723177"/>
                    <a:pt x="3270641" y="1690874"/>
                    <a:pt x="3038330" y="1715489"/>
                  </a:cubicBezTo>
                  <a:cubicBezTo>
                    <a:pt x="2806019" y="1740104"/>
                    <a:pt x="2787196" y="1663257"/>
                    <a:pt x="2556234" y="1715489"/>
                  </a:cubicBezTo>
                  <a:cubicBezTo>
                    <a:pt x="2325272" y="1767721"/>
                    <a:pt x="2234765" y="1667052"/>
                    <a:pt x="2074137" y="1715489"/>
                  </a:cubicBezTo>
                  <a:cubicBezTo>
                    <a:pt x="1913509" y="1763926"/>
                    <a:pt x="1741525" y="1669933"/>
                    <a:pt x="1592040" y="1715489"/>
                  </a:cubicBezTo>
                  <a:cubicBezTo>
                    <a:pt x="1442555" y="1761045"/>
                    <a:pt x="1126161" y="1681431"/>
                    <a:pt x="952982" y="1715489"/>
                  </a:cubicBezTo>
                  <a:cubicBezTo>
                    <a:pt x="779803" y="1749547"/>
                    <a:pt x="414922" y="1607182"/>
                    <a:pt x="0" y="1715489"/>
                  </a:cubicBezTo>
                  <a:cubicBezTo>
                    <a:pt x="-28287" y="1565484"/>
                    <a:pt x="55818" y="1300598"/>
                    <a:pt x="0" y="1126504"/>
                  </a:cubicBezTo>
                  <a:cubicBezTo>
                    <a:pt x="-55818" y="952411"/>
                    <a:pt x="5214" y="796128"/>
                    <a:pt x="0" y="588985"/>
                  </a:cubicBezTo>
                  <a:cubicBezTo>
                    <a:pt x="-5214" y="381842"/>
                    <a:pt x="12671" y="223981"/>
                    <a:pt x="0" y="0"/>
                  </a:cubicBezTo>
                  <a:close/>
                </a:path>
              </a:pathLst>
            </a:custGeom>
            <a:noFill/>
            <a:ln>
              <a:noFill/>
              <a:extLst>
                <a:ext uri="{C807C97D-BFC1-408E-A445-0C87EB9F89A2}">
                  <ask:lineSketchStyleProps xmlns:ask="http://schemas.microsoft.com/office/drawing/2018/sketchyshapes" sd="462506535">
                    <a:prstGeom prst="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txBody>
            <a:bodyPr wrap="square" lIns="360000" tIns="180000" rIns="360000" bIns="180000" rtlCol="0">
              <a:spAutoFit/>
            </a:bodyPr>
            <a:lstStyle/>
            <a:p>
              <a:pPr algn="r">
                <a:lnSpc>
                  <a:spcPct val="107000"/>
                </a:lnSpc>
                <a:spcAft>
                  <a:spcPts val="800"/>
                </a:spcAft>
              </a:pPr>
              <a:r>
                <a:rPr lang="es-ES" sz="2800" i="1" noProof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“I believe that yes</a:t>
              </a:r>
              <a:r>
                <a:rPr lang="es-ES" sz="2800" i="1" noProof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,w</a:t>
              </a:r>
              <a:r>
                <a:rPr lang="es-ES" sz="2800" i="1" noProof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e compete at all levels. You compete for money, for telescope time, for reputation</a:t>
              </a:r>
              <a:r>
                <a:rPr lang="es-ES" sz="2800" i="1" noProof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,…”</a:t>
              </a:r>
            </a:p>
          </p:txBody>
        </p:sp>
        <p:sp>
          <p:nvSpPr>
            <p:cNvPr id="14" name="CuadroTexto 13">
              <a:extLst>
                <a:ext uri="{FF2B5EF4-FFF2-40B4-BE49-F238E27FC236}">
                  <a16:creationId xmlns:a16="http://schemas.microsoft.com/office/drawing/2014/main" id="{56F16D2D-C538-2BC8-1F99-2FFD263B1366}"/>
                </a:ext>
              </a:extLst>
            </p:cNvPr>
            <p:cNvSpPr txBox="1"/>
            <p:nvPr/>
          </p:nvSpPr>
          <p:spPr>
            <a:xfrm>
              <a:off x="13784667" y="5195301"/>
              <a:ext cx="8917071" cy="2176512"/>
            </a:xfrm>
            <a:custGeom>
              <a:avLst/>
              <a:gdLst>
                <a:gd name="connsiteX0" fmla="*/ 0 w 8917071"/>
                <a:gd name="connsiteY0" fmla="*/ 0 h 2176512"/>
                <a:gd name="connsiteX1" fmla="*/ 594471 w 8917071"/>
                <a:gd name="connsiteY1" fmla="*/ 0 h 2176512"/>
                <a:gd name="connsiteX2" fmla="*/ 921431 w 8917071"/>
                <a:gd name="connsiteY2" fmla="*/ 0 h 2176512"/>
                <a:gd name="connsiteX3" fmla="*/ 1426731 w 8917071"/>
                <a:gd name="connsiteY3" fmla="*/ 0 h 2176512"/>
                <a:gd name="connsiteX4" fmla="*/ 2110373 w 8917071"/>
                <a:gd name="connsiteY4" fmla="*/ 0 h 2176512"/>
                <a:gd name="connsiteX5" fmla="*/ 2437333 w 8917071"/>
                <a:gd name="connsiteY5" fmla="*/ 0 h 2176512"/>
                <a:gd name="connsiteX6" fmla="*/ 2764292 w 8917071"/>
                <a:gd name="connsiteY6" fmla="*/ 0 h 2176512"/>
                <a:gd name="connsiteX7" fmla="*/ 3447934 w 8917071"/>
                <a:gd name="connsiteY7" fmla="*/ 0 h 2176512"/>
                <a:gd name="connsiteX8" fmla="*/ 4220747 w 8917071"/>
                <a:gd name="connsiteY8" fmla="*/ 0 h 2176512"/>
                <a:gd name="connsiteX9" fmla="*/ 4815218 w 8917071"/>
                <a:gd name="connsiteY9" fmla="*/ 0 h 2176512"/>
                <a:gd name="connsiteX10" fmla="*/ 5231348 w 8917071"/>
                <a:gd name="connsiteY10" fmla="*/ 0 h 2176512"/>
                <a:gd name="connsiteX11" fmla="*/ 5914990 w 8917071"/>
                <a:gd name="connsiteY11" fmla="*/ 0 h 2176512"/>
                <a:gd name="connsiteX12" fmla="*/ 6509462 w 8917071"/>
                <a:gd name="connsiteY12" fmla="*/ 0 h 2176512"/>
                <a:gd name="connsiteX13" fmla="*/ 7193104 w 8917071"/>
                <a:gd name="connsiteY13" fmla="*/ 0 h 2176512"/>
                <a:gd name="connsiteX14" fmla="*/ 7965917 w 8917071"/>
                <a:gd name="connsiteY14" fmla="*/ 0 h 2176512"/>
                <a:gd name="connsiteX15" fmla="*/ 8382047 w 8917071"/>
                <a:gd name="connsiteY15" fmla="*/ 0 h 2176512"/>
                <a:gd name="connsiteX16" fmla="*/ 8917071 w 8917071"/>
                <a:gd name="connsiteY16" fmla="*/ 0 h 2176512"/>
                <a:gd name="connsiteX17" fmla="*/ 8917071 w 8917071"/>
                <a:gd name="connsiteY17" fmla="*/ 478833 h 2176512"/>
                <a:gd name="connsiteX18" fmla="*/ 8917071 w 8917071"/>
                <a:gd name="connsiteY18" fmla="*/ 1022961 h 2176512"/>
                <a:gd name="connsiteX19" fmla="*/ 8917071 w 8917071"/>
                <a:gd name="connsiteY19" fmla="*/ 1545324 h 2176512"/>
                <a:gd name="connsiteX20" fmla="*/ 8917071 w 8917071"/>
                <a:gd name="connsiteY20" fmla="*/ 2176512 h 2176512"/>
                <a:gd name="connsiteX21" fmla="*/ 8411770 w 8917071"/>
                <a:gd name="connsiteY21" fmla="*/ 2176512 h 2176512"/>
                <a:gd name="connsiteX22" fmla="*/ 7817299 w 8917071"/>
                <a:gd name="connsiteY22" fmla="*/ 2176512 h 2176512"/>
                <a:gd name="connsiteX23" fmla="*/ 7044486 w 8917071"/>
                <a:gd name="connsiteY23" fmla="*/ 2176512 h 2176512"/>
                <a:gd name="connsiteX24" fmla="*/ 6628356 w 8917071"/>
                <a:gd name="connsiteY24" fmla="*/ 2176512 h 2176512"/>
                <a:gd name="connsiteX25" fmla="*/ 5944714 w 8917071"/>
                <a:gd name="connsiteY25" fmla="*/ 2176512 h 2176512"/>
                <a:gd name="connsiteX26" fmla="*/ 5350243 w 8917071"/>
                <a:gd name="connsiteY26" fmla="*/ 2176512 h 2176512"/>
                <a:gd name="connsiteX27" fmla="*/ 4844942 w 8917071"/>
                <a:gd name="connsiteY27" fmla="*/ 2176512 h 2176512"/>
                <a:gd name="connsiteX28" fmla="*/ 4339641 w 8917071"/>
                <a:gd name="connsiteY28" fmla="*/ 2176512 h 2176512"/>
                <a:gd name="connsiteX29" fmla="*/ 3834341 w 8917071"/>
                <a:gd name="connsiteY29" fmla="*/ 2176512 h 2176512"/>
                <a:gd name="connsiteX30" fmla="*/ 3150698 w 8917071"/>
                <a:gd name="connsiteY30" fmla="*/ 2176512 h 2176512"/>
                <a:gd name="connsiteX31" fmla="*/ 2645398 w 8917071"/>
                <a:gd name="connsiteY31" fmla="*/ 2176512 h 2176512"/>
                <a:gd name="connsiteX32" fmla="*/ 1961756 w 8917071"/>
                <a:gd name="connsiteY32" fmla="*/ 2176512 h 2176512"/>
                <a:gd name="connsiteX33" fmla="*/ 1456455 w 8917071"/>
                <a:gd name="connsiteY33" fmla="*/ 2176512 h 2176512"/>
                <a:gd name="connsiteX34" fmla="*/ 861984 w 8917071"/>
                <a:gd name="connsiteY34" fmla="*/ 2176512 h 2176512"/>
                <a:gd name="connsiteX35" fmla="*/ 535024 w 8917071"/>
                <a:gd name="connsiteY35" fmla="*/ 2176512 h 2176512"/>
                <a:gd name="connsiteX36" fmla="*/ 0 w 8917071"/>
                <a:gd name="connsiteY36" fmla="*/ 2176512 h 2176512"/>
                <a:gd name="connsiteX37" fmla="*/ 0 w 8917071"/>
                <a:gd name="connsiteY37" fmla="*/ 1654149 h 2176512"/>
                <a:gd name="connsiteX38" fmla="*/ 0 w 8917071"/>
                <a:gd name="connsiteY38" fmla="*/ 1131786 h 2176512"/>
                <a:gd name="connsiteX39" fmla="*/ 0 w 8917071"/>
                <a:gd name="connsiteY39" fmla="*/ 652954 h 2176512"/>
                <a:gd name="connsiteX40" fmla="*/ 0 w 8917071"/>
                <a:gd name="connsiteY40" fmla="*/ 0 h 2176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8917071" h="2176512" extrusionOk="0">
                  <a:moveTo>
                    <a:pt x="0" y="0"/>
                  </a:moveTo>
                  <a:cubicBezTo>
                    <a:pt x="290731" y="-6170"/>
                    <a:pt x="459136" y="51162"/>
                    <a:pt x="594471" y="0"/>
                  </a:cubicBezTo>
                  <a:cubicBezTo>
                    <a:pt x="729806" y="-51162"/>
                    <a:pt x="784804" y="29447"/>
                    <a:pt x="921431" y="0"/>
                  </a:cubicBezTo>
                  <a:cubicBezTo>
                    <a:pt x="1058058" y="-29447"/>
                    <a:pt x="1325650" y="39011"/>
                    <a:pt x="1426731" y="0"/>
                  </a:cubicBezTo>
                  <a:cubicBezTo>
                    <a:pt x="1527812" y="-39011"/>
                    <a:pt x="1886281" y="3320"/>
                    <a:pt x="2110373" y="0"/>
                  </a:cubicBezTo>
                  <a:cubicBezTo>
                    <a:pt x="2334465" y="-3320"/>
                    <a:pt x="2310367" y="12446"/>
                    <a:pt x="2437333" y="0"/>
                  </a:cubicBezTo>
                  <a:cubicBezTo>
                    <a:pt x="2564299" y="-12446"/>
                    <a:pt x="2665482" y="29905"/>
                    <a:pt x="2764292" y="0"/>
                  </a:cubicBezTo>
                  <a:cubicBezTo>
                    <a:pt x="2863102" y="-29905"/>
                    <a:pt x="3182586" y="59645"/>
                    <a:pt x="3447934" y="0"/>
                  </a:cubicBezTo>
                  <a:cubicBezTo>
                    <a:pt x="3713282" y="-59645"/>
                    <a:pt x="3856561" y="42119"/>
                    <a:pt x="4220747" y="0"/>
                  </a:cubicBezTo>
                  <a:cubicBezTo>
                    <a:pt x="4584933" y="-42119"/>
                    <a:pt x="4691617" y="6472"/>
                    <a:pt x="4815218" y="0"/>
                  </a:cubicBezTo>
                  <a:cubicBezTo>
                    <a:pt x="4938819" y="-6472"/>
                    <a:pt x="5139736" y="40053"/>
                    <a:pt x="5231348" y="0"/>
                  </a:cubicBezTo>
                  <a:cubicBezTo>
                    <a:pt x="5322960" y="-40053"/>
                    <a:pt x="5620729" y="49255"/>
                    <a:pt x="5914990" y="0"/>
                  </a:cubicBezTo>
                  <a:cubicBezTo>
                    <a:pt x="6209251" y="-49255"/>
                    <a:pt x="6335181" y="55362"/>
                    <a:pt x="6509462" y="0"/>
                  </a:cubicBezTo>
                  <a:cubicBezTo>
                    <a:pt x="6683743" y="-55362"/>
                    <a:pt x="6948141" y="69242"/>
                    <a:pt x="7193104" y="0"/>
                  </a:cubicBezTo>
                  <a:cubicBezTo>
                    <a:pt x="7438067" y="-69242"/>
                    <a:pt x="7648050" y="79197"/>
                    <a:pt x="7965917" y="0"/>
                  </a:cubicBezTo>
                  <a:cubicBezTo>
                    <a:pt x="8283784" y="-79197"/>
                    <a:pt x="8210553" y="30160"/>
                    <a:pt x="8382047" y="0"/>
                  </a:cubicBezTo>
                  <a:cubicBezTo>
                    <a:pt x="8553541" y="-30160"/>
                    <a:pt x="8762375" y="5337"/>
                    <a:pt x="8917071" y="0"/>
                  </a:cubicBezTo>
                  <a:cubicBezTo>
                    <a:pt x="8954275" y="150349"/>
                    <a:pt x="8869527" y="290258"/>
                    <a:pt x="8917071" y="478833"/>
                  </a:cubicBezTo>
                  <a:cubicBezTo>
                    <a:pt x="8964615" y="667408"/>
                    <a:pt x="8876341" y="767550"/>
                    <a:pt x="8917071" y="1022961"/>
                  </a:cubicBezTo>
                  <a:cubicBezTo>
                    <a:pt x="8957801" y="1278372"/>
                    <a:pt x="8868415" y="1313149"/>
                    <a:pt x="8917071" y="1545324"/>
                  </a:cubicBezTo>
                  <a:cubicBezTo>
                    <a:pt x="8965727" y="1777499"/>
                    <a:pt x="8902622" y="1894954"/>
                    <a:pt x="8917071" y="2176512"/>
                  </a:cubicBezTo>
                  <a:cubicBezTo>
                    <a:pt x="8691025" y="2188061"/>
                    <a:pt x="8600101" y="2142828"/>
                    <a:pt x="8411770" y="2176512"/>
                  </a:cubicBezTo>
                  <a:cubicBezTo>
                    <a:pt x="8223439" y="2210196"/>
                    <a:pt x="8098735" y="2165599"/>
                    <a:pt x="7817299" y="2176512"/>
                  </a:cubicBezTo>
                  <a:cubicBezTo>
                    <a:pt x="7535863" y="2187425"/>
                    <a:pt x="7307298" y="2095628"/>
                    <a:pt x="7044486" y="2176512"/>
                  </a:cubicBezTo>
                  <a:cubicBezTo>
                    <a:pt x="6781674" y="2257396"/>
                    <a:pt x="6746949" y="2129215"/>
                    <a:pt x="6628356" y="2176512"/>
                  </a:cubicBezTo>
                  <a:cubicBezTo>
                    <a:pt x="6509763" y="2223809"/>
                    <a:pt x="6171278" y="2170654"/>
                    <a:pt x="5944714" y="2176512"/>
                  </a:cubicBezTo>
                  <a:cubicBezTo>
                    <a:pt x="5718150" y="2182370"/>
                    <a:pt x="5473233" y="2139462"/>
                    <a:pt x="5350243" y="2176512"/>
                  </a:cubicBezTo>
                  <a:cubicBezTo>
                    <a:pt x="5227253" y="2213562"/>
                    <a:pt x="5029453" y="2151341"/>
                    <a:pt x="4844942" y="2176512"/>
                  </a:cubicBezTo>
                  <a:cubicBezTo>
                    <a:pt x="4660431" y="2201683"/>
                    <a:pt x="4495873" y="2173401"/>
                    <a:pt x="4339641" y="2176512"/>
                  </a:cubicBezTo>
                  <a:cubicBezTo>
                    <a:pt x="4183409" y="2179623"/>
                    <a:pt x="3985560" y="2120504"/>
                    <a:pt x="3834341" y="2176512"/>
                  </a:cubicBezTo>
                  <a:cubicBezTo>
                    <a:pt x="3683122" y="2232520"/>
                    <a:pt x="3489542" y="2141209"/>
                    <a:pt x="3150698" y="2176512"/>
                  </a:cubicBezTo>
                  <a:cubicBezTo>
                    <a:pt x="2811854" y="2211815"/>
                    <a:pt x="2876720" y="2170488"/>
                    <a:pt x="2645398" y="2176512"/>
                  </a:cubicBezTo>
                  <a:cubicBezTo>
                    <a:pt x="2414076" y="2182536"/>
                    <a:pt x="2260039" y="2095912"/>
                    <a:pt x="1961756" y="2176512"/>
                  </a:cubicBezTo>
                  <a:cubicBezTo>
                    <a:pt x="1663473" y="2257112"/>
                    <a:pt x="1691726" y="2121293"/>
                    <a:pt x="1456455" y="2176512"/>
                  </a:cubicBezTo>
                  <a:cubicBezTo>
                    <a:pt x="1221184" y="2231731"/>
                    <a:pt x="1049040" y="2152972"/>
                    <a:pt x="861984" y="2176512"/>
                  </a:cubicBezTo>
                  <a:cubicBezTo>
                    <a:pt x="674928" y="2200052"/>
                    <a:pt x="649817" y="2149974"/>
                    <a:pt x="535024" y="2176512"/>
                  </a:cubicBezTo>
                  <a:cubicBezTo>
                    <a:pt x="420231" y="2203050"/>
                    <a:pt x="199721" y="2116867"/>
                    <a:pt x="0" y="2176512"/>
                  </a:cubicBezTo>
                  <a:cubicBezTo>
                    <a:pt x="-55177" y="2071679"/>
                    <a:pt x="41597" y="1769014"/>
                    <a:pt x="0" y="1654149"/>
                  </a:cubicBezTo>
                  <a:cubicBezTo>
                    <a:pt x="-41597" y="1539284"/>
                    <a:pt x="3832" y="1373857"/>
                    <a:pt x="0" y="1131786"/>
                  </a:cubicBezTo>
                  <a:cubicBezTo>
                    <a:pt x="-3832" y="889715"/>
                    <a:pt x="31435" y="777750"/>
                    <a:pt x="0" y="652954"/>
                  </a:cubicBezTo>
                  <a:cubicBezTo>
                    <a:pt x="-31435" y="528158"/>
                    <a:pt x="47280" y="199693"/>
                    <a:pt x="0" y="0"/>
                  </a:cubicBezTo>
                  <a:close/>
                </a:path>
              </a:pathLst>
            </a:custGeom>
            <a:noFill/>
            <a:ln>
              <a:noFill/>
              <a:extLst>
                <a:ext uri="{C807C97D-BFC1-408E-A445-0C87EB9F89A2}">
                  <ask:lineSketchStyleProps xmlns:ask="http://schemas.microsoft.com/office/drawing/2018/sketchyshapes" sd="462506535">
                    <a:prstGeom prst="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txBody>
            <a:bodyPr wrap="square" lIns="360000" tIns="180000" rIns="360000" bIns="180000" rtlCol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s-ES" sz="2800" i="1" noProof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“</a:t>
              </a:r>
              <a:r>
                <a:rPr lang="es-ES" sz="2800" i="1" noProof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We compete fo</a:t>
              </a:r>
              <a:r>
                <a:rPr lang="es-ES" sz="2800" i="1" noProof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r everything and with everyone. We compete for resources</a:t>
              </a:r>
              <a:r>
                <a:rPr lang="es-ES" sz="2800" i="1" noProof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and </a:t>
              </a:r>
              <a:r>
                <a:rPr lang="es-ES" sz="2800" i="1" noProof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for human capital, because I need researchers for some tasks and another project for others.” </a:t>
              </a:r>
              <a:endParaRPr lang="es-ES" sz="2800" i="1" noProof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CuadroTexto 14">
              <a:extLst>
                <a:ext uri="{FF2B5EF4-FFF2-40B4-BE49-F238E27FC236}">
                  <a16:creationId xmlns:a16="http://schemas.microsoft.com/office/drawing/2014/main" id="{964A7C3B-AEDA-7F24-5889-5A781ACC8C76}"/>
                </a:ext>
              </a:extLst>
            </p:cNvPr>
            <p:cNvSpPr txBox="1"/>
            <p:nvPr/>
          </p:nvSpPr>
          <p:spPr>
            <a:xfrm>
              <a:off x="14753492" y="7667413"/>
              <a:ext cx="9057245" cy="2637536"/>
            </a:xfrm>
            <a:custGeom>
              <a:avLst/>
              <a:gdLst>
                <a:gd name="connsiteX0" fmla="*/ 0 w 9057245"/>
                <a:gd name="connsiteY0" fmla="*/ 0 h 2637536"/>
                <a:gd name="connsiteX1" fmla="*/ 566078 w 9057245"/>
                <a:gd name="connsiteY1" fmla="*/ 0 h 2637536"/>
                <a:gd name="connsiteX2" fmla="*/ 860438 w 9057245"/>
                <a:gd name="connsiteY2" fmla="*/ 0 h 2637536"/>
                <a:gd name="connsiteX3" fmla="*/ 1335944 w 9057245"/>
                <a:gd name="connsiteY3" fmla="*/ 0 h 2637536"/>
                <a:gd name="connsiteX4" fmla="*/ 1992594 w 9057245"/>
                <a:gd name="connsiteY4" fmla="*/ 0 h 2637536"/>
                <a:gd name="connsiteX5" fmla="*/ 2286954 w 9057245"/>
                <a:gd name="connsiteY5" fmla="*/ 0 h 2637536"/>
                <a:gd name="connsiteX6" fmla="*/ 2581315 w 9057245"/>
                <a:gd name="connsiteY6" fmla="*/ 0 h 2637536"/>
                <a:gd name="connsiteX7" fmla="*/ 3237965 w 9057245"/>
                <a:gd name="connsiteY7" fmla="*/ 0 h 2637536"/>
                <a:gd name="connsiteX8" fmla="*/ 3985188 w 9057245"/>
                <a:gd name="connsiteY8" fmla="*/ 0 h 2637536"/>
                <a:gd name="connsiteX9" fmla="*/ 4551266 w 9057245"/>
                <a:gd name="connsiteY9" fmla="*/ 0 h 2637536"/>
                <a:gd name="connsiteX10" fmla="*/ 4936199 w 9057245"/>
                <a:gd name="connsiteY10" fmla="*/ 0 h 2637536"/>
                <a:gd name="connsiteX11" fmla="*/ 5592849 w 9057245"/>
                <a:gd name="connsiteY11" fmla="*/ 0 h 2637536"/>
                <a:gd name="connsiteX12" fmla="*/ 6158927 w 9057245"/>
                <a:gd name="connsiteY12" fmla="*/ 0 h 2637536"/>
                <a:gd name="connsiteX13" fmla="*/ 6815577 w 9057245"/>
                <a:gd name="connsiteY13" fmla="*/ 0 h 2637536"/>
                <a:gd name="connsiteX14" fmla="*/ 7562800 w 9057245"/>
                <a:gd name="connsiteY14" fmla="*/ 0 h 2637536"/>
                <a:gd name="connsiteX15" fmla="*/ 7947732 w 9057245"/>
                <a:gd name="connsiteY15" fmla="*/ 0 h 2637536"/>
                <a:gd name="connsiteX16" fmla="*/ 8423238 w 9057245"/>
                <a:gd name="connsiteY16" fmla="*/ 0 h 2637536"/>
                <a:gd name="connsiteX17" fmla="*/ 9057245 w 9057245"/>
                <a:gd name="connsiteY17" fmla="*/ 0 h 2637536"/>
                <a:gd name="connsiteX18" fmla="*/ 9057245 w 9057245"/>
                <a:gd name="connsiteY18" fmla="*/ 580258 h 2637536"/>
                <a:gd name="connsiteX19" fmla="*/ 9057245 w 9057245"/>
                <a:gd name="connsiteY19" fmla="*/ 1081390 h 2637536"/>
                <a:gd name="connsiteX20" fmla="*/ 9057245 w 9057245"/>
                <a:gd name="connsiteY20" fmla="*/ 1661648 h 2637536"/>
                <a:gd name="connsiteX21" fmla="*/ 9057245 w 9057245"/>
                <a:gd name="connsiteY21" fmla="*/ 2162780 h 2637536"/>
                <a:gd name="connsiteX22" fmla="*/ 9057245 w 9057245"/>
                <a:gd name="connsiteY22" fmla="*/ 2637536 h 2637536"/>
                <a:gd name="connsiteX23" fmla="*/ 8491167 w 9057245"/>
                <a:gd name="connsiteY23" fmla="*/ 2637536 h 2637536"/>
                <a:gd name="connsiteX24" fmla="*/ 8106234 w 9057245"/>
                <a:gd name="connsiteY24" fmla="*/ 2637536 h 2637536"/>
                <a:gd name="connsiteX25" fmla="*/ 7449584 w 9057245"/>
                <a:gd name="connsiteY25" fmla="*/ 2637536 h 2637536"/>
                <a:gd name="connsiteX26" fmla="*/ 6883506 w 9057245"/>
                <a:gd name="connsiteY26" fmla="*/ 2637536 h 2637536"/>
                <a:gd name="connsiteX27" fmla="*/ 6408001 w 9057245"/>
                <a:gd name="connsiteY27" fmla="*/ 2637536 h 2637536"/>
                <a:gd name="connsiteX28" fmla="*/ 5932495 w 9057245"/>
                <a:gd name="connsiteY28" fmla="*/ 2637536 h 2637536"/>
                <a:gd name="connsiteX29" fmla="*/ 5456990 w 9057245"/>
                <a:gd name="connsiteY29" fmla="*/ 2637536 h 2637536"/>
                <a:gd name="connsiteX30" fmla="*/ 4800340 w 9057245"/>
                <a:gd name="connsiteY30" fmla="*/ 2637536 h 2637536"/>
                <a:gd name="connsiteX31" fmla="*/ 4324834 w 9057245"/>
                <a:gd name="connsiteY31" fmla="*/ 2637536 h 2637536"/>
                <a:gd name="connsiteX32" fmla="*/ 3668184 w 9057245"/>
                <a:gd name="connsiteY32" fmla="*/ 2637536 h 2637536"/>
                <a:gd name="connsiteX33" fmla="*/ 3192679 w 9057245"/>
                <a:gd name="connsiteY33" fmla="*/ 2637536 h 2637536"/>
                <a:gd name="connsiteX34" fmla="*/ 2626601 w 9057245"/>
                <a:gd name="connsiteY34" fmla="*/ 2637536 h 2637536"/>
                <a:gd name="connsiteX35" fmla="*/ 2332241 w 9057245"/>
                <a:gd name="connsiteY35" fmla="*/ 2637536 h 2637536"/>
                <a:gd name="connsiteX36" fmla="*/ 2037880 w 9057245"/>
                <a:gd name="connsiteY36" fmla="*/ 2637536 h 2637536"/>
                <a:gd name="connsiteX37" fmla="*/ 1562375 w 9057245"/>
                <a:gd name="connsiteY37" fmla="*/ 2637536 h 2637536"/>
                <a:gd name="connsiteX38" fmla="*/ 905725 w 9057245"/>
                <a:gd name="connsiteY38" fmla="*/ 2637536 h 2637536"/>
                <a:gd name="connsiteX39" fmla="*/ 0 w 9057245"/>
                <a:gd name="connsiteY39" fmla="*/ 2637536 h 2637536"/>
                <a:gd name="connsiteX40" fmla="*/ 0 w 9057245"/>
                <a:gd name="connsiteY40" fmla="*/ 2057278 h 2637536"/>
                <a:gd name="connsiteX41" fmla="*/ 0 w 9057245"/>
                <a:gd name="connsiteY41" fmla="*/ 1529771 h 2637536"/>
                <a:gd name="connsiteX42" fmla="*/ 0 w 9057245"/>
                <a:gd name="connsiteY42" fmla="*/ 949513 h 2637536"/>
                <a:gd name="connsiteX43" fmla="*/ 0 w 9057245"/>
                <a:gd name="connsiteY43" fmla="*/ 0 h 2637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9057245" h="2637536" extrusionOk="0">
                  <a:moveTo>
                    <a:pt x="0" y="0"/>
                  </a:moveTo>
                  <a:cubicBezTo>
                    <a:pt x="187975" y="-33597"/>
                    <a:pt x="309244" y="12730"/>
                    <a:pt x="566078" y="0"/>
                  </a:cubicBezTo>
                  <a:cubicBezTo>
                    <a:pt x="822912" y="-12730"/>
                    <a:pt x="780018" y="29467"/>
                    <a:pt x="860438" y="0"/>
                  </a:cubicBezTo>
                  <a:cubicBezTo>
                    <a:pt x="940858" y="-29467"/>
                    <a:pt x="1136496" y="29990"/>
                    <a:pt x="1335944" y="0"/>
                  </a:cubicBezTo>
                  <a:cubicBezTo>
                    <a:pt x="1535392" y="-29990"/>
                    <a:pt x="1681380" y="17406"/>
                    <a:pt x="1992594" y="0"/>
                  </a:cubicBezTo>
                  <a:cubicBezTo>
                    <a:pt x="2303808" y="-17406"/>
                    <a:pt x="2160005" y="29140"/>
                    <a:pt x="2286954" y="0"/>
                  </a:cubicBezTo>
                  <a:cubicBezTo>
                    <a:pt x="2413903" y="-29140"/>
                    <a:pt x="2480487" y="3484"/>
                    <a:pt x="2581315" y="0"/>
                  </a:cubicBezTo>
                  <a:cubicBezTo>
                    <a:pt x="2682143" y="-3484"/>
                    <a:pt x="3064521" y="65925"/>
                    <a:pt x="3237965" y="0"/>
                  </a:cubicBezTo>
                  <a:cubicBezTo>
                    <a:pt x="3411409" y="-65925"/>
                    <a:pt x="3767664" y="12029"/>
                    <a:pt x="3985188" y="0"/>
                  </a:cubicBezTo>
                  <a:cubicBezTo>
                    <a:pt x="4202712" y="-12029"/>
                    <a:pt x="4311423" y="48185"/>
                    <a:pt x="4551266" y="0"/>
                  </a:cubicBezTo>
                  <a:cubicBezTo>
                    <a:pt x="4791109" y="-48185"/>
                    <a:pt x="4753638" y="34311"/>
                    <a:pt x="4936199" y="0"/>
                  </a:cubicBezTo>
                  <a:cubicBezTo>
                    <a:pt x="5118760" y="-34311"/>
                    <a:pt x="5382831" y="2118"/>
                    <a:pt x="5592849" y="0"/>
                  </a:cubicBezTo>
                  <a:cubicBezTo>
                    <a:pt x="5802867" y="-2118"/>
                    <a:pt x="5896618" y="6565"/>
                    <a:pt x="6158927" y="0"/>
                  </a:cubicBezTo>
                  <a:cubicBezTo>
                    <a:pt x="6421236" y="-6565"/>
                    <a:pt x="6608787" y="61910"/>
                    <a:pt x="6815577" y="0"/>
                  </a:cubicBezTo>
                  <a:cubicBezTo>
                    <a:pt x="7022367" y="-61910"/>
                    <a:pt x="7388359" y="51920"/>
                    <a:pt x="7562800" y="0"/>
                  </a:cubicBezTo>
                  <a:cubicBezTo>
                    <a:pt x="7737241" y="-51920"/>
                    <a:pt x="7865842" y="43379"/>
                    <a:pt x="7947732" y="0"/>
                  </a:cubicBezTo>
                  <a:cubicBezTo>
                    <a:pt x="8029622" y="-43379"/>
                    <a:pt x="8258697" y="41872"/>
                    <a:pt x="8423238" y="0"/>
                  </a:cubicBezTo>
                  <a:cubicBezTo>
                    <a:pt x="8587779" y="-41872"/>
                    <a:pt x="8803567" y="60499"/>
                    <a:pt x="9057245" y="0"/>
                  </a:cubicBezTo>
                  <a:cubicBezTo>
                    <a:pt x="9063033" y="203795"/>
                    <a:pt x="9001365" y="363976"/>
                    <a:pt x="9057245" y="580258"/>
                  </a:cubicBezTo>
                  <a:cubicBezTo>
                    <a:pt x="9113125" y="796540"/>
                    <a:pt x="9045586" y="971868"/>
                    <a:pt x="9057245" y="1081390"/>
                  </a:cubicBezTo>
                  <a:cubicBezTo>
                    <a:pt x="9068904" y="1190912"/>
                    <a:pt x="9019197" y="1428499"/>
                    <a:pt x="9057245" y="1661648"/>
                  </a:cubicBezTo>
                  <a:cubicBezTo>
                    <a:pt x="9095293" y="1894797"/>
                    <a:pt x="9056394" y="1984860"/>
                    <a:pt x="9057245" y="2162780"/>
                  </a:cubicBezTo>
                  <a:cubicBezTo>
                    <a:pt x="9058096" y="2340700"/>
                    <a:pt x="9039321" y="2456437"/>
                    <a:pt x="9057245" y="2637536"/>
                  </a:cubicBezTo>
                  <a:cubicBezTo>
                    <a:pt x="8940829" y="2703019"/>
                    <a:pt x="8737516" y="2613301"/>
                    <a:pt x="8491167" y="2637536"/>
                  </a:cubicBezTo>
                  <a:cubicBezTo>
                    <a:pt x="8244818" y="2661771"/>
                    <a:pt x="8242874" y="2593954"/>
                    <a:pt x="8106234" y="2637536"/>
                  </a:cubicBezTo>
                  <a:cubicBezTo>
                    <a:pt x="7969594" y="2681118"/>
                    <a:pt x="7773063" y="2595927"/>
                    <a:pt x="7449584" y="2637536"/>
                  </a:cubicBezTo>
                  <a:cubicBezTo>
                    <a:pt x="7126105" y="2679145"/>
                    <a:pt x="7118607" y="2637407"/>
                    <a:pt x="6883506" y="2637536"/>
                  </a:cubicBezTo>
                  <a:cubicBezTo>
                    <a:pt x="6648405" y="2637665"/>
                    <a:pt x="6520053" y="2613096"/>
                    <a:pt x="6408001" y="2637536"/>
                  </a:cubicBezTo>
                  <a:cubicBezTo>
                    <a:pt x="6295950" y="2661976"/>
                    <a:pt x="6086480" y="2628781"/>
                    <a:pt x="5932495" y="2637536"/>
                  </a:cubicBezTo>
                  <a:cubicBezTo>
                    <a:pt x="5778510" y="2646291"/>
                    <a:pt x="5565388" y="2599420"/>
                    <a:pt x="5456990" y="2637536"/>
                  </a:cubicBezTo>
                  <a:cubicBezTo>
                    <a:pt x="5348593" y="2675652"/>
                    <a:pt x="5114964" y="2593305"/>
                    <a:pt x="4800340" y="2637536"/>
                  </a:cubicBezTo>
                  <a:cubicBezTo>
                    <a:pt x="4485716" y="2681767"/>
                    <a:pt x="4555820" y="2603731"/>
                    <a:pt x="4324834" y="2637536"/>
                  </a:cubicBezTo>
                  <a:cubicBezTo>
                    <a:pt x="4093848" y="2671341"/>
                    <a:pt x="3957591" y="2629045"/>
                    <a:pt x="3668184" y="2637536"/>
                  </a:cubicBezTo>
                  <a:cubicBezTo>
                    <a:pt x="3378777" y="2646027"/>
                    <a:pt x="3312249" y="2603634"/>
                    <a:pt x="3192679" y="2637536"/>
                  </a:cubicBezTo>
                  <a:cubicBezTo>
                    <a:pt x="3073110" y="2671438"/>
                    <a:pt x="2751459" y="2607980"/>
                    <a:pt x="2626601" y="2637536"/>
                  </a:cubicBezTo>
                  <a:cubicBezTo>
                    <a:pt x="2501743" y="2667092"/>
                    <a:pt x="2431023" y="2618213"/>
                    <a:pt x="2332241" y="2637536"/>
                  </a:cubicBezTo>
                  <a:cubicBezTo>
                    <a:pt x="2233459" y="2656859"/>
                    <a:pt x="2142306" y="2608660"/>
                    <a:pt x="2037880" y="2637536"/>
                  </a:cubicBezTo>
                  <a:cubicBezTo>
                    <a:pt x="1933454" y="2666412"/>
                    <a:pt x="1714754" y="2614940"/>
                    <a:pt x="1562375" y="2637536"/>
                  </a:cubicBezTo>
                  <a:cubicBezTo>
                    <a:pt x="1409996" y="2660132"/>
                    <a:pt x="1098716" y="2610000"/>
                    <a:pt x="905725" y="2637536"/>
                  </a:cubicBezTo>
                  <a:cubicBezTo>
                    <a:pt x="712734" y="2665072"/>
                    <a:pt x="333982" y="2630846"/>
                    <a:pt x="0" y="2637536"/>
                  </a:cubicBezTo>
                  <a:cubicBezTo>
                    <a:pt x="-35992" y="2365690"/>
                    <a:pt x="19002" y="2251743"/>
                    <a:pt x="0" y="2057278"/>
                  </a:cubicBezTo>
                  <a:cubicBezTo>
                    <a:pt x="-19002" y="1862813"/>
                    <a:pt x="2126" y="1752705"/>
                    <a:pt x="0" y="1529771"/>
                  </a:cubicBezTo>
                  <a:cubicBezTo>
                    <a:pt x="-2126" y="1306837"/>
                    <a:pt x="39955" y="1070837"/>
                    <a:pt x="0" y="949513"/>
                  </a:cubicBezTo>
                  <a:cubicBezTo>
                    <a:pt x="-39955" y="828189"/>
                    <a:pt x="54851" y="202929"/>
                    <a:pt x="0" y="0"/>
                  </a:cubicBezTo>
                  <a:close/>
                </a:path>
              </a:pathLst>
            </a:custGeom>
            <a:noFill/>
            <a:ln>
              <a:noFill/>
              <a:extLst>
                <a:ext uri="{C807C97D-BFC1-408E-A445-0C87EB9F89A2}">
                  <ask:lineSketchStyleProps xmlns:ask="http://schemas.microsoft.com/office/drawing/2018/sketchyshapes" sd="462506535">
                    <a:prstGeom prst="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txBody>
            <a:bodyPr wrap="square" lIns="360000" tIns="180000" rIns="360000" bIns="180000" rtlCol="0">
              <a:spAutoFit/>
            </a:bodyPr>
            <a:lstStyle/>
            <a:p>
              <a:pPr algn="r">
                <a:lnSpc>
                  <a:spcPct val="107000"/>
                </a:lnSpc>
                <a:spcAft>
                  <a:spcPts val="800"/>
                </a:spcAft>
              </a:pPr>
              <a:r>
                <a:rPr lang="es-ES" sz="2800" i="1" noProof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“There is always competition because we have limited resources</a:t>
              </a:r>
              <a:r>
                <a:rPr lang="es-ES" sz="2800" i="1" noProof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[…]. If there were infinite resources […], but as there aren't, everyone has to justify, ask for money, etc. And it's a competition internally and at all levels, European, international,…”</a:t>
              </a:r>
              <a:endParaRPr lang="es-ES" sz="2800" i="1" noProof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" name="CuadroTexto 5">
            <a:extLst>
              <a:ext uri="{FF2B5EF4-FFF2-40B4-BE49-F238E27FC236}">
                <a16:creationId xmlns:a16="http://schemas.microsoft.com/office/drawing/2014/main" id="{610A7EBC-BC8A-0595-D0B2-05CF0ABC0B82}"/>
              </a:ext>
            </a:extLst>
          </p:cNvPr>
          <p:cNvSpPr txBox="1"/>
          <p:nvPr/>
        </p:nvSpPr>
        <p:spPr>
          <a:xfrm>
            <a:off x="6912330" y="12007686"/>
            <a:ext cx="11033305" cy="1254465"/>
          </a:xfrm>
          <a:custGeom>
            <a:avLst/>
            <a:gdLst>
              <a:gd name="connsiteX0" fmla="*/ 0 w 11033305"/>
              <a:gd name="connsiteY0" fmla="*/ 0 h 1254465"/>
              <a:gd name="connsiteX1" fmla="*/ 580700 w 11033305"/>
              <a:gd name="connsiteY1" fmla="*/ 0 h 1254465"/>
              <a:gd name="connsiteX2" fmla="*/ 830401 w 11033305"/>
              <a:gd name="connsiteY2" fmla="*/ 0 h 1254465"/>
              <a:gd name="connsiteX3" fmla="*/ 1300769 w 11033305"/>
              <a:gd name="connsiteY3" fmla="*/ 0 h 1254465"/>
              <a:gd name="connsiteX4" fmla="*/ 1991802 w 11033305"/>
              <a:gd name="connsiteY4" fmla="*/ 0 h 1254465"/>
              <a:gd name="connsiteX5" fmla="*/ 2241503 w 11033305"/>
              <a:gd name="connsiteY5" fmla="*/ 0 h 1254465"/>
              <a:gd name="connsiteX6" fmla="*/ 2491204 w 11033305"/>
              <a:gd name="connsiteY6" fmla="*/ 0 h 1254465"/>
              <a:gd name="connsiteX7" fmla="*/ 3182237 w 11033305"/>
              <a:gd name="connsiteY7" fmla="*/ 0 h 1254465"/>
              <a:gd name="connsiteX8" fmla="*/ 3983604 w 11033305"/>
              <a:gd name="connsiteY8" fmla="*/ 0 h 1254465"/>
              <a:gd name="connsiteX9" fmla="*/ 4564304 w 11033305"/>
              <a:gd name="connsiteY9" fmla="*/ 0 h 1254465"/>
              <a:gd name="connsiteX10" fmla="*/ 4924338 w 11033305"/>
              <a:gd name="connsiteY10" fmla="*/ 0 h 1254465"/>
              <a:gd name="connsiteX11" fmla="*/ 5615372 w 11033305"/>
              <a:gd name="connsiteY11" fmla="*/ 0 h 1254465"/>
              <a:gd name="connsiteX12" fmla="*/ 6196072 w 11033305"/>
              <a:gd name="connsiteY12" fmla="*/ 0 h 1254465"/>
              <a:gd name="connsiteX13" fmla="*/ 6887105 w 11033305"/>
              <a:gd name="connsiteY13" fmla="*/ 0 h 1254465"/>
              <a:gd name="connsiteX14" fmla="*/ 7688471 w 11033305"/>
              <a:gd name="connsiteY14" fmla="*/ 0 h 1254465"/>
              <a:gd name="connsiteX15" fmla="*/ 8048506 w 11033305"/>
              <a:gd name="connsiteY15" fmla="*/ 0 h 1254465"/>
              <a:gd name="connsiteX16" fmla="*/ 8518873 w 11033305"/>
              <a:gd name="connsiteY16" fmla="*/ 0 h 1254465"/>
              <a:gd name="connsiteX17" fmla="*/ 8768574 w 11033305"/>
              <a:gd name="connsiteY17" fmla="*/ 0 h 1254465"/>
              <a:gd name="connsiteX18" fmla="*/ 9569940 w 11033305"/>
              <a:gd name="connsiteY18" fmla="*/ 0 h 1254465"/>
              <a:gd name="connsiteX19" fmla="*/ 9929974 w 11033305"/>
              <a:gd name="connsiteY19" fmla="*/ 0 h 1254465"/>
              <a:gd name="connsiteX20" fmla="*/ 10510675 w 11033305"/>
              <a:gd name="connsiteY20" fmla="*/ 0 h 1254465"/>
              <a:gd name="connsiteX21" fmla="*/ 11033305 w 11033305"/>
              <a:gd name="connsiteY21" fmla="*/ 0 h 1254465"/>
              <a:gd name="connsiteX22" fmla="*/ 11033305 w 11033305"/>
              <a:gd name="connsiteY22" fmla="*/ 380521 h 1254465"/>
              <a:gd name="connsiteX23" fmla="*/ 11033305 w 11033305"/>
              <a:gd name="connsiteY23" fmla="*/ 798676 h 1254465"/>
              <a:gd name="connsiteX24" fmla="*/ 11033305 w 11033305"/>
              <a:gd name="connsiteY24" fmla="*/ 1254465 h 1254465"/>
              <a:gd name="connsiteX25" fmla="*/ 10783604 w 11033305"/>
              <a:gd name="connsiteY25" fmla="*/ 1254465 h 1254465"/>
              <a:gd name="connsiteX26" fmla="*/ 10202904 w 11033305"/>
              <a:gd name="connsiteY26" fmla="*/ 1254465 h 1254465"/>
              <a:gd name="connsiteX27" fmla="*/ 9732536 w 11033305"/>
              <a:gd name="connsiteY27" fmla="*/ 1254465 h 1254465"/>
              <a:gd name="connsiteX28" fmla="*/ 9262169 w 11033305"/>
              <a:gd name="connsiteY28" fmla="*/ 1254465 h 1254465"/>
              <a:gd name="connsiteX29" fmla="*/ 8791802 w 11033305"/>
              <a:gd name="connsiteY29" fmla="*/ 1254465 h 1254465"/>
              <a:gd name="connsiteX30" fmla="*/ 8100769 w 11033305"/>
              <a:gd name="connsiteY30" fmla="*/ 1254465 h 1254465"/>
              <a:gd name="connsiteX31" fmla="*/ 7630401 w 11033305"/>
              <a:gd name="connsiteY31" fmla="*/ 1254465 h 1254465"/>
              <a:gd name="connsiteX32" fmla="*/ 6939368 w 11033305"/>
              <a:gd name="connsiteY32" fmla="*/ 1254465 h 1254465"/>
              <a:gd name="connsiteX33" fmla="*/ 6469001 w 11033305"/>
              <a:gd name="connsiteY33" fmla="*/ 1254465 h 1254465"/>
              <a:gd name="connsiteX34" fmla="*/ 5888301 w 11033305"/>
              <a:gd name="connsiteY34" fmla="*/ 1254465 h 1254465"/>
              <a:gd name="connsiteX35" fmla="*/ 5638600 w 11033305"/>
              <a:gd name="connsiteY35" fmla="*/ 1254465 h 1254465"/>
              <a:gd name="connsiteX36" fmla="*/ 5388898 w 11033305"/>
              <a:gd name="connsiteY36" fmla="*/ 1254465 h 1254465"/>
              <a:gd name="connsiteX37" fmla="*/ 4918531 w 11033305"/>
              <a:gd name="connsiteY37" fmla="*/ 1254465 h 1254465"/>
              <a:gd name="connsiteX38" fmla="*/ 4227498 w 11033305"/>
              <a:gd name="connsiteY38" fmla="*/ 1254465 h 1254465"/>
              <a:gd name="connsiteX39" fmla="*/ 3536465 w 11033305"/>
              <a:gd name="connsiteY39" fmla="*/ 1254465 h 1254465"/>
              <a:gd name="connsiteX40" fmla="*/ 2735098 w 11033305"/>
              <a:gd name="connsiteY40" fmla="*/ 1254465 h 1254465"/>
              <a:gd name="connsiteX41" fmla="*/ 2485397 w 11033305"/>
              <a:gd name="connsiteY41" fmla="*/ 1254465 h 1254465"/>
              <a:gd name="connsiteX42" fmla="*/ 2125363 w 11033305"/>
              <a:gd name="connsiteY42" fmla="*/ 1254465 h 1254465"/>
              <a:gd name="connsiteX43" fmla="*/ 1765329 w 11033305"/>
              <a:gd name="connsiteY43" fmla="*/ 1254465 h 1254465"/>
              <a:gd name="connsiteX44" fmla="*/ 1405295 w 11033305"/>
              <a:gd name="connsiteY44" fmla="*/ 1254465 h 1254465"/>
              <a:gd name="connsiteX45" fmla="*/ 1045260 w 11033305"/>
              <a:gd name="connsiteY45" fmla="*/ 1254465 h 1254465"/>
              <a:gd name="connsiteX46" fmla="*/ 795559 w 11033305"/>
              <a:gd name="connsiteY46" fmla="*/ 1254465 h 1254465"/>
              <a:gd name="connsiteX47" fmla="*/ 0 w 11033305"/>
              <a:gd name="connsiteY47" fmla="*/ 1254465 h 1254465"/>
              <a:gd name="connsiteX48" fmla="*/ 0 w 11033305"/>
              <a:gd name="connsiteY48" fmla="*/ 873944 h 1254465"/>
              <a:gd name="connsiteX49" fmla="*/ 0 w 11033305"/>
              <a:gd name="connsiteY49" fmla="*/ 443244 h 1254465"/>
              <a:gd name="connsiteX50" fmla="*/ 0 w 11033305"/>
              <a:gd name="connsiteY50" fmla="*/ 0 h 1254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033305" h="1254465" extrusionOk="0">
                <a:moveTo>
                  <a:pt x="0" y="0"/>
                </a:moveTo>
                <a:cubicBezTo>
                  <a:pt x="216012" y="-4164"/>
                  <a:pt x="376794" y="43086"/>
                  <a:pt x="580700" y="0"/>
                </a:cubicBezTo>
                <a:cubicBezTo>
                  <a:pt x="784606" y="-43086"/>
                  <a:pt x="724842" y="26962"/>
                  <a:pt x="830401" y="0"/>
                </a:cubicBezTo>
                <a:cubicBezTo>
                  <a:pt x="935960" y="-26962"/>
                  <a:pt x="1137472" y="1721"/>
                  <a:pt x="1300769" y="0"/>
                </a:cubicBezTo>
                <a:cubicBezTo>
                  <a:pt x="1464066" y="-1721"/>
                  <a:pt x="1679584" y="53899"/>
                  <a:pt x="1991802" y="0"/>
                </a:cubicBezTo>
                <a:cubicBezTo>
                  <a:pt x="2304020" y="-53899"/>
                  <a:pt x="2175557" y="16910"/>
                  <a:pt x="2241503" y="0"/>
                </a:cubicBezTo>
                <a:cubicBezTo>
                  <a:pt x="2307449" y="-16910"/>
                  <a:pt x="2398147" y="10267"/>
                  <a:pt x="2491204" y="0"/>
                </a:cubicBezTo>
                <a:cubicBezTo>
                  <a:pt x="2584261" y="-10267"/>
                  <a:pt x="2856631" y="14479"/>
                  <a:pt x="3182237" y="0"/>
                </a:cubicBezTo>
                <a:cubicBezTo>
                  <a:pt x="3507843" y="-14479"/>
                  <a:pt x="3655284" y="13258"/>
                  <a:pt x="3983604" y="0"/>
                </a:cubicBezTo>
                <a:cubicBezTo>
                  <a:pt x="4311924" y="-13258"/>
                  <a:pt x="4282128" y="9985"/>
                  <a:pt x="4564304" y="0"/>
                </a:cubicBezTo>
                <a:cubicBezTo>
                  <a:pt x="4846480" y="-9985"/>
                  <a:pt x="4793273" y="37584"/>
                  <a:pt x="4924338" y="0"/>
                </a:cubicBezTo>
                <a:cubicBezTo>
                  <a:pt x="5055403" y="-37584"/>
                  <a:pt x="5407294" y="79638"/>
                  <a:pt x="5615372" y="0"/>
                </a:cubicBezTo>
                <a:cubicBezTo>
                  <a:pt x="5823450" y="-79638"/>
                  <a:pt x="5976658" y="10146"/>
                  <a:pt x="6196072" y="0"/>
                </a:cubicBezTo>
                <a:cubicBezTo>
                  <a:pt x="6415486" y="-10146"/>
                  <a:pt x="6549436" y="65327"/>
                  <a:pt x="6887105" y="0"/>
                </a:cubicBezTo>
                <a:cubicBezTo>
                  <a:pt x="7224774" y="-65327"/>
                  <a:pt x="7475423" y="86493"/>
                  <a:pt x="7688471" y="0"/>
                </a:cubicBezTo>
                <a:cubicBezTo>
                  <a:pt x="7901519" y="-86493"/>
                  <a:pt x="7948828" y="16728"/>
                  <a:pt x="8048506" y="0"/>
                </a:cubicBezTo>
                <a:cubicBezTo>
                  <a:pt x="8148184" y="-16728"/>
                  <a:pt x="8418829" y="2390"/>
                  <a:pt x="8518873" y="0"/>
                </a:cubicBezTo>
                <a:cubicBezTo>
                  <a:pt x="8618917" y="-2390"/>
                  <a:pt x="8689862" y="26143"/>
                  <a:pt x="8768574" y="0"/>
                </a:cubicBezTo>
                <a:cubicBezTo>
                  <a:pt x="8847286" y="-26143"/>
                  <a:pt x="9386226" y="84566"/>
                  <a:pt x="9569940" y="0"/>
                </a:cubicBezTo>
                <a:cubicBezTo>
                  <a:pt x="9753654" y="-84566"/>
                  <a:pt x="9838608" y="940"/>
                  <a:pt x="9929974" y="0"/>
                </a:cubicBezTo>
                <a:cubicBezTo>
                  <a:pt x="10021340" y="-940"/>
                  <a:pt x="10308446" y="67690"/>
                  <a:pt x="10510675" y="0"/>
                </a:cubicBezTo>
                <a:cubicBezTo>
                  <a:pt x="10712904" y="-67690"/>
                  <a:pt x="10913987" y="48165"/>
                  <a:pt x="11033305" y="0"/>
                </a:cubicBezTo>
                <a:cubicBezTo>
                  <a:pt x="11068658" y="172835"/>
                  <a:pt x="11021617" y="207309"/>
                  <a:pt x="11033305" y="380521"/>
                </a:cubicBezTo>
                <a:cubicBezTo>
                  <a:pt x="11044993" y="553733"/>
                  <a:pt x="11015467" y="621402"/>
                  <a:pt x="11033305" y="798676"/>
                </a:cubicBezTo>
                <a:cubicBezTo>
                  <a:pt x="11051143" y="975950"/>
                  <a:pt x="11006971" y="1115218"/>
                  <a:pt x="11033305" y="1254465"/>
                </a:cubicBezTo>
                <a:cubicBezTo>
                  <a:pt x="10915592" y="1254673"/>
                  <a:pt x="10892736" y="1233289"/>
                  <a:pt x="10783604" y="1254465"/>
                </a:cubicBezTo>
                <a:cubicBezTo>
                  <a:pt x="10674472" y="1275641"/>
                  <a:pt x="10338104" y="1233474"/>
                  <a:pt x="10202904" y="1254465"/>
                </a:cubicBezTo>
                <a:cubicBezTo>
                  <a:pt x="10067704" y="1275456"/>
                  <a:pt x="9942584" y="1210977"/>
                  <a:pt x="9732536" y="1254465"/>
                </a:cubicBezTo>
                <a:cubicBezTo>
                  <a:pt x="9522488" y="1297953"/>
                  <a:pt x="9383840" y="1209374"/>
                  <a:pt x="9262169" y="1254465"/>
                </a:cubicBezTo>
                <a:cubicBezTo>
                  <a:pt x="9140498" y="1299556"/>
                  <a:pt x="8985701" y="1252683"/>
                  <a:pt x="8791802" y="1254465"/>
                </a:cubicBezTo>
                <a:cubicBezTo>
                  <a:pt x="8597903" y="1256247"/>
                  <a:pt x="8395818" y="1225539"/>
                  <a:pt x="8100769" y="1254465"/>
                </a:cubicBezTo>
                <a:cubicBezTo>
                  <a:pt x="7805720" y="1283391"/>
                  <a:pt x="7768152" y="1220368"/>
                  <a:pt x="7630401" y="1254465"/>
                </a:cubicBezTo>
                <a:cubicBezTo>
                  <a:pt x="7492650" y="1288562"/>
                  <a:pt x="7128213" y="1182796"/>
                  <a:pt x="6939368" y="1254465"/>
                </a:cubicBezTo>
                <a:cubicBezTo>
                  <a:pt x="6750523" y="1326134"/>
                  <a:pt x="6696509" y="1240218"/>
                  <a:pt x="6469001" y="1254465"/>
                </a:cubicBezTo>
                <a:cubicBezTo>
                  <a:pt x="6241493" y="1268712"/>
                  <a:pt x="6124967" y="1202358"/>
                  <a:pt x="5888301" y="1254465"/>
                </a:cubicBezTo>
                <a:cubicBezTo>
                  <a:pt x="5651635" y="1306572"/>
                  <a:pt x="5730898" y="1228582"/>
                  <a:pt x="5638600" y="1254465"/>
                </a:cubicBezTo>
                <a:cubicBezTo>
                  <a:pt x="5546302" y="1280348"/>
                  <a:pt x="5456916" y="1250851"/>
                  <a:pt x="5388898" y="1254465"/>
                </a:cubicBezTo>
                <a:cubicBezTo>
                  <a:pt x="5320880" y="1258079"/>
                  <a:pt x="5145358" y="1208023"/>
                  <a:pt x="4918531" y="1254465"/>
                </a:cubicBezTo>
                <a:cubicBezTo>
                  <a:pt x="4691704" y="1300907"/>
                  <a:pt x="4466182" y="1229828"/>
                  <a:pt x="4227498" y="1254465"/>
                </a:cubicBezTo>
                <a:cubicBezTo>
                  <a:pt x="3988814" y="1279102"/>
                  <a:pt x="3788013" y="1184533"/>
                  <a:pt x="3536465" y="1254465"/>
                </a:cubicBezTo>
                <a:cubicBezTo>
                  <a:pt x="3284917" y="1324397"/>
                  <a:pt x="3048457" y="1173908"/>
                  <a:pt x="2735098" y="1254465"/>
                </a:cubicBezTo>
                <a:cubicBezTo>
                  <a:pt x="2421739" y="1335022"/>
                  <a:pt x="2575791" y="1226824"/>
                  <a:pt x="2485397" y="1254465"/>
                </a:cubicBezTo>
                <a:cubicBezTo>
                  <a:pt x="2395003" y="1282106"/>
                  <a:pt x="2247778" y="1235735"/>
                  <a:pt x="2125363" y="1254465"/>
                </a:cubicBezTo>
                <a:cubicBezTo>
                  <a:pt x="2002948" y="1273195"/>
                  <a:pt x="1904283" y="1218532"/>
                  <a:pt x="1765329" y="1254465"/>
                </a:cubicBezTo>
                <a:cubicBezTo>
                  <a:pt x="1626375" y="1290398"/>
                  <a:pt x="1535809" y="1243713"/>
                  <a:pt x="1405295" y="1254465"/>
                </a:cubicBezTo>
                <a:cubicBezTo>
                  <a:pt x="1274781" y="1265217"/>
                  <a:pt x="1161717" y="1235847"/>
                  <a:pt x="1045260" y="1254465"/>
                </a:cubicBezTo>
                <a:cubicBezTo>
                  <a:pt x="928803" y="1273083"/>
                  <a:pt x="911425" y="1225975"/>
                  <a:pt x="795559" y="1254465"/>
                </a:cubicBezTo>
                <a:cubicBezTo>
                  <a:pt x="679693" y="1282955"/>
                  <a:pt x="309025" y="1212707"/>
                  <a:pt x="0" y="1254465"/>
                </a:cubicBezTo>
                <a:cubicBezTo>
                  <a:pt x="-5126" y="1154915"/>
                  <a:pt x="15470" y="1025028"/>
                  <a:pt x="0" y="873944"/>
                </a:cubicBezTo>
                <a:cubicBezTo>
                  <a:pt x="-15470" y="722860"/>
                  <a:pt x="9361" y="544679"/>
                  <a:pt x="0" y="443244"/>
                </a:cubicBezTo>
                <a:cubicBezTo>
                  <a:pt x="-9361" y="341809"/>
                  <a:pt x="28400" y="199102"/>
                  <a:pt x="0" y="0"/>
                </a:cubicBezTo>
                <a:close/>
              </a:path>
            </a:pathLst>
          </a:custGeom>
          <a:noFill/>
          <a:ln>
            <a:noFill/>
            <a:extLst>
              <a:ext uri="{C807C97D-BFC1-408E-A445-0C87EB9F89A2}">
                <ask:lineSketchStyleProps xmlns:ask="http://schemas.microsoft.com/office/drawing/2018/sketchyshapes" sd="462506535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lIns="360000" tIns="180000" rIns="360000" bIns="180000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ES" sz="2800" b="1" i="1" noProof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Yes, I believe that there is collaboration and competition, and moreover, </a:t>
            </a:r>
            <a:r>
              <a:rPr lang="es-ES" sz="2800" b="1" i="1" noProof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 a context where the rules are not established.</a:t>
            </a:r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2E4EB6E1-8BC8-3123-3FBA-BB34B80CD0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9435" y="8630149"/>
            <a:ext cx="2413336" cy="2347859"/>
          </a:xfrm>
          <a:prstGeom prst="rect">
            <a:avLst/>
          </a:prstGeom>
        </p:spPr>
      </p:pic>
      <p:sp>
        <p:nvSpPr>
          <p:cNvPr id="17" name="Rectángulo: esquinas redondeadas 16">
            <a:extLst>
              <a:ext uri="{FF2B5EF4-FFF2-40B4-BE49-F238E27FC236}">
                <a16:creationId xmlns:a16="http://schemas.microsoft.com/office/drawing/2014/main" id="{BC4EC9BB-BE10-0393-7059-FC814506740E}"/>
              </a:ext>
            </a:extLst>
          </p:cNvPr>
          <p:cNvSpPr/>
          <p:nvPr/>
        </p:nvSpPr>
        <p:spPr>
          <a:xfrm>
            <a:off x="1918196" y="4241340"/>
            <a:ext cx="6276235" cy="614474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28800"/>
            <a:r>
              <a:rPr lang="es-ES" sz="4000" b="1" spc="300">
                <a:solidFill>
                  <a:schemeClr val="bg1"/>
                </a:solidFill>
                <a:cs typeface="Rubik" pitchFamily="2" charset="-79"/>
              </a:rPr>
              <a:t>COOPERATION</a:t>
            </a:r>
          </a:p>
        </p:txBody>
      </p:sp>
      <p:sp>
        <p:nvSpPr>
          <p:cNvPr id="21" name="Rectángulo: esquinas redondeadas 20">
            <a:extLst>
              <a:ext uri="{FF2B5EF4-FFF2-40B4-BE49-F238E27FC236}">
                <a16:creationId xmlns:a16="http://schemas.microsoft.com/office/drawing/2014/main" id="{CF9F6668-B140-CDA4-124B-604C2A501FE6}"/>
              </a:ext>
            </a:extLst>
          </p:cNvPr>
          <p:cNvSpPr/>
          <p:nvPr/>
        </p:nvSpPr>
        <p:spPr>
          <a:xfrm>
            <a:off x="14601141" y="4102377"/>
            <a:ext cx="6412474" cy="562157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28800"/>
            <a:r>
              <a:rPr lang="es-ES" sz="4000" b="1" spc="300">
                <a:solidFill>
                  <a:schemeClr val="bg1"/>
                </a:solidFill>
                <a:cs typeface="Rubik" pitchFamily="2" charset="-79"/>
              </a:rPr>
              <a:t>COMPETITION</a:t>
            </a:r>
          </a:p>
        </p:txBody>
      </p:sp>
      <p:sp>
        <p:nvSpPr>
          <p:cNvPr id="23" name="Rectángulo: esquinas redondeadas 22">
            <a:extLst>
              <a:ext uri="{FF2B5EF4-FFF2-40B4-BE49-F238E27FC236}">
                <a16:creationId xmlns:a16="http://schemas.microsoft.com/office/drawing/2014/main" id="{B1784A32-8F05-75D6-C65F-9B0342EAD1BE}"/>
              </a:ext>
            </a:extLst>
          </p:cNvPr>
          <p:cNvSpPr/>
          <p:nvPr/>
        </p:nvSpPr>
        <p:spPr>
          <a:xfrm>
            <a:off x="2971800" y="1575267"/>
            <a:ext cx="17426354" cy="222674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B00D439A-FFB8-964C-CEE2-AEB893E746E3}"/>
              </a:ext>
            </a:extLst>
          </p:cNvPr>
          <p:cNvSpPr txBox="1"/>
          <p:nvPr/>
        </p:nvSpPr>
        <p:spPr>
          <a:xfrm>
            <a:off x="3640016" y="1812191"/>
            <a:ext cx="1675813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rgbClr val="0065A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STRATEGY THAT SIMULTANEOUSLY SEEKS VALUE CREATION AND APPROPRIATION AMONG THE MEMBERS OF AN ORGANIZATIONAL RELATIONSHIP THAT COOPERATES AND COMPETES AT THE SAME TIME</a:t>
            </a:r>
            <a:endParaRPr lang="es-ES" sz="3600" dirty="0">
              <a:solidFill>
                <a:srgbClr val="0065A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258341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Rubik Bold"/>
        <a:ea typeface="Rubik Bold"/>
        <a:cs typeface="Rubik Bold"/>
      </a:majorFont>
      <a:minorFont>
        <a:latin typeface="Rubik Bold"/>
        <a:ea typeface="Rubik Bold"/>
        <a:cs typeface="Rubik Bold"/>
      </a:minorFont>
    </a:fontScheme>
    <a:fmtScheme name="White">
      <a:fillStyleLst>
        <a:solidFill>
          <a:srgbClr val="FFFFFF"/>
        </a:solidFill>
        <a:solidFill>
          <a:srgbClr val="FFFFFF"/>
        </a:solidFill>
        <a:solidFill>
          <a:srgbClr val="FFFFFF"/>
        </a:solidFill>
      </a:fillStyleLst>
      <a:lnStyleLst>
        <a:ln>
          <a:solidFill>
            <a:srgbClr val="000000"/>
          </a:solidFill>
        </a:ln>
        <a:ln>
          <a:solidFill>
            <a:srgbClr val="000000"/>
          </a:solidFill>
        </a:ln>
        <a:ln>
          <a:solidFill>
            <a:srgbClr val="000000"/>
          </a:solidFill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rgbClr val="FFFFFF"/>
        </a:solidFill>
        <a:solidFill>
          <a:srgbClr val="FFFFFF"/>
        </a:solidFill>
        <a:solidFill>
          <a:srgbClr val="FFFFFF"/>
        </a:soli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558B3750A95FD4EB7B6410F087A7EB1" ma:contentTypeVersion="12" ma:contentTypeDescription="Create a new document." ma:contentTypeScope="" ma:versionID="7bc0b84f0eb6e7502904f43f474a4b55">
  <xsd:schema xmlns:xsd="http://www.w3.org/2001/XMLSchema" xmlns:xs="http://www.w3.org/2001/XMLSchema" xmlns:p="http://schemas.microsoft.com/office/2006/metadata/properties" xmlns:ns3="32ce1f2d-eb65-40cc-bca1-51e4019d6c35" xmlns:ns4="79604495-821d-4408-bce5-dd2868ad89bc" targetNamespace="http://schemas.microsoft.com/office/2006/metadata/properties" ma:root="true" ma:fieldsID="42e22dbf9284f471236a7b7f241f182e" ns3:_="" ns4:_="">
    <xsd:import namespace="32ce1f2d-eb65-40cc-bca1-51e4019d6c35"/>
    <xsd:import namespace="79604495-821d-4408-bce5-dd2868ad89bc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  <xsd:element ref="ns4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2ce1f2d-eb65-40cc-bca1-51e4019d6c35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9604495-821d-4408-bce5-dd2868ad89b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B5523E7-4E6D-43F0-905B-000BE622E694}">
  <ds:schemaRefs>
    <ds:schemaRef ds:uri="32ce1f2d-eb65-40cc-bca1-51e4019d6c35"/>
    <ds:schemaRef ds:uri="79604495-821d-4408-bce5-dd2868ad89b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C1EB9CC5-63D9-4A0F-A5CC-33CB197AEC9B}">
  <ds:schemaRefs>
    <ds:schemaRef ds:uri="32ce1f2d-eb65-40cc-bca1-51e4019d6c35"/>
    <ds:schemaRef ds:uri="79604495-821d-4408-bce5-dd2868ad89bc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984F6CA4-BC36-4FB1-8684-3EA05C27FB3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116</TotalTime>
  <Words>1436</Words>
  <Application>Microsoft Office PowerPoint</Application>
  <PresentationFormat>Personalizado</PresentationFormat>
  <Paragraphs>305</Paragraphs>
  <Slides>25</Slides>
  <Notes>21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25</vt:i4>
      </vt:variant>
    </vt:vector>
  </HeadingPairs>
  <TitlesOfParts>
    <vt:vector size="35" baseType="lpstr">
      <vt:lpstr>Arial</vt:lpstr>
      <vt:lpstr>Calibri</vt:lpstr>
      <vt:lpstr>Calibri Light</vt:lpstr>
      <vt:lpstr>Helvetica Neue</vt:lpstr>
      <vt:lpstr>Rubik</vt:lpstr>
      <vt:lpstr>Rubik SemiBold</vt:lpstr>
      <vt:lpstr>Segoe UI</vt:lpstr>
      <vt:lpstr>Times New Roman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 de la ponencia que puede ser muy grande como podemos ver en este ejemplo que reflejamos</dc:title>
  <dc:creator>Administración</dc:creator>
  <cp:lastModifiedBy>Claudia Benítez Núñez</cp:lastModifiedBy>
  <cp:revision>6</cp:revision>
  <cp:lastPrinted>2022-06-10T15:21:38Z</cp:lastPrinted>
  <dcterms:modified xsi:type="dcterms:W3CDTF">2024-04-18T08:45:51Z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0x0101003558B3750A95FD4EB7B6410F087A7EB1</vt:lpwstr>
  </property>
</Properties>
</file>